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566" r:id="rId2"/>
    <p:sldId id="573" r:id="rId3"/>
    <p:sldId id="480" r:id="rId4"/>
    <p:sldId id="547" r:id="rId5"/>
    <p:sldId id="567" r:id="rId6"/>
    <p:sldId id="568" r:id="rId7"/>
    <p:sldId id="569" r:id="rId8"/>
    <p:sldId id="570" r:id="rId9"/>
    <p:sldId id="530" r:id="rId10"/>
    <p:sldId id="548" r:id="rId11"/>
    <p:sldId id="550" r:id="rId12"/>
    <p:sldId id="561" r:id="rId13"/>
    <p:sldId id="560" r:id="rId14"/>
    <p:sldId id="524" r:id="rId15"/>
    <p:sldId id="544" r:id="rId16"/>
    <p:sldId id="563" r:id="rId17"/>
    <p:sldId id="554" r:id="rId18"/>
    <p:sldId id="551" r:id="rId19"/>
    <p:sldId id="552" r:id="rId20"/>
    <p:sldId id="553" r:id="rId21"/>
    <p:sldId id="575" r:id="rId22"/>
    <p:sldId id="528" r:id="rId23"/>
    <p:sldId id="555" r:id="rId24"/>
    <p:sldId id="556" r:id="rId25"/>
    <p:sldId id="558" r:id="rId26"/>
    <p:sldId id="559" r:id="rId27"/>
    <p:sldId id="517" r:id="rId28"/>
    <p:sldId id="571" r:id="rId29"/>
    <p:sldId id="572" r:id="rId30"/>
    <p:sldId id="562" r:id="rId31"/>
    <p:sldId id="545" r:id="rId32"/>
  </p:sldIdLst>
  <p:sldSz cx="9144000" cy="6858000" type="screen4x3"/>
  <p:notesSz cx="6797675" cy="9926638"/>
  <p:defaultTextStyle>
    <a:defPPr>
      <a:defRPr lang="de-DE"/>
    </a:defPPr>
    <a:lvl1pPr marL="0" algn="l" defTabSz="362772" rtl="0" eaLnBrk="1" latinLnBrk="0" hangingPunct="1">
      <a:defRPr sz="1400" kern="1200">
        <a:solidFill>
          <a:schemeClr val="tx1"/>
        </a:solidFill>
        <a:latin typeface="+mn-lt"/>
        <a:ea typeface="+mn-ea"/>
        <a:cs typeface="+mn-cs"/>
      </a:defRPr>
    </a:lvl1pPr>
    <a:lvl2pPr marL="362772" algn="l" defTabSz="362772" rtl="0" eaLnBrk="1" latinLnBrk="0" hangingPunct="1">
      <a:defRPr sz="1400" kern="1200">
        <a:solidFill>
          <a:schemeClr val="tx1"/>
        </a:solidFill>
        <a:latin typeface="+mn-lt"/>
        <a:ea typeface="+mn-ea"/>
        <a:cs typeface="+mn-cs"/>
      </a:defRPr>
    </a:lvl2pPr>
    <a:lvl3pPr marL="725544" algn="l" defTabSz="362772" rtl="0" eaLnBrk="1" latinLnBrk="0" hangingPunct="1">
      <a:defRPr sz="1400" kern="1200">
        <a:solidFill>
          <a:schemeClr val="tx1"/>
        </a:solidFill>
        <a:latin typeface="+mn-lt"/>
        <a:ea typeface="+mn-ea"/>
        <a:cs typeface="+mn-cs"/>
      </a:defRPr>
    </a:lvl3pPr>
    <a:lvl4pPr marL="1088317" algn="l" defTabSz="362772" rtl="0" eaLnBrk="1" latinLnBrk="0" hangingPunct="1">
      <a:defRPr sz="1400" kern="1200">
        <a:solidFill>
          <a:schemeClr val="tx1"/>
        </a:solidFill>
        <a:latin typeface="+mn-lt"/>
        <a:ea typeface="+mn-ea"/>
        <a:cs typeface="+mn-cs"/>
      </a:defRPr>
    </a:lvl4pPr>
    <a:lvl5pPr marL="1451090" algn="l" defTabSz="362772" rtl="0" eaLnBrk="1" latinLnBrk="0" hangingPunct="1">
      <a:defRPr sz="1400" kern="1200">
        <a:solidFill>
          <a:schemeClr val="tx1"/>
        </a:solidFill>
        <a:latin typeface="+mn-lt"/>
        <a:ea typeface="+mn-ea"/>
        <a:cs typeface="+mn-cs"/>
      </a:defRPr>
    </a:lvl5pPr>
    <a:lvl6pPr marL="1813862" algn="l" defTabSz="362772" rtl="0" eaLnBrk="1" latinLnBrk="0" hangingPunct="1">
      <a:defRPr sz="1400" kern="1200">
        <a:solidFill>
          <a:schemeClr val="tx1"/>
        </a:solidFill>
        <a:latin typeface="+mn-lt"/>
        <a:ea typeface="+mn-ea"/>
        <a:cs typeface="+mn-cs"/>
      </a:defRPr>
    </a:lvl6pPr>
    <a:lvl7pPr marL="2176634" algn="l" defTabSz="362772" rtl="0" eaLnBrk="1" latinLnBrk="0" hangingPunct="1">
      <a:defRPr sz="1400" kern="1200">
        <a:solidFill>
          <a:schemeClr val="tx1"/>
        </a:solidFill>
        <a:latin typeface="+mn-lt"/>
        <a:ea typeface="+mn-ea"/>
        <a:cs typeface="+mn-cs"/>
      </a:defRPr>
    </a:lvl7pPr>
    <a:lvl8pPr marL="2539406" algn="l" defTabSz="362772" rtl="0" eaLnBrk="1" latinLnBrk="0" hangingPunct="1">
      <a:defRPr sz="1400" kern="1200">
        <a:solidFill>
          <a:schemeClr val="tx1"/>
        </a:solidFill>
        <a:latin typeface="+mn-lt"/>
        <a:ea typeface="+mn-ea"/>
        <a:cs typeface="+mn-cs"/>
      </a:defRPr>
    </a:lvl8pPr>
    <a:lvl9pPr marL="2902179" algn="l" defTabSz="362772"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scaleToFitPaper="1" frameSlides="1"/>
  <p:clrMru>
    <a:srgbClr val="5DE4DD"/>
    <a:srgbClr val="2AE4E0"/>
    <a:srgbClr val="97299C"/>
    <a:srgbClr val="F1BD00"/>
    <a:srgbClr val="0A182A"/>
    <a:srgbClr val="003A65"/>
    <a:srgbClr val="008CD2"/>
    <a:srgbClr val="0083E1"/>
    <a:srgbClr val="95C11F"/>
    <a:srgbClr val="93D4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4" autoAdjust="0"/>
    <p:restoredTop sz="77046" autoAdjust="0"/>
  </p:normalViewPr>
  <p:slideViewPr>
    <p:cSldViewPr snapToGrid="0" snapToObjects="1">
      <p:cViewPr>
        <p:scale>
          <a:sx n="152" d="100"/>
          <a:sy n="152" d="100"/>
        </p:scale>
        <p:origin x="-72" y="-72"/>
      </p:cViewPr>
      <p:guideLst>
        <p:guide orient="horz" pos="2591"/>
        <p:guide orient="horz" pos="2311"/>
        <p:guide pos="5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18"/>
  <c:chart>
    <c:plotArea>
      <c:layout/>
      <c:lineChart>
        <c:grouping val="standard"/>
        <c:ser>
          <c:idx val="0"/>
          <c:order val="0"/>
          <c:tx>
            <c:strRef>
              <c:f>Blatt1!$B$1</c:f>
              <c:strCache>
                <c:ptCount val="1"/>
                <c:pt idx="0">
                  <c:v>VirtuoSIS</c:v>
                </c:pt>
              </c:strCache>
            </c:strRef>
          </c:tx>
          <c:spPr>
            <a:ln w="38100" cmpd="sng">
              <a:solidFill>
                <a:srgbClr val="00A8E2"/>
              </a:solidFill>
            </a:ln>
            <a:effectLst>
              <a:outerShdw blurRad="50800" dist="38100" dir="2700000" algn="tl" rotWithShape="0">
                <a:prstClr val="black">
                  <a:alpha val="40000"/>
                </a:prstClr>
              </a:outerShdw>
            </a:effectLst>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Blatt1!$B$2:$B$12</c:f>
              <c:numCache>
                <c:formatCode>General</c:formatCode>
                <c:ptCount val="11"/>
                <c:pt idx="0">
                  <c:v>25</c:v>
                </c:pt>
                <c:pt idx="1">
                  <c:v>26.3</c:v>
                </c:pt>
                <c:pt idx="2">
                  <c:v>27.6</c:v>
                </c:pt>
                <c:pt idx="3">
                  <c:v>28.9</c:v>
                </c:pt>
                <c:pt idx="4">
                  <c:v>30.2</c:v>
                </c:pt>
                <c:pt idx="5">
                  <c:v>31.5</c:v>
                </c:pt>
                <c:pt idx="6">
                  <c:v>32.799999999999997</c:v>
                </c:pt>
                <c:pt idx="7">
                  <c:v>34.1</c:v>
                </c:pt>
                <c:pt idx="8">
                  <c:v>35.4</c:v>
                </c:pt>
                <c:pt idx="9">
                  <c:v>36.700000000000003</c:v>
                </c:pt>
                <c:pt idx="10">
                  <c:v>38</c:v>
                </c:pt>
              </c:numCache>
            </c:numRef>
          </c:val>
        </c:ser>
        <c:ser>
          <c:idx val="1"/>
          <c:order val="1"/>
          <c:tx>
            <c:strRef>
              <c:f>Blatt1!$C$1</c:f>
              <c:strCache>
                <c:ptCount val="1"/>
                <c:pt idx="0">
                  <c:v>Highly Critical</c:v>
                </c:pt>
              </c:strCache>
            </c:strRef>
          </c:tx>
          <c:spPr>
            <a:ln w="28575" cmpd="sng">
              <a:solidFill>
                <a:srgbClr val="FF00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Blatt1!$C$2:$C$12</c:f>
              <c:numCache>
                <c:formatCode>General</c:formatCode>
                <c:ptCount val="11"/>
                <c:pt idx="0">
                  <c:v>20</c:v>
                </c:pt>
                <c:pt idx="1">
                  <c:v>23.6</c:v>
                </c:pt>
                <c:pt idx="2">
                  <c:v>27.2</c:v>
                </c:pt>
                <c:pt idx="3">
                  <c:v>30.8</c:v>
                </c:pt>
                <c:pt idx="4">
                  <c:v>34.400000000000006</c:v>
                </c:pt>
                <c:pt idx="5">
                  <c:v>38.000000000000007</c:v>
                </c:pt>
                <c:pt idx="6">
                  <c:v>41.600000000000009</c:v>
                </c:pt>
                <c:pt idx="7">
                  <c:v>45.20000000000001</c:v>
                </c:pt>
                <c:pt idx="8">
                  <c:v>48.8</c:v>
                </c:pt>
                <c:pt idx="9">
                  <c:v>52.400000000000006</c:v>
                </c:pt>
                <c:pt idx="10">
                  <c:v>56</c:v>
                </c:pt>
              </c:numCache>
            </c:numRef>
          </c:val>
        </c:ser>
        <c:ser>
          <c:idx val="2"/>
          <c:order val="2"/>
          <c:tx>
            <c:strRef>
              <c:f>Blatt1!$D$1</c:f>
              <c:strCache>
                <c:ptCount val="1"/>
                <c:pt idx="0">
                  <c:v>Medium Critical</c:v>
                </c:pt>
              </c:strCache>
            </c:strRef>
          </c:tx>
          <c:spPr>
            <a:ln w="28575" cmpd="sng">
              <a:solidFill>
                <a:srgbClr val="FF66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Blatt1!$D$2:$D$12</c:f>
              <c:numCache>
                <c:formatCode>General</c:formatCode>
                <c:ptCount val="11"/>
                <c:pt idx="0">
                  <c:v>20</c:v>
                </c:pt>
                <c:pt idx="1">
                  <c:v>22.8</c:v>
                </c:pt>
                <c:pt idx="2">
                  <c:v>25.6</c:v>
                </c:pt>
                <c:pt idx="3">
                  <c:v>28.4</c:v>
                </c:pt>
                <c:pt idx="4">
                  <c:v>31.2</c:v>
                </c:pt>
                <c:pt idx="5">
                  <c:v>34</c:v>
                </c:pt>
                <c:pt idx="6">
                  <c:v>36.799999999999997</c:v>
                </c:pt>
                <c:pt idx="7">
                  <c:v>39.6</c:v>
                </c:pt>
                <c:pt idx="8">
                  <c:v>42.4</c:v>
                </c:pt>
                <c:pt idx="9">
                  <c:v>45.199999999999989</c:v>
                </c:pt>
                <c:pt idx="10">
                  <c:v>48</c:v>
                </c:pt>
              </c:numCache>
            </c:numRef>
          </c:val>
        </c:ser>
        <c:ser>
          <c:idx val="3"/>
          <c:order val="3"/>
          <c:tx>
            <c:strRef>
              <c:f>Blatt1!$E$1</c:f>
              <c:strCache>
                <c:ptCount val="1"/>
                <c:pt idx="0">
                  <c:v>Low Critical</c:v>
                </c:pt>
              </c:strCache>
            </c:strRef>
          </c:tx>
          <c:spPr>
            <a:ln w="28575" cmpd="sng">
              <a:solidFill>
                <a:srgbClr val="38DA1B"/>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Blatt1!$E$2:$E$12</c:f>
              <c:numCache>
                <c:formatCode>General</c:formatCode>
                <c:ptCount val="11"/>
                <c:pt idx="0">
                  <c:v>20</c:v>
                </c:pt>
                <c:pt idx="1">
                  <c:v>22</c:v>
                </c:pt>
                <c:pt idx="2">
                  <c:v>24</c:v>
                </c:pt>
                <c:pt idx="3">
                  <c:v>26</c:v>
                </c:pt>
                <c:pt idx="4">
                  <c:v>28</c:v>
                </c:pt>
                <c:pt idx="5">
                  <c:v>30</c:v>
                </c:pt>
                <c:pt idx="6">
                  <c:v>32</c:v>
                </c:pt>
                <c:pt idx="7">
                  <c:v>34</c:v>
                </c:pt>
                <c:pt idx="8">
                  <c:v>36</c:v>
                </c:pt>
                <c:pt idx="9">
                  <c:v>38</c:v>
                </c:pt>
                <c:pt idx="10">
                  <c:v>40</c:v>
                </c:pt>
              </c:numCache>
            </c:numRef>
          </c:val>
        </c:ser>
        <c:ser>
          <c:idx val="4"/>
          <c:order val="4"/>
          <c:tx>
            <c:strRef>
              <c:f>Blatt1!$F$1</c:f>
              <c:strCache>
                <c:ptCount val="1"/>
                <c:pt idx="0">
                  <c:v>Non-Critical</c:v>
                </c:pt>
              </c:strCache>
            </c:strRef>
          </c:tx>
          <c:spPr>
            <a:ln w="38100" cmpd="sng">
              <a:solidFill>
                <a:srgbClr val="FFFF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Blatt1!$F$2:$F$12</c:f>
              <c:numCache>
                <c:formatCode>General</c:formatCode>
                <c:ptCount val="11"/>
                <c:pt idx="0">
                  <c:v>20</c:v>
                </c:pt>
                <c:pt idx="1">
                  <c:v>20.9</c:v>
                </c:pt>
                <c:pt idx="2">
                  <c:v>21.8</c:v>
                </c:pt>
                <c:pt idx="3">
                  <c:v>22.7</c:v>
                </c:pt>
                <c:pt idx="4">
                  <c:v>23.599999999999987</c:v>
                </c:pt>
                <c:pt idx="5">
                  <c:v>24.499999999999986</c:v>
                </c:pt>
                <c:pt idx="6">
                  <c:v>25.399999999999988</c:v>
                </c:pt>
                <c:pt idx="7">
                  <c:v>26.299999999999986</c:v>
                </c:pt>
                <c:pt idx="8">
                  <c:v>27.199999999999989</c:v>
                </c:pt>
                <c:pt idx="9">
                  <c:v>28.099999999999987</c:v>
                </c:pt>
                <c:pt idx="10">
                  <c:v>29</c:v>
                </c:pt>
              </c:numCache>
            </c:numRef>
          </c:val>
        </c:ser>
        <c:dLbls/>
        <c:marker val="1"/>
        <c:axId val="153719168"/>
        <c:axId val="153720704"/>
      </c:lineChart>
      <c:catAx>
        <c:axId val="153719168"/>
        <c:scaling>
          <c:orientation val="minMax"/>
        </c:scaling>
        <c:axPos val="b"/>
        <c:numFmt formatCode="General" sourceLinked="1"/>
        <c:tickLblPos val="nextTo"/>
        <c:spPr>
          <a:ln>
            <a:solidFill>
              <a:srgbClr val="FFFFFF"/>
            </a:solidFill>
          </a:ln>
        </c:spPr>
        <c:txPr>
          <a:bodyPr/>
          <a:lstStyle/>
          <a:p>
            <a:pPr>
              <a:defRPr sz="1400">
                <a:solidFill>
                  <a:srgbClr val="FFFFFF"/>
                </a:solidFill>
                <a:latin typeface="Calibri Light"/>
                <a:cs typeface="Calibri Light"/>
              </a:defRPr>
            </a:pPr>
            <a:endParaRPr lang="de-DE"/>
          </a:p>
        </c:txPr>
        <c:crossAx val="153720704"/>
        <c:crosses val="autoZero"/>
        <c:auto val="1"/>
        <c:lblAlgn val="ctr"/>
        <c:lblOffset val="100"/>
      </c:catAx>
      <c:valAx>
        <c:axId val="153720704"/>
        <c:scaling>
          <c:orientation val="minMax"/>
        </c:scaling>
        <c:axPos val="l"/>
        <c:majorGridlines>
          <c:spPr>
            <a:ln>
              <a:noFill/>
            </a:ln>
          </c:spPr>
        </c:majorGridlines>
        <c:numFmt formatCode="General" sourceLinked="1"/>
        <c:tickLblPos val="nextTo"/>
        <c:spPr>
          <a:ln>
            <a:solidFill>
              <a:schemeClr val="bg1"/>
            </a:solidFill>
          </a:ln>
        </c:spPr>
        <c:txPr>
          <a:bodyPr/>
          <a:lstStyle/>
          <a:p>
            <a:pPr>
              <a:defRPr sz="1400">
                <a:solidFill>
                  <a:schemeClr val="bg1"/>
                </a:solidFill>
                <a:latin typeface="Calibri Light"/>
                <a:cs typeface="Calibri Light"/>
              </a:defRPr>
            </a:pPr>
            <a:endParaRPr lang="de-DE"/>
          </a:p>
        </c:txPr>
        <c:crossAx val="153719168"/>
        <c:crossesAt val="1"/>
        <c:crossBetween val="midCat"/>
      </c:valAx>
      <c:spPr>
        <a:noFill/>
      </c:spPr>
    </c:plotArea>
    <c:plotVisOnly val="1"/>
    <c:dispBlanksAs val="gap"/>
  </c:chart>
  <c:txPr>
    <a:bodyPr/>
    <a:lstStyle/>
    <a:p>
      <a:pPr>
        <a:defRPr sz="1800"/>
      </a:pPr>
      <a:endParaRPr lang="de-D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DFB4D-39A7-A347-AE0B-5A08A3CB926D}" type="doc">
      <dgm:prSet loTypeId="urn:microsoft.com/office/officeart/2005/8/layout/venn2" loCatId="" qsTypeId="urn:microsoft.com/office/officeart/2005/8/quickstyle/simple2" qsCatId="simple" csTypeId="urn:microsoft.com/office/officeart/2005/8/colors/accent1_2" csCatId="accent1" phldr="1"/>
      <dgm:spPr/>
      <dgm:t>
        <a:bodyPr/>
        <a:lstStyle/>
        <a:p>
          <a:endParaRPr lang="en"/>
        </a:p>
      </dgm:t>
    </dgm:pt>
    <dgm:pt modelId="{78742A57-0373-7F4C-9A27-AB1CF2E47ACD}">
      <dgm:prSet phldrT="[Text]" custT="1"/>
      <dgm:spPr>
        <a:gradFill flip="none" rotWithShape="1">
          <a:gsLst>
            <a:gs pos="0">
              <a:srgbClr val="800000"/>
            </a:gs>
            <a:gs pos="100000">
              <a:srgbClr val="FF0000"/>
            </a:gs>
          </a:gsLst>
          <a:lin ang="15000000" scaled="0"/>
          <a:tileRect/>
        </a:gradFill>
        <a:ln w="19050" cmpd="sng">
          <a:solidFill>
            <a:srgbClr val="FFFFFF"/>
          </a:solidFill>
        </a:ln>
        <a:effectLst/>
      </dgm:spPr>
      <dgm:t>
        <a:bodyPr lIns="0" tIns="187200" rIns="0" bIns="0"/>
        <a:lstStyle/>
        <a:p>
          <a:pPr algn="ctr" rtl="0"/>
          <a:r>
            <a:rPr lang="en" sz="1700" b="0" i="0" u="none">
              <a:latin typeface="Calibri Light"/>
              <a:cs typeface="Calibri Light"/>
            </a:rPr>
            <a:t>Redundan</a:t>
          </a:r>
          <a:r>
            <a:rPr lang="de-AT" sz="1700" b="0" i="0" u="none">
              <a:latin typeface="Calibri Light"/>
              <a:cs typeface="Calibri Light"/>
            </a:rPr>
            <a:t>z &amp; Downtime</a:t>
          </a:r>
          <a:endParaRPr lang="en" sz="1700" b="0" i="0" u="none">
            <a:latin typeface="Calibri Light"/>
            <a:cs typeface="Calibri Light"/>
          </a:endParaRPr>
        </a:p>
      </dgm:t>
    </dgm:pt>
    <dgm:pt modelId="{CCBE83C5-CC45-C449-8528-09738AAA288F}" type="sibTrans" cxnId="{4AE199A4-BF89-1F47-B7C7-0F179047C9B6}">
      <dgm:prSet/>
      <dgm:spPr/>
      <dgm:t>
        <a:bodyPr/>
        <a:lstStyle/>
        <a:p>
          <a:endParaRPr lang="en"/>
        </a:p>
      </dgm:t>
    </dgm:pt>
    <dgm:pt modelId="{3B45CB8D-78F6-244C-88D8-6F47EAC73046}" type="parTrans" cxnId="{4AE199A4-BF89-1F47-B7C7-0F179047C9B6}">
      <dgm:prSet/>
      <dgm:spPr/>
      <dgm:t>
        <a:bodyPr/>
        <a:lstStyle/>
        <a:p>
          <a:endParaRPr lang="en"/>
        </a:p>
      </dgm:t>
    </dgm:pt>
    <dgm:pt modelId="{F0B0FFDB-579A-3B4D-AD8C-F0B867C25426}">
      <dgm:prSet phldrT="[Text]" custT="1"/>
      <dgm:spPr>
        <a:solidFill>
          <a:srgbClr val="003A65"/>
        </a:solidFill>
        <a:ln w="19050" cmpd="sng">
          <a:solidFill>
            <a:srgbClr val="FFFFFF"/>
          </a:solidFill>
        </a:ln>
        <a:effectLst/>
      </dgm:spPr>
      <dgm:t>
        <a:bodyPr lIns="0" rIns="0"/>
        <a:lstStyle/>
        <a:p>
          <a:pPr algn="ctr" rtl="0"/>
          <a:r>
            <a:rPr lang="en" sz="1700" b="0" i="0" u="none">
              <a:latin typeface="Calibri Light"/>
              <a:cs typeface="Calibri Light"/>
            </a:rPr>
            <a:t>Hardware</a:t>
          </a:r>
        </a:p>
      </dgm:t>
    </dgm:pt>
    <dgm:pt modelId="{9EAAFC4A-6752-F64D-9AD4-C330B2765BE9}" type="sibTrans" cxnId="{021F4AB6-A761-524B-BFC4-16A0C8FE9F63}">
      <dgm:prSet/>
      <dgm:spPr/>
      <dgm:t>
        <a:bodyPr/>
        <a:lstStyle/>
        <a:p>
          <a:endParaRPr lang="en"/>
        </a:p>
      </dgm:t>
    </dgm:pt>
    <dgm:pt modelId="{8DD30A1F-7FBB-484E-9E4C-99DC48026A03}" type="parTrans" cxnId="{021F4AB6-A761-524B-BFC4-16A0C8FE9F63}">
      <dgm:prSet/>
      <dgm:spPr/>
      <dgm:t>
        <a:bodyPr/>
        <a:lstStyle/>
        <a:p>
          <a:endParaRPr lang="en"/>
        </a:p>
      </dgm:t>
    </dgm:pt>
    <dgm:pt modelId="{C21AE7E3-7920-F047-A215-7D50F8FE28B9}">
      <dgm:prSet phldrT="[Text]" custT="1"/>
      <dgm:spPr>
        <a:solidFill>
          <a:srgbClr val="00568D"/>
        </a:solidFill>
        <a:ln w="19050" cmpd="sng">
          <a:solidFill>
            <a:srgbClr val="FFFFFF"/>
          </a:solidFill>
        </a:ln>
        <a:effectLst/>
      </dgm:spPr>
      <dgm:t>
        <a:bodyPr lIns="0" tIns="36000" rIns="0"/>
        <a:lstStyle/>
        <a:p>
          <a:pPr algn="ctr" rtl="0"/>
          <a:r>
            <a:rPr lang="de-AT" sz="1700" b="0" i="0" u="none">
              <a:latin typeface="Calibri Light"/>
              <a:cs typeface="Calibri Light"/>
            </a:rPr>
            <a:t>Energie</a:t>
          </a:r>
          <a:endParaRPr lang="en" sz="1700" b="0" i="0" u="none">
            <a:latin typeface="Calibri Light"/>
            <a:cs typeface="Calibri Light"/>
          </a:endParaRPr>
        </a:p>
      </dgm:t>
    </dgm:pt>
    <dgm:pt modelId="{C075B2E5-0F86-AF43-A0AB-1EA934DCE399}" type="sibTrans" cxnId="{8DBC6F0A-07D7-1148-80A9-5BC56EE52561}">
      <dgm:prSet/>
      <dgm:spPr/>
      <dgm:t>
        <a:bodyPr/>
        <a:lstStyle/>
        <a:p>
          <a:endParaRPr lang="en"/>
        </a:p>
      </dgm:t>
    </dgm:pt>
    <dgm:pt modelId="{F74DDAC3-5A86-034C-8392-5AD88319D9A1}" type="parTrans" cxnId="{8DBC6F0A-07D7-1148-80A9-5BC56EE52561}">
      <dgm:prSet/>
      <dgm:spPr/>
      <dgm:t>
        <a:bodyPr/>
        <a:lstStyle/>
        <a:p>
          <a:endParaRPr lang="en"/>
        </a:p>
      </dgm:t>
    </dgm:pt>
    <dgm:pt modelId="{CB259E0D-9CE2-B742-9FC4-B32F9D172E1C}">
      <dgm:prSet phldrT="[Text]" custT="1"/>
      <dgm:spPr>
        <a:solidFill>
          <a:srgbClr val="008CD2"/>
        </a:solidFill>
        <a:ln w="19050" cmpd="sng">
          <a:solidFill>
            <a:srgbClr val="FFFFFF"/>
          </a:solidFill>
        </a:ln>
        <a:effectLst/>
      </dgm:spPr>
      <dgm:t>
        <a:bodyPr lIns="0" tIns="0" rIns="0" bIns="223200"/>
        <a:lstStyle/>
        <a:p>
          <a:pPr algn="ctr" rtl="0"/>
          <a:r>
            <a:rPr lang="de-AT" sz="1700" b="0" i="0" u="none">
              <a:latin typeface="Calibri Light"/>
              <a:cs typeface="Calibri Light"/>
            </a:rPr>
            <a:t>IT Personal</a:t>
          </a:r>
          <a:endParaRPr lang="en" sz="1700" b="0" i="0" u="none">
            <a:latin typeface="Calibri Light"/>
            <a:cs typeface="Calibri Light"/>
          </a:endParaRPr>
        </a:p>
      </dgm:t>
    </dgm:pt>
    <dgm:pt modelId="{B3B43889-3685-9E40-B8B7-7FDE5E169866}" type="sibTrans" cxnId="{801B1CD4-B93B-684C-9DED-261A8AB1F01D}">
      <dgm:prSet/>
      <dgm:spPr/>
      <dgm:t>
        <a:bodyPr/>
        <a:lstStyle/>
        <a:p>
          <a:endParaRPr lang="en"/>
        </a:p>
      </dgm:t>
    </dgm:pt>
    <dgm:pt modelId="{B9391EF8-67A0-634E-913E-09163B0D5B52}" type="parTrans" cxnId="{801B1CD4-B93B-684C-9DED-261A8AB1F01D}">
      <dgm:prSet/>
      <dgm:spPr/>
      <dgm:t>
        <a:bodyPr/>
        <a:lstStyle/>
        <a:p>
          <a:endParaRPr lang="en"/>
        </a:p>
      </dgm:t>
    </dgm:pt>
    <dgm:pt modelId="{CEF2A79B-A890-E046-BF10-087FEED199E7}" type="pres">
      <dgm:prSet presAssocID="{9D9DFB4D-39A7-A347-AE0B-5A08A3CB926D}" presName="Name0" presStyleCnt="0">
        <dgm:presLayoutVars>
          <dgm:chMax val="7"/>
          <dgm:resizeHandles val="exact"/>
        </dgm:presLayoutVars>
      </dgm:prSet>
      <dgm:spPr/>
      <dgm:t>
        <a:bodyPr/>
        <a:lstStyle/>
        <a:p>
          <a:endParaRPr lang="de-DE"/>
        </a:p>
      </dgm:t>
    </dgm:pt>
    <dgm:pt modelId="{2C3BE7C9-E48F-D848-AD3C-7FC2BD4E866B}" type="pres">
      <dgm:prSet presAssocID="{9D9DFB4D-39A7-A347-AE0B-5A08A3CB926D}" presName="comp1" presStyleCnt="0"/>
      <dgm:spPr/>
    </dgm:pt>
    <dgm:pt modelId="{6DD9791D-0FC0-4341-9F2B-AF9057A397E6}" type="pres">
      <dgm:prSet presAssocID="{9D9DFB4D-39A7-A347-AE0B-5A08A3CB926D}" presName="circle1" presStyleLbl="node1" presStyleIdx="0" presStyleCnt="4"/>
      <dgm:spPr/>
      <dgm:t>
        <a:bodyPr/>
        <a:lstStyle/>
        <a:p>
          <a:endParaRPr lang="en"/>
        </a:p>
      </dgm:t>
    </dgm:pt>
    <dgm:pt modelId="{0E75F2F8-5722-8542-B0AC-30BAF17D5635}" type="pres">
      <dgm:prSet presAssocID="{9D9DFB4D-39A7-A347-AE0B-5A08A3CB926D}" presName="c1text" presStyleLbl="node1" presStyleIdx="0" presStyleCnt="4">
        <dgm:presLayoutVars>
          <dgm:bulletEnabled val="1"/>
        </dgm:presLayoutVars>
      </dgm:prSet>
      <dgm:spPr/>
      <dgm:t>
        <a:bodyPr/>
        <a:lstStyle/>
        <a:p>
          <a:endParaRPr lang="en"/>
        </a:p>
      </dgm:t>
    </dgm:pt>
    <dgm:pt modelId="{9B68B541-885D-B54C-B074-09FCA180806A}" type="pres">
      <dgm:prSet presAssocID="{9D9DFB4D-39A7-A347-AE0B-5A08A3CB926D}" presName="comp2" presStyleCnt="0"/>
      <dgm:spPr/>
    </dgm:pt>
    <dgm:pt modelId="{2CACF3C7-1F61-774A-8E4F-20C5FDD03DEC}" type="pres">
      <dgm:prSet presAssocID="{9D9DFB4D-39A7-A347-AE0B-5A08A3CB926D}" presName="circle2" presStyleLbl="node1" presStyleIdx="1" presStyleCnt="4" custScaleX="87347" custScaleY="87347" custLinFactNeighborY="7540"/>
      <dgm:spPr/>
      <dgm:t>
        <a:bodyPr/>
        <a:lstStyle/>
        <a:p>
          <a:endParaRPr lang="en"/>
        </a:p>
      </dgm:t>
    </dgm:pt>
    <dgm:pt modelId="{8C5E8C3D-26A0-774E-9985-156BC602C4AD}" type="pres">
      <dgm:prSet presAssocID="{9D9DFB4D-39A7-A347-AE0B-5A08A3CB926D}" presName="c2text" presStyleLbl="node1" presStyleIdx="1" presStyleCnt="4">
        <dgm:presLayoutVars>
          <dgm:bulletEnabled val="1"/>
        </dgm:presLayoutVars>
      </dgm:prSet>
      <dgm:spPr/>
      <dgm:t>
        <a:bodyPr/>
        <a:lstStyle/>
        <a:p>
          <a:endParaRPr lang="en"/>
        </a:p>
      </dgm:t>
    </dgm:pt>
    <dgm:pt modelId="{B0AE866A-0924-304A-9C4D-557C0A0774BB}" type="pres">
      <dgm:prSet presAssocID="{9D9DFB4D-39A7-A347-AE0B-5A08A3CB926D}" presName="comp3" presStyleCnt="0"/>
      <dgm:spPr/>
    </dgm:pt>
    <dgm:pt modelId="{B3964CD5-E408-6648-8844-359E152BF139}" type="pres">
      <dgm:prSet presAssocID="{9D9DFB4D-39A7-A347-AE0B-5A08A3CB926D}" presName="circle3" presStyleLbl="node1" presStyleIdx="2" presStyleCnt="4" custScaleX="90482" custScaleY="90482" custLinFactNeighborY="13296"/>
      <dgm:spPr/>
      <dgm:t>
        <a:bodyPr/>
        <a:lstStyle/>
        <a:p>
          <a:endParaRPr lang="en"/>
        </a:p>
      </dgm:t>
    </dgm:pt>
    <dgm:pt modelId="{3C57C2A8-B4D6-D444-9E53-160429DC6E4C}" type="pres">
      <dgm:prSet presAssocID="{9D9DFB4D-39A7-A347-AE0B-5A08A3CB926D}" presName="c3text" presStyleLbl="node1" presStyleIdx="2" presStyleCnt="4">
        <dgm:presLayoutVars>
          <dgm:bulletEnabled val="1"/>
        </dgm:presLayoutVars>
      </dgm:prSet>
      <dgm:spPr/>
      <dgm:t>
        <a:bodyPr/>
        <a:lstStyle/>
        <a:p>
          <a:endParaRPr lang="en"/>
        </a:p>
      </dgm:t>
    </dgm:pt>
    <dgm:pt modelId="{CF98D970-DB63-334D-A204-773E8EEC4EA6}" type="pres">
      <dgm:prSet presAssocID="{9D9DFB4D-39A7-A347-AE0B-5A08A3CB926D}" presName="comp4" presStyleCnt="0"/>
      <dgm:spPr/>
    </dgm:pt>
    <dgm:pt modelId="{3D77B3CC-360B-2645-A051-86ABC4D252F1}" type="pres">
      <dgm:prSet presAssocID="{9D9DFB4D-39A7-A347-AE0B-5A08A3CB926D}" presName="circle4" presStyleLbl="node1" presStyleIdx="3" presStyleCnt="4" custScaleX="98958" custScaleY="98958" custLinFactNeighborY="8333"/>
      <dgm:spPr/>
      <dgm:t>
        <a:bodyPr/>
        <a:lstStyle/>
        <a:p>
          <a:endParaRPr lang="en"/>
        </a:p>
      </dgm:t>
    </dgm:pt>
    <dgm:pt modelId="{2933D3AE-C038-C24F-AB0D-738E609EAEF9}" type="pres">
      <dgm:prSet presAssocID="{9D9DFB4D-39A7-A347-AE0B-5A08A3CB926D}" presName="c4text" presStyleLbl="node1" presStyleIdx="3" presStyleCnt="4">
        <dgm:presLayoutVars>
          <dgm:bulletEnabled val="1"/>
        </dgm:presLayoutVars>
      </dgm:prSet>
      <dgm:spPr/>
      <dgm:t>
        <a:bodyPr/>
        <a:lstStyle/>
        <a:p>
          <a:endParaRPr lang="en"/>
        </a:p>
      </dgm:t>
    </dgm:pt>
  </dgm:ptLst>
  <dgm:cxnLst>
    <dgm:cxn modelId="{8DBC6F0A-07D7-1148-80A9-5BC56EE52561}" srcId="{9D9DFB4D-39A7-A347-AE0B-5A08A3CB926D}" destId="{C21AE7E3-7920-F047-A215-7D50F8FE28B9}" srcOrd="2" destOrd="0" parTransId="{F74DDAC3-5A86-034C-8392-5AD88319D9A1}" sibTransId="{C075B2E5-0F86-AF43-A0AB-1EA934DCE399}"/>
    <dgm:cxn modelId="{4AE199A4-BF89-1F47-B7C7-0F179047C9B6}" srcId="{9D9DFB4D-39A7-A347-AE0B-5A08A3CB926D}" destId="{78742A57-0373-7F4C-9A27-AB1CF2E47ACD}" srcOrd="0" destOrd="0" parTransId="{3B45CB8D-78F6-244C-88D8-6F47EAC73046}" sibTransId="{CCBE83C5-CC45-C449-8528-09738AAA288F}"/>
    <dgm:cxn modelId="{AABF5A8A-E4EF-F141-AC27-5066562FC046}" type="presOf" srcId="{C21AE7E3-7920-F047-A215-7D50F8FE28B9}" destId="{3C57C2A8-B4D6-D444-9E53-160429DC6E4C}" srcOrd="1" destOrd="0" presId="urn:microsoft.com/office/officeart/2005/8/layout/venn2"/>
    <dgm:cxn modelId="{021F4AB6-A761-524B-BFC4-16A0C8FE9F63}" srcId="{9D9DFB4D-39A7-A347-AE0B-5A08A3CB926D}" destId="{F0B0FFDB-579A-3B4D-AD8C-F0B867C25426}" srcOrd="3" destOrd="0" parTransId="{8DD30A1F-7FBB-484E-9E4C-99DC48026A03}" sibTransId="{9EAAFC4A-6752-F64D-9AD4-C330B2765BE9}"/>
    <dgm:cxn modelId="{44B48E6B-65C9-0542-A2F6-2F5FDC7B1195}" type="presOf" srcId="{9D9DFB4D-39A7-A347-AE0B-5A08A3CB926D}" destId="{CEF2A79B-A890-E046-BF10-087FEED199E7}" srcOrd="0" destOrd="0" presId="urn:microsoft.com/office/officeart/2005/8/layout/venn2"/>
    <dgm:cxn modelId="{C1CCDC95-309A-DB49-829A-C318F0163D45}" type="presOf" srcId="{CB259E0D-9CE2-B742-9FC4-B32F9D172E1C}" destId="{8C5E8C3D-26A0-774E-9985-156BC602C4AD}" srcOrd="1" destOrd="0" presId="urn:microsoft.com/office/officeart/2005/8/layout/venn2"/>
    <dgm:cxn modelId="{D7F64A91-C4CB-2C4F-AC95-53487C2A1294}" type="presOf" srcId="{78742A57-0373-7F4C-9A27-AB1CF2E47ACD}" destId="{6DD9791D-0FC0-4341-9F2B-AF9057A397E6}" srcOrd="0" destOrd="0" presId="urn:microsoft.com/office/officeart/2005/8/layout/venn2"/>
    <dgm:cxn modelId="{AAE027BF-1CE0-B84B-9C8E-972DDFEF6AAE}" type="presOf" srcId="{CB259E0D-9CE2-B742-9FC4-B32F9D172E1C}" destId="{2CACF3C7-1F61-774A-8E4F-20C5FDD03DEC}" srcOrd="0" destOrd="0" presId="urn:microsoft.com/office/officeart/2005/8/layout/venn2"/>
    <dgm:cxn modelId="{801B1CD4-B93B-684C-9DED-261A8AB1F01D}" srcId="{9D9DFB4D-39A7-A347-AE0B-5A08A3CB926D}" destId="{CB259E0D-9CE2-B742-9FC4-B32F9D172E1C}" srcOrd="1" destOrd="0" parTransId="{B9391EF8-67A0-634E-913E-09163B0D5B52}" sibTransId="{B3B43889-3685-9E40-B8B7-7FDE5E169866}"/>
    <dgm:cxn modelId="{83F8B255-105B-2C44-92D4-16B429268AB3}" type="presOf" srcId="{78742A57-0373-7F4C-9A27-AB1CF2E47ACD}" destId="{0E75F2F8-5722-8542-B0AC-30BAF17D5635}" srcOrd="1" destOrd="0" presId="urn:microsoft.com/office/officeart/2005/8/layout/venn2"/>
    <dgm:cxn modelId="{1D70CE5C-AD78-3B40-9E6B-DBF966D444E8}" type="presOf" srcId="{F0B0FFDB-579A-3B4D-AD8C-F0B867C25426}" destId="{3D77B3CC-360B-2645-A051-86ABC4D252F1}" srcOrd="0" destOrd="0" presId="urn:microsoft.com/office/officeart/2005/8/layout/venn2"/>
    <dgm:cxn modelId="{992FA1FA-0A7F-8F4B-BB96-6A7745AF9683}" type="presOf" srcId="{F0B0FFDB-579A-3B4D-AD8C-F0B867C25426}" destId="{2933D3AE-C038-C24F-AB0D-738E609EAEF9}" srcOrd="1" destOrd="0" presId="urn:microsoft.com/office/officeart/2005/8/layout/venn2"/>
    <dgm:cxn modelId="{51548804-12C5-2641-9505-43E8832E7761}" type="presOf" srcId="{C21AE7E3-7920-F047-A215-7D50F8FE28B9}" destId="{B3964CD5-E408-6648-8844-359E152BF139}" srcOrd="0" destOrd="0" presId="urn:microsoft.com/office/officeart/2005/8/layout/venn2"/>
    <dgm:cxn modelId="{B549966F-74C8-434E-A2B2-7D5DAAD990C5}" type="presParOf" srcId="{CEF2A79B-A890-E046-BF10-087FEED199E7}" destId="{2C3BE7C9-E48F-D848-AD3C-7FC2BD4E866B}" srcOrd="0" destOrd="0" presId="urn:microsoft.com/office/officeart/2005/8/layout/venn2"/>
    <dgm:cxn modelId="{54F3C84F-9860-E243-BA25-72A03170B2EF}" type="presParOf" srcId="{2C3BE7C9-E48F-D848-AD3C-7FC2BD4E866B}" destId="{6DD9791D-0FC0-4341-9F2B-AF9057A397E6}" srcOrd="0" destOrd="0" presId="urn:microsoft.com/office/officeart/2005/8/layout/venn2"/>
    <dgm:cxn modelId="{9823BADC-E9A9-D440-871D-57D896D77260}" type="presParOf" srcId="{2C3BE7C9-E48F-D848-AD3C-7FC2BD4E866B}" destId="{0E75F2F8-5722-8542-B0AC-30BAF17D5635}" srcOrd="1" destOrd="0" presId="urn:microsoft.com/office/officeart/2005/8/layout/venn2"/>
    <dgm:cxn modelId="{F8381DC5-70E6-4145-90A7-613C79A3CE3A}" type="presParOf" srcId="{CEF2A79B-A890-E046-BF10-087FEED199E7}" destId="{9B68B541-885D-B54C-B074-09FCA180806A}" srcOrd="1" destOrd="0" presId="urn:microsoft.com/office/officeart/2005/8/layout/venn2"/>
    <dgm:cxn modelId="{AE508046-C0B4-E34A-9D6F-0DD003D92624}" type="presParOf" srcId="{9B68B541-885D-B54C-B074-09FCA180806A}" destId="{2CACF3C7-1F61-774A-8E4F-20C5FDD03DEC}" srcOrd="0" destOrd="0" presId="urn:microsoft.com/office/officeart/2005/8/layout/venn2"/>
    <dgm:cxn modelId="{673DA371-18E3-BD4D-85C3-F13D4DA3B338}" type="presParOf" srcId="{9B68B541-885D-B54C-B074-09FCA180806A}" destId="{8C5E8C3D-26A0-774E-9985-156BC602C4AD}" srcOrd="1" destOrd="0" presId="urn:microsoft.com/office/officeart/2005/8/layout/venn2"/>
    <dgm:cxn modelId="{C6FBAC01-0A4A-7741-88AC-643D66FFBEC5}" type="presParOf" srcId="{CEF2A79B-A890-E046-BF10-087FEED199E7}" destId="{B0AE866A-0924-304A-9C4D-557C0A0774BB}" srcOrd="2" destOrd="0" presId="urn:microsoft.com/office/officeart/2005/8/layout/venn2"/>
    <dgm:cxn modelId="{B966A302-2EEC-8A43-BA16-EC6CA6900CAC}" type="presParOf" srcId="{B0AE866A-0924-304A-9C4D-557C0A0774BB}" destId="{B3964CD5-E408-6648-8844-359E152BF139}" srcOrd="0" destOrd="0" presId="urn:microsoft.com/office/officeart/2005/8/layout/venn2"/>
    <dgm:cxn modelId="{B95E32A0-EB25-1247-9A44-34F0EE926F3A}" type="presParOf" srcId="{B0AE866A-0924-304A-9C4D-557C0A0774BB}" destId="{3C57C2A8-B4D6-D444-9E53-160429DC6E4C}" srcOrd="1" destOrd="0" presId="urn:microsoft.com/office/officeart/2005/8/layout/venn2"/>
    <dgm:cxn modelId="{4939A586-DC32-E640-B6DC-97200228F1A4}" type="presParOf" srcId="{CEF2A79B-A890-E046-BF10-087FEED199E7}" destId="{CF98D970-DB63-334D-A204-773E8EEC4EA6}" srcOrd="3" destOrd="0" presId="urn:microsoft.com/office/officeart/2005/8/layout/venn2"/>
    <dgm:cxn modelId="{CE07A65D-E919-B144-8067-82E6DE2FA78A}" type="presParOf" srcId="{CF98D970-DB63-334D-A204-773E8EEC4EA6}" destId="{3D77B3CC-360B-2645-A051-86ABC4D252F1}" srcOrd="0" destOrd="0" presId="urn:microsoft.com/office/officeart/2005/8/layout/venn2"/>
    <dgm:cxn modelId="{E4009C5A-87B0-4B4A-91F5-020CFE8C5E09}" type="presParOf" srcId="{CF98D970-DB63-334D-A204-773E8EEC4EA6}" destId="{2933D3AE-C038-C24F-AB0D-738E609EAEF9}"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DFB4D-39A7-A347-AE0B-5A08A3CB926D}" type="doc">
      <dgm:prSet loTypeId="urn:microsoft.com/office/officeart/2005/8/layout/venn2" loCatId="" qsTypeId="urn:microsoft.com/office/officeart/2005/8/quickstyle/simple2" qsCatId="simple" csTypeId="urn:microsoft.com/office/officeart/2005/8/colors/accent1_2" csCatId="accent1" phldr="1"/>
      <dgm:spPr/>
      <dgm:t>
        <a:bodyPr/>
        <a:lstStyle/>
        <a:p>
          <a:endParaRPr lang="en"/>
        </a:p>
      </dgm:t>
    </dgm:pt>
    <dgm:pt modelId="{F0B0FFDB-579A-3B4D-AD8C-F0B867C25426}">
      <dgm:prSet phldrT="[Text]" custT="1"/>
      <dgm:spPr>
        <a:solidFill>
          <a:srgbClr val="003A65"/>
        </a:solidFill>
        <a:ln w="19050" cmpd="sng">
          <a:solidFill>
            <a:schemeClr val="bg1"/>
          </a:solidFill>
        </a:ln>
        <a:effectLst/>
      </dgm:spPr>
      <dgm:t>
        <a:bodyPr lIns="0" rIns="0"/>
        <a:lstStyle/>
        <a:p>
          <a:pPr algn="ctr" rtl="0"/>
          <a:r>
            <a:rPr lang="en" sz="1000" b="0" i="0" u="none">
              <a:latin typeface="Calibri Light"/>
              <a:cs typeface="Calibri Light"/>
            </a:rPr>
            <a:t>Hardware</a:t>
          </a:r>
        </a:p>
      </dgm:t>
    </dgm:pt>
    <dgm:pt modelId="{C21AE7E3-7920-F047-A215-7D50F8FE28B9}">
      <dgm:prSet phldrT="[Text]" custT="1"/>
      <dgm:spPr>
        <a:solidFill>
          <a:srgbClr val="00568D"/>
        </a:solidFill>
        <a:ln w="19050" cmpd="sng">
          <a:solidFill>
            <a:schemeClr val="bg1"/>
          </a:solidFill>
        </a:ln>
        <a:effectLst/>
      </dgm:spPr>
      <dgm:t>
        <a:bodyPr lIns="0" tIns="0" rIns="0" bIns="118800"/>
        <a:lstStyle/>
        <a:p>
          <a:pPr algn="ctr" rtl="0"/>
          <a:r>
            <a:rPr lang="en" sz="1000" b="0" i="0" u="none">
              <a:latin typeface="Calibri Light"/>
              <a:cs typeface="Calibri Light"/>
            </a:rPr>
            <a:t>Energ</a:t>
          </a:r>
          <a:r>
            <a:rPr lang="de-AT" sz="1000" b="0" i="0" u="none">
              <a:latin typeface="Calibri Light"/>
              <a:cs typeface="Calibri Light"/>
            </a:rPr>
            <a:t>ie</a:t>
          </a:r>
          <a:endParaRPr lang="en" sz="1000" b="0" i="0" u="none">
            <a:latin typeface="Calibri Light"/>
            <a:cs typeface="Calibri Light"/>
          </a:endParaRPr>
        </a:p>
      </dgm:t>
    </dgm:pt>
    <dgm:pt modelId="{CB259E0D-9CE2-B742-9FC4-B32F9D172E1C}">
      <dgm:prSet phldrT="[Text]" custT="1"/>
      <dgm:spPr>
        <a:solidFill>
          <a:srgbClr val="008CD2"/>
        </a:solidFill>
        <a:ln w="19050" cmpd="sng">
          <a:solidFill>
            <a:schemeClr val="bg1"/>
          </a:solidFill>
        </a:ln>
        <a:effectLst/>
      </dgm:spPr>
      <dgm:t>
        <a:bodyPr lIns="0" tIns="0" rIns="0" bIns="129600"/>
        <a:lstStyle/>
        <a:p>
          <a:pPr algn="ctr" rtl="0"/>
          <a:r>
            <a:rPr lang="de-AT" sz="1000" b="0" i="0" u="none">
              <a:latin typeface="Calibri Light"/>
              <a:cs typeface="Calibri Light"/>
            </a:rPr>
            <a:t>IT Personal</a:t>
          </a:r>
          <a:endParaRPr lang="en" sz="1000" b="0" i="0" u="none">
            <a:latin typeface="Calibri Light"/>
            <a:cs typeface="Calibri Light"/>
          </a:endParaRPr>
        </a:p>
      </dgm:t>
    </dgm:pt>
    <dgm:pt modelId="{78742A57-0373-7F4C-9A27-AB1CF2E47ACD}">
      <dgm:prSet phldrT="[Text]" custT="1"/>
      <dgm:spPr>
        <a:gradFill flip="none" rotWithShape="1">
          <a:gsLst>
            <a:gs pos="0">
              <a:srgbClr val="800000"/>
            </a:gs>
            <a:gs pos="100000">
              <a:srgbClr val="FF0000"/>
            </a:gs>
          </a:gsLst>
          <a:lin ang="12780000" scaled="0"/>
          <a:tileRect/>
        </a:gradFill>
        <a:ln w="19050" cmpd="sng">
          <a:solidFill>
            <a:schemeClr val="bg1"/>
          </a:solidFill>
        </a:ln>
        <a:effectLst/>
      </dgm:spPr>
      <dgm:t>
        <a:bodyPr lIns="0" tIns="223200" rIns="0" bIns="0"/>
        <a:lstStyle/>
        <a:p>
          <a:pPr algn="ctr" rtl="0"/>
          <a:r>
            <a:rPr lang="en" sz="1000" b="0" i="0" u="none">
              <a:latin typeface="Calibri Light"/>
              <a:cs typeface="Calibri Light"/>
            </a:rPr>
            <a:t>Redundan</a:t>
          </a:r>
          <a:r>
            <a:rPr lang="de-AT" sz="1000" b="0" i="0" u="none">
              <a:latin typeface="Calibri Light"/>
              <a:cs typeface="Calibri Light"/>
            </a:rPr>
            <a:t>z &amp; Downtime</a:t>
          </a:r>
          <a:endParaRPr lang="en" sz="1000" b="0" i="0" u="none">
            <a:latin typeface="Calibri Light"/>
            <a:cs typeface="Calibri Light"/>
          </a:endParaRPr>
        </a:p>
      </dgm:t>
    </dgm:pt>
    <dgm:pt modelId="{9EAAFC4A-6752-F64D-9AD4-C330B2765BE9}" type="sibTrans" cxnId="{021F4AB6-A761-524B-BFC4-16A0C8FE9F63}">
      <dgm:prSet/>
      <dgm:spPr/>
      <dgm:t>
        <a:bodyPr/>
        <a:lstStyle/>
        <a:p>
          <a:endParaRPr lang="en"/>
        </a:p>
      </dgm:t>
    </dgm:pt>
    <dgm:pt modelId="{8DD30A1F-7FBB-484E-9E4C-99DC48026A03}" type="parTrans" cxnId="{021F4AB6-A761-524B-BFC4-16A0C8FE9F63}">
      <dgm:prSet/>
      <dgm:spPr/>
      <dgm:t>
        <a:bodyPr/>
        <a:lstStyle/>
        <a:p>
          <a:endParaRPr lang="en"/>
        </a:p>
      </dgm:t>
    </dgm:pt>
    <dgm:pt modelId="{C075B2E5-0F86-AF43-A0AB-1EA934DCE399}" type="sibTrans" cxnId="{8DBC6F0A-07D7-1148-80A9-5BC56EE52561}">
      <dgm:prSet/>
      <dgm:spPr/>
      <dgm:t>
        <a:bodyPr/>
        <a:lstStyle/>
        <a:p>
          <a:endParaRPr lang="en"/>
        </a:p>
      </dgm:t>
    </dgm:pt>
    <dgm:pt modelId="{F74DDAC3-5A86-034C-8392-5AD88319D9A1}" type="parTrans" cxnId="{8DBC6F0A-07D7-1148-80A9-5BC56EE52561}">
      <dgm:prSet/>
      <dgm:spPr/>
      <dgm:t>
        <a:bodyPr/>
        <a:lstStyle/>
        <a:p>
          <a:endParaRPr lang="en"/>
        </a:p>
      </dgm:t>
    </dgm:pt>
    <dgm:pt modelId="{B3B43889-3685-9E40-B8B7-7FDE5E169866}" type="sibTrans" cxnId="{801B1CD4-B93B-684C-9DED-261A8AB1F01D}">
      <dgm:prSet/>
      <dgm:spPr/>
      <dgm:t>
        <a:bodyPr/>
        <a:lstStyle/>
        <a:p>
          <a:endParaRPr lang="en"/>
        </a:p>
      </dgm:t>
    </dgm:pt>
    <dgm:pt modelId="{B9391EF8-67A0-634E-913E-09163B0D5B52}" type="parTrans" cxnId="{801B1CD4-B93B-684C-9DED-261A8AB1F01D}">
      <dgm:prSet/>
      <dgm:spPr/>
      <dgm:t>
        <a:bodyPr/>
        <a:lstStyle/>
        <a:p>
          <a:endParaRPr lang="en"/>
        </a:p>
      </dgm:t>
    </dgm:pt>
    <dgm:pt modelId="{CCBE83C5-CC45-C449-8528-09738AAA288F}" type="sibTrans" cxnId="{4AE199A4-BF89-1F47-B7C7-0F179047C9B6}">
      <dgm:prSet/>
      <dgm:spPr/>
      <dgm:t>
        <a:bodyPr/>
        <a:lstStyle/>
        <a:p>
          <a:endParaRPr lang="en"/>
        </a:p>
      </dgm:t>
    </dgm:pt>
    <dgm:pt modelId="{3B45CB8D-78F6-244C-88D8-6F47EAC73046}" type="parTrans" cxnId="{4AE199A4-BF89-1F47-B7C7-0F179047C9B6}">
      <dgm:prSet/>
      <dgm:spPr/>
      <dgm:t>
        <a:bodyPr/>
        <a:lstStyle/>
        <a:p>
          <a:endParaRPr lang="en"/>
        </a:p>
      </dgm:t>
    </dgm:pt>
    <dgm:pt modelId="{CEF2A79B-A890-E046-BF10-087FEED199E7}" type="pres">
      <dgm:prSet presAssocID="{9D9DFB4D-39A7-A347-AE0B-5A08A3CB926D}" presName="Name0" presStyleCnt="0">
        <dgm:presLayoutVars>
          <dgm:chMax val="7"/>
          <dgm:resizeHandles val="exact"/>
        </dgm:presLayoutVars>
      </dgm:prSet>
      <dgm:spPr/>
      <dgm:t>
        <a:bodyPr/>
        <a:lstStyle/>
        <a:p>
          <a:endParaRPr lang="de-DE"/>
        </a:p>
      </dgm:t>
    </dgm:pt>
    <dgm:pt modelId="{2C3BE7C9-E48F-D848-AD3C-7FC2BD4E866B}" type="pres">
      <dgm:prSet presAssocID="{9D9DFB4D-39A7-A347-AE0B-5A08A3CB926D}" presName="comp1" presStyleCnt="0"/>
      <dgm:spPr/>
    </dgm:pt>
    <dgm:pt modelId="{6DD9791D-0FC0-4341-9F2B-AF9057A397E6}" type="pres">
      <dgm:prSet presAssocID="{9D9DFB4D-39A7-A347-AE0B-5A08A3CB926D}" presName="circle1" presStyleLbl="node1" presStyleIdx="0" presStyleCnt="4"/>
      <dgm:spPr/>
      <dgm:t>
        <a:bodyPr/>
        <a:lstStyle/>
        <a:p>
          <a:endParaRPr lang="en"/>
        </a:p>
      </dgm:t>
    </dgm:pt>
    <dgm:pt modelId="{0E75F2F8-5722-8542-B0AC-30BAF17D5635}" type="pres">
      <dgm:prSet presAssocID="{9D9DFB4D-39A7-A347-AE0B-5A08A3CB926D}" presName="c1text" presStyleLbl="node1" presStyleIdx="0" presStyleCnt="4">
        <dgm:presLayoutVars>
          <dgm:bulletEnabled val="1"/>
        </dgm:presLayoutVars>
      </dgm:prSet>
      <dgm:spPr/>
      <dgm:t>
        <a:bodyPr/>
        <a:lstStyle/>
        <a:p>
          <a:endParaRPr lang="en"/>
        </a:p>
      </dgm:t>
    </dgm:pt>
    <dgm:pt modelId="{9B68B541-885D-B54C-B074-09FCA180806A}" type="pres">
      <dgm:prSet presAssocID="{9D9DFB4D-39A7-A347-AE0B-5A08A3CB926D}" presName="comp2" presStyleCnt="0"/>
      <dgm:spPr/>
    </dgm:pt>
    <dgm:pt modelId="{2CACF3C7-1F61-774A-8E4F-20C5FDD03DEC}" type="pres">
      <dgm:prSet presAssocID="{9D9DFB4D-39A7-A347-AE0B-5A08A3CB926D}" presName="circle2" presStyleLbl="node1" presStyleIdx="1" presStyleCnt="4" custScaleX="87347" custScaleY="87347" custLinFactNeighborY="7540"/>
      <dgm:spPr/>
      <dgm:t>
        <a:bodyPr/>
        <a:lstStyle/>
        <a:p>
          <a:endParaRPr lang="en"/>
        </a:p>
      </dgm:t>
    </dgm:pt>
    <dgm:pt modelId="{8C5E8C3D-26A0-774E-9985-156BC602C4AD}" type="pres">
      <dgm:prSet presAssocID="{9D9DFB4D-39A7-A347-AE0B-5A08A3CB926D}" presName="c2text" presStyleLbl="node1" presStyleIdx="1" presStyleCnt="4">
        <dgm:presLayoutVars>
          <dgm:bulletEnabled val="1"/>
        </dgm:presLayoutVars>
      </dgm:prSet>
      <dgm:spPr/>
      <dgm:t>
        <a:bodyPr/>
        <a:lstStyle/>
        <a:p>
          <a:endParaRPr lang="en"/>
        </a:p>
      </dgm:t>
    </dgm:pt>
    <dgm:pt modelId="{B0AE866A-0924-304A-9C4D-557C0A0774BB}" type="pres">
      <dgm:prSet presAssocID="{9D9DFB4D-39A7-A347-AE0B-5A08A3CB926D}" presName="comp3" presStyleCnt="0"/>
      <dgm:spPr/>
    </dgm:pt>
    <dgm:pt modelId="{B3964CD5-E408-6648-8844-359E152BF139}" type="pres">
      <dgm:prSet presAssocID="{9D9DFB4D-39A7-A347-AE0B-5A08A3CB926D}" presName="circle3" presStyleLbl="node1" presStyleIdx="2" presStyleCnt="4" custScaleX="90482" custScaleY="90482" custLinFactNeighborY="13296"/>
      <dgm:spPr/>
      <dgm:t>
        <a:bodyPr/>
        <a:lstStyle/>
        <a:p>
          <a:endParaRPr lang="en"/>
        </a:p>
      </dgm:t>
    </dgm:pt>
    <dgm:pt modelId="{3C57C2A8-B4D6-D444-9E53-160429DC6E4C}" type="pres">
      <dgm:prSet presAssocID="{9D9DFB4D-39A7-A347-AE0B-5A08A3CB926D}" presName="c3text" presStyleLbl="node1" presStyleIdx="2" presStyleCnt="4">
        <dgm:presLayoutVars>
          <dgm:bulletEnabled val="1"/>
        </dgm:presLayoutVars>
      </dgm:prSet>
      <dgm:spPr/>
      <dgm:t>
        <a:bodyPr/>
        <a:lstStyle/>
        <a:p>
          <a:endParaRPr lang="en"/>
        </a:p>
      </dgm:t>
    </dgm:pt>
    <dgm:pt modelId="{CF98D970-DB63-334D-A204-773E8EEC4EA6}" type="pres">
      <dgm:prSet presAssocID="{9D9DFB4D-39A7-A347-AE0B-5A08A3CB926D}" presName="comp4" presStyleCnt="0"/>
      <dgm:spPr/>
    </dgm:pt>
    <dgm:pt modelId="{3D77B3CC-360B-2645-A051-86ABC4D252F1}" type="pres">
      <dgm:prSet presAssocID="{9D9DFB4D-39A7-A347-AE0B-5A08A3CB926D}" presName="circle4" presStyleLbl="node1" presStyleIdx="3" presStyleCnt="4" custScaleX="98958" custScaleY="98958" custLinFactNeighborY="8333"/>
      <dgm:spPr/>
      <dgm:t>
        <a:bodyPr/>
        <a:lstStyle/>
        <a:p>
          <a:endParaRPr lang="en"/>
        </a:p>
      </dgm:t>
    </dgm:pt>
    <dgm:pt modelId="{2933D3AE-C038-C24F-AB0D-738E609EAEF9}" type="pres">
      <dgm:prSet presAssocID="{9D9DFB4D-39A7-A347-AE0B-5A08A3CB926D}" presName="c4text" presStyleLbl="node1" presStyleIdx="3" presStyleCnt="4">
        <dgm:presLayoutVars>
          <dgm:bulletEnabled val="1"/>
        </dgm:presLayoutVars>
      </dgm:prSet>
      <dgm:spPr/>
      <dgm:t>
        <a:bodyPr/>
        <a:lstStyle/>
        <a:p>
          <a:endParaRPr lang="en"/>
        </a:p>
      </dgm:t>
    </dgm:pt>
  </dgm:ptLst>
  <dgm:cxnLst>
    <dgm:cxn modelId="{088211ED-F919-E148-A138-74A303B9C559}" type="presOf" srcId="{F0B0FFDB-579A-3B4D-AD8C-F0B867C25426}" destId="{2933D3AE-C038-C24F-AB0D-738E609EAEF9}" srcOrd="1" destOrd="0" presId="urn:microsoft.com/office/officeart/2005/8/layout/venn2"/>
    <dgm:cxn modelId="{90359751-80FF-0541-9046-0733CA8B8991}" type="presOf" srcId="{C21AE7E3-7920-F047-A215-7D50F8FE28B9}" destId="{3C57C2A8-B4D6-D444-9E53-160429DC6E4C}" srcOrd="1" destOrd="0" presId="urn:microsoft.com/office/officeart/2005/8/layout/venn2"/>
    <dgm:cxn modelId="{9D65BD95-46F6-1F46-A0A3-0491D1A5BD42}" type="presOf" srcId="{C21AE7E3-7920-F047-A215-7D50F8FE28B9}" destId="{B3964CD5-E408-6648-8844-359E152BF139}" srcOrd="0" destOrd="0" presId="urn:microsoft.com/office/officeart/2005/8/layout/venn2"/>
    <dgm:cxn modelId="{F0274171-6048-F44C-AF05-95F5C4A2F28F}" type="presOf" srcId="{9D9DFB4D-39A7-A347-AE0B-5A08A3CB926D}" destId="{CEF2A79B-A890-E046-BF10-087FEED199E7}" srcOrd="0" destOrd="0" presId="urn:microsoft.com/office/officeart/2005/8/layout/venn2"/>
    <dgm:cxn modelId="{69BA10F0-87FA-DB4C-929F-295B2AD5EEBE}" type="presOf" srcId="{78742A57-0373-7F4C-9A27-AB1CF2E47ACD}" destId="{0E75F2F8-5722-8542-B0AC-30BAF17D5635}" srcOrd="1" destOrd="0" presId="urn:microsoft.com/office/officeart/2005/8/layout/venn2"/>
    <dgm:cxn modelId="{DAB42C44-C76A-D84E-9B7B-2F89AC088710}" type="presOf" srcId="{F0B0FFDB-579A-3B4D-AD8C-F0B867C25426}" destId="{3D77B3CC-360B-2645-A051-86ABC4D252F1}" srcOrd="0" destOrd="0" presId="urn:microsoft.com/office/officeart/2005/8/layout/venn2"/>
    <dgm:cxn modelId="{3A7977EC-8392-524D-A7F0-98E3C0127047}" type="presOf" srcId="{CB259E0D-9CE2-B742-9FC4-B32F9D172E1C}" destId="{8C5E8C3D-26A0-774E-9985-156BC602C4AD}" srcOrd="1" destOrd="0" presId="urn:microsoft.com/office/officeart/2005/8/layout/venn2"/>
    <dgm:cxn modelId="{864BA2C8-EE65-C84D-8923-F4E3619F014D}" type="presOf" srcId="{CB259E0D-9CE2-B742-9FC4-B32F9D172E1C}" destId="{2CACF3C7-1F61-774A-8E4F-20C5FDD03DEC}" srcOrd="0" destOrd="0" presId="urn:microsoft.com/office/officeart/2005/8/layout/venn2"/>
    <dgm:cxn modelId="{D70A62E0-B05F-3A42-ACEF-EEA50594AEA2}" type="presOf" srcId="{78742A57-0373-7F4C-9A27-AB1CF2E47ACD}" destId="{6DD9791D-0FC0-4341-9F2B-AF9057A397E6}" srcOrd="0" destOrd="0" presId="urn:microsoft.com/office/officeart/2005/8/layout/venn2"/>
    <dgm:cxn modelId="{801B1CD4-B93B-684C-9DED-261A8AB1F01D}" srcId="{9D9DFB4D-39A7-A347-AE0B-5A08A3CB926D}" destId="{CB259E0D-9CE2-B742-9FC4-B32F9D172E1C}" srcOrd="1" destOrd="0" parTransId="{B9391EF8-67A0-634E-913E-09163B0D5B52}" sibTransId="{B3B43889-3685-9E40-B8B7-7FDE5E169866}"/>
    <dgm:cxn modelId="{8DBC6F0A-07D7-1148-80A9-5BC56EE52561}" srcId="{9D9DFB4D-39A7-A347-AE0B-5A08A3CB926D}" destId="{C21AE7E3-7920-F047-A215-7D50F8FE28B9}" srcOrd="2" destOrd="0" parTransId="{F74DDAC3-5A86-034C-8392-5AD88319D9A1}" sibTransId="{C075B2E5-0F86-AF43-A0AB-1EA934DCE399}"/>
    <dgm:cxn modelId="{021F4AB6-A761-524B-BFC4-16A0C8FE9F63}" srcId="{9D9DFB4D-39A7-A347-AE0B-5A08A3CB926D}" destId="{F0B0FFDB-579A-3B4D-AD8C-F0B867C25426}" srcOrd="3" destOrd="0" parTransId="{8DD30A1F-7FBB-484E-9E4C-99DC48026A03}" sibTransId="{9EAAFC4A-6752-F64D-9AD4-C330B2765BE9}"/>
    <dgm:cxn modelId="{4AE199A4-BF89-1F47-B7C7-0F179047C9B6}" srcId="{9D9DFB4D-39A7-A347-AE0B-5A08A3CB926D}" destId="{78742A57-0373-7F4C-9A27-AB1CF2E47ACD}" srcOrd="0" destOrd="0" parTransId="{3B45CB8D-78F6-244C-88D8-6F47EAC73046}" sibTransId="{CCBE83C5-CC45-C449-8528-09738AAA288F}"/>
    <dgm:cxn modelId="{9ADB716F-D900-C940-92A9-CEAF3C40722B}" type="presParOf" srcId="{CEF2A79B-A890-E046-BF10-087FEED199E7}" destId="{2C3BE7C9-E48F-D848-AD3C-7FC2BD4E866B}" srcOrd="0" destOrd="0" presId="urn:microsoft.com/office/officeart/2005/8/layout/venn2"/>
    <dgm:cxn modelId="{16B19C53-91B0-B243-9892-BFFD5DDC8823}" type="presParOf" srcId="{2C3BE7C9-E48F-D848-AD3C-7FC2BD4E866B}" destId="{6DD9791D-0FC0-4341-9F2B-AF9057A397E6}" srcOrd="0" destOrd="0" presId="urn:microsoft.com/office/officeart/2005/8/layout/venn2"/>
    <dgm:cxn modelId="{E193CD26-CEC1-9142-BB56-6CB9717EFE93}" type="presParOf" srcId="{2C3BE7C9-E48F-D848-AD3C-7FC2BD4E866B}" destId="{0E75F2F8-5722-8542-B0AC-30BAF17D5635}" srcOrd="1" destOrd="0" presId="urn:microsoft.com/office/officeart/2005/8/layout/venn2"/>
    <dgm:cxn modelId="{D24C92B2-0805-7048-A3E1-25D7C59CB6B7}" type="presParOf" srcId="{CEF2A79B-A890-E046-BF10-087FEED199E7}" destId="{9B68B541-885D-B54C-B074-09FCA180806A}" srcOrd="1" destOrd="0" presId="urn:microsoft.com/office/officeart/2005/8/layout/venn2"/>
    <dgm:cxn modelId="{E95D4B72-5BCF-9040-8F2A-D9C7241B3BD7}" type="presParOf" srcId="{9B68B541-885D-B54C-B074-09FCA180806A}" destId="{2CACF3C7-1F61-774A-8E4F-20C5FDD03DEC}" srcOrd="0" destOrd="0" presId="urn:microsoft.com/office/officeart/2005/8/layout/venn2"/>
    <dgm:cxn modelId="{50E5B32D-86C6-F344-87B3-2AD63DFEE9D0}" type="presParOf" srcId="{9B68B541-885D-B54C-B074-09FCA180806A}" destId="{8C5E8C3D-26A0-774E-9985-156BC602C4AD}" srcOrd="1" destOrd="0" presId="urn:microsoft.com/office/officeart/2005/8/layout/venn2"/>
    <dgm:cxn modelId="{3D53B03A-989D-4741-8A06-319A3B7EBE65}" type="presParOf" srcId="{CEF2A79B-A890-E046-BF10-087FEED199E7}" destId="{B0AE866A-0924-304A-9C4D-557C0A0774BB}" srcOrd="2" destOrd="0" presId="urn:microsoft.com/office/officeart/2005/8/layout/venn2"/>
    <dgm:cxn modelId="{B378FD6E-47CE-7044-98A9-2F28320325CC}" type="presParOf" srcId="{B0AE866A-0924-304A-9C4D-557C0A0774BB}" destId="{B3964CD5-E408-6648-8844-359E152BF139}" srcOrd="0" destOrd="0" presId="urn:microsoft.com/office/officeart/2005/8/layout/venn2"/>
    <dgm:cxn modelId="{E8E83737-DDCD-2041-A6D6-06D6B0C67DB6}" type="presParOf" srcId="{B0AE866A-0924-304A-9C4D-557C0A0774BB}" destId="{3C57C2A8-B4D6-D444-9E53-160429DC6E4C}" srcOrd="1" destOrd="0" presId="urn:microsoft.com/office/officeart/2005/8/layout/venn2"/>
    <dgm:cxn modelId="{765C6FD2-01EB-EC41-AE92-625E794FD2B2}" type="presParOf" srcId="{CEF2A79B-A890-E046-BF10-087FEED199E7}" destId="{CF98D970-DB63-334D-A204-773E8EEC4EA6}" srcOrd="3" destOrd="0" presId="urn:microsoft.com/office/officeart/2005/8/layout/venn2"/>
    <dgm:cxn modelId="{B6F06E51-7BCC-4D40-86F4-852E90035A9B}" type="presParOf" srcId="{CF98D970-DB63-334D-A204-773E8EEC4EA6}" destId="{3D77B3CC-360B-2645-A051-86ABC4D252F1}" srcOrd="0" destOrd="0" presId="urn:microsoft.com/office/officeart/2005/8/layout/venn2"/>
    <dgm:cxn modelId="{1988C78B-6085-ED43-B5F5-96254B342AAE}" type="presParOf" srcId="{CF98D970-DB63-334D-A204-773E8EEC4EA6}" destId="{2933D3AE-C038-C24F-AB0D-738E609EAEF9}" srcOrd="1" destOrd="0" presId="urn:microsoft.com/office/officeart/2005/8/layout/venn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latin typeface="Univers Next Pro Thin" pitchFamily="34" charset="0"/>
            </a:endParaRPr>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C22763E-3C3C-4294-A662-52D13D564543}" type="datetimeFigureOut">
              <a:rPr lang="de-DE" smtClean="0">
                <a:latin typeface="Univers Next Pro Thin" pitchFamily="34" charset="0"/>
              </a:rPr>
              <a:pPr/>
              <a:t>05.05.2014</a:t>
            </a:fld>
            <a:endParaRPr lang="de-DE" dirty="0">
              <a:latin typeface="Univers Next Pro Thin" pitchFamily="34" charset="0"/>
            </a:endParaRPr>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dirty="0">
              <a:latin typeface="Univers Next Pro Thin" pitchFamily="34" charset="0"/>
            </a:endParaRPr>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412D90C-2E2E-4981-B1CC-DC3BEF61691D}" type="slidenum">
              <a:rPr lang="de-DE" smtClean="0">
                <a:latin typeface="Univers Next Pro Thin" pitchFamily="34" charset="0"/>
              </a:rPr>
              <a:pPr/>
              <a:t>‹Nr.›</a:t>
            </a:fld>
            <a:endParaRPr lang="de-DE" dirty="0">
              <a:latin typeface="Univers Next Pro Thin" pitchFamily="34" charset="0"/>
            </a:endParaRPr>
          </a:p>
        </p:txBody>
      </p:sp>
    </p:spTree>
    <p:extLst>
      <p:ext uri="{BB962C8B-B14F-4D97-AF65-F5344CB8AC3E}">
        <p14:creationId xmlns:p14="http://schemas.microsoft.com/office/powerpoint/2010/main" xmlns="" val="3211584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Univers Next Pro Thin" pitchFamily="34" charset="0"/>
              </a:defRPr>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Univers Next Pro Thin" pitchFamily="34" charset="0"/>
              </a:defRPr>
            </a:lvl1pPr>
          </a:lstStyle>
          <a:p>
            <a:fld id="{27EA5F6F-5EF7-4ACF-A84D-FBD46ED90EC2}" type="datetimeFigureOut">
              <a:rPr lang="de-DE" smtClean="0"/>
              <a:pPr/>
              <a:t>05.05.2014</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Univers Next Pro Thin" pitchFamily="34" charset="0"/>
              </a:defRPr>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Univers Next Pro Thin" pitchFamily="34" charset="0"/>
              </a:defRPr>
            </a:lvl1pPr>
          </a:lstStyle>
          <a:p>
            <a:fld id="{0FCC22F9-6892-46A9-933B-234A683B55DC}" type="slidenum">
              <a:rPr lang="de-DE" smtClean="0"/>
              <a:pPr/>
              <a:t>‹Nr.›</a:t>
            </a:fld>
            <a:endParaRPr lang="de-DE" dirty="0"/>
          </a:p>
        </p:txBody>
      </p:sp>
    </p:spTree>
    <p:extLst>
      <p:ext uri="{BB962C8B-B14F-4D97-AF65-F5344CB8AC3E}">
        <p14:creationId xmlns:p14="http://schemas.microsoft.com/office/powerpoint/2010/main" xmlns="" val="1525089099"/>
      </p:ext>
    </p:extLst>
  </p:cSld>
  <p:clrMap bg1="lt1" tx1="dk1" bg2="lt2" tx2="dk2" accent1="accent1" accent2="accent2" accent3="accent3" accent4="accent4" accent5="accent5" accent6="accent6" hlink="hlink" folHlink="folHlink"/>
  <p:notesStyle>
    <a:lvl1pPr marL="0" algn="l" defTabSz="914360" rtl="0" eaLnBrk="1" latinLnBrk="0" hangingPunct="1">
      <a:defRPr sz="1200" kern="1200">
        <a:solidFill>
          <a:schemeClr val="tx1"/>
        </a:solidFill>
        <a:latin typeface="Univers Next Pro Thin" pitchFamily="34" charset="0"/>
        <a:ea typeface="+mn-ea"/>
        <a:cs typeface="+mn-cs"/>
      </a:defRPr>
    </a:lvl1pPr>
    <a:lvl2pPr marL="457180" algn="l" defTabSz="914360" rtl="0" eaLnBrk="1" latinLnBrk="0" hangingPunct="1">
      <a:defRPr sz="1200" kern="1200">
        <a:solidFill>
          <a:schemeClr val="tx1"/>
        </a:solidFill>
        <a:latin typeface="Univers Next Pro Thin" pitchFamily="34" charset="0"/>
        <a:ea typeface="+mn-ea"/>
        <a:cs typeface="+mn-cs"/>
      </a:defRPr>
    </a:lvl2pPr>
    <a:lvl3pPr marL="914360" algn="l" defTabSz="914360" rtl="0" eaLnBrk="1" latinLnBrk="0" hangingPunct="1">
      <a:defRPr sz="1200" kern="1200">
        <a:solidFill>
          <a:schemeClr val="tx1"/>
        </a:solidFill>
        <a:latin typeface="Univers Next Pro Thin" pitchFamily="34" charset="0"/>
        <a:ea typeface="+mn-ea"/>
        <a:cs typeface="+mn-cs"/>
      </a:defRPr>
    </a:lvl3pPr>
    <a:lvl4pPr marL="1371540" algn="l" defTabSz="914360" rtl="0" eaLnBrk="1" latinLnBrk="0" hangingPunct="1">
      <a:defRPr sz="1200" kern="1200">
        <a:solidFill>
          <a:schemeClr val="tx1"/>
        </a:solidFill>
        <a:latin typeface="Univers Next Pro Thin" pitchFamily="34" charset="0"/>
        <a:ea typeface="+mn-ea"/>
        <a:cs typeface="+mn-cs"/>
      </a:defRPr>
    </a:lvl4pPr>
    <a:lvl5pPr marL="1828720" algn="l" defTabSz="914360" rtl="0" eaLnBrk="1" latinLnBrk="0" hangingPunct="1">
      <a:defRPr sz="1200" kern="1200">
        <a:solidFill>
          <a:schemeClr val="tx1"/>
        </a:solidFill>
        <a:latin typeface="Univers Next Pro Thin" pitchFamily="34" charset="0"/>
        <a:ea typeface="+mn-ea"/>
        <a:cs typeface="+mn-cs"/>
      </a:defRPr>
    </a:lvl5pPr>
    <a:lvl6pPr marL="2285900" algn="l" defTabSz="914360" rtl="0" eaLnBrk="1" latinLnBrk="0" hangingPunct="1">
      <a:defRPr sz="1200" kern="1200">
        <a:solidFill>
          <a:schemeClr val="tx1"/>
        </a:solidFill>
        <a:latin typeface="+mn-lt"/>
        <a:ea typeface="+mn-ea"/>
        <a:cs typeface="+mn-cs"/>
      </a:defRPr>
    </a:lvl6pPr>
    <a:lvl7pPr marL="2743080" algn="l" defTabSz="914360" rtl="0" eaLnBrk="1" latinLnBrk="0" hangingPunct="1">
      <a:defRPr sz="1200" kern="1200">
        <a:solidFill>
          <a:schemeClr val="tx1"/>
        </a:solidFill>
        <a:latin typeface="+mn-lt"/>
        <a:ea typeface="+mn-ea"/>
        <a:cs typeface="+mn-cs"/>
      </a:defRPr>
    </a:lvl7pPr>
    <a:lvl8pPr marL="3200260" algn="l" defTabSz="914360" rtl="0" eaLnBrk="1" latinLnBrk="0" hangingPunct="1">
      <a:defRPr sz="1200" kern="1200">
        <a:solidFill>
          <a:schemeClr val="tx1"/>
        </a:solidFill>
        <a:latin typeface="+mn-lt"/>
        <a:ea typeface="+mn-ea"/>
        <a:cs typeface="+mn-cs"/>
      </a:defRPr>
    </a:lvl8pPr>
    <a:lvl9pPr marL="3657440" algn="l" defTabSz="9143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endParaRPr lang="en" dirty="0"/>
          </a:p>
        </p:txBody>
      </p:sp>
      <p:sp>
        <p:nvSpPr>
          <p:cNvPr id="4" name="Foliennummernplatzhalter 3"/>
          <p:cNvSpPr>
            <a:spLocks noGrp="1"/>
          </p:cNvSpPr>
          <p:nvPr>
            <p:ph type="sldNum" sz="quarter" idx="10"/>
          </p:nvPr>
        </p:nvSpPr>
        <p:spPr/>
        <p:txBody>
          <a:bodyPr/>
          <a:lstStyle/>
          <a:p>
            <a:pPr algn="l"/>
            <a:fld id="{0FCC22F9-6892-46A9-933B-234A683B55DC}" type="slidenum">
              <a:rPr>
                <a:solidFill>
                  <a:prstClr val="black"/>
                </a:solidFill>
                <a:latin typeface="Calibri"/>
              </a:rPr>
              <a:pPr algn="l"/>
              <a:t>1</a:t>
            </a:fld>
            <a:endParaRPr lang="en" dirty="0">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Als Betriebssystem dient Linux (Debian)</a:t>
            </a:r>
          </a:p>
        </p:txBody>
      </p:sp>
      <p:sp>
        <p:nvSpPr>
          <p:cNvPr id="4" name="Foliennummernplatzhalter 3"/>
          <p:cNvSpPr>
            <a:spLocks noGrp="1"/>
          </p:cNvSpPr>
          <p:nvPr>
            <p:ph type="sldNum" sz="quarter" idx="10"/>
          </p:nvPr>
        </p:nvSpPr>
        <p:spPr/>
        <p:txBody>
          <a:bodyPr/>
          <a:lstStyle/>
          <a:p>
            <a:fld id="{0FCC22F9-6892-46A9-933B-234A683B55DC}" type="slidenum">
              <a:rPr lang="de-DE" smtClean="0"/>
              <a:pPr/>
              <a:t>10</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71450" indent="-171450">
              <a:buFont typeface="Arial"/>
              <a:buChar char="•"/>
            </a:pPr>
            <a:r>
              <a:rPr lang="de-DE" sz="1200" u="none" kern="1200" baseline="0" smtClean="0">
                <a:solidFill>
                  <a:schemeClr val="tx1"/>
                </a:solidFill>
                <a:latin typeface="Univers Next Pro Thin" pitchFamily="34" charset="0"/>
                <a:ea typeface="+mn-ea"/>
                <a:cs typeface="+mn-cs"/>
              </a:rPr>
              <a:t>Das gesamte Spektrum der IP-Sprechstellen ist mit allen VirtuoSIS-Einstellungen voll kompatibel. </a:t>
            </a:r>
          </a:p>
          <a:p>
            <a:pPr marL="171450" indent="-171450">
              <a:buFont typeface="Arial"/>
              <a:buChar char="•"/>
            </a:pPr>
            <a:r>
              <a:rPr lang="de-DE" sz="1200" u="none" kern="1200" baseline="0" smtClean="0">
                <a:solidFill>
                  <a:schemeClr val="tx1"/>
                </a:solidFill>
                <a:latin typeface="Univers Next Pro Thin" pitchFamily="34" charset="0"/>
                <a:ea typeface="+mn-ea"/>
                <a:cs typeface="+mn-cs"/>
              </a:rPr>
              <a:t>Der Commend IP-Konverter ET 901 ermöglicht außerdem den Einsatz von Digitalen 2-Draht und 4-Draht Sprechstellen </a:t>
            </a:r>
          </a:p>
          <a:p>
            <a:pPr marL="171450" indent="-171450">
              <a:buFont typeface="Arial"/>
              <a:buChar char="•"/>
            </a:pPr>
            <a:r>
              <a:rPr lang="de-DE" sz="1200" u="none" kern="1200" baseline="0" smtClean="0">
                <a:solidFill>
                  <a:schemeClr val="tx1"/>
                </a:solidFill>
                <a:latin typeface="Univers Next Pro Thin" pitchFamily="34" charset="0"/>
                <a:ea typeface="+mn-ea"/>
                <a:cs typeface="+mn-cs"/>
              </a:rPr>
              <a:t>Es gibt also keinerlei Ausnahmen was die Sprechstellen betrifft. Schwerindustrie, Gesundheitswesen... – wo auch immer. </a:t>
            </a:r>
          </a:p>
          <a:p>
            <a:pPr marL="171450" indent="-171450">
              <a:buFont typeface="Arial"/>
              <a:buChar char="•"/>
            </a:pPr>
            <a:r>
              <a:rPr lang="de-DE" sz="1200" u="none" kern="1200" baseline="0" smtClean="0">
                <a:solidFill>
                  <a:schemeClr val="tx1"/>
                </a:solidFill>
                <a:latin typeface="Univers Next Pro Thin" pitchFamily="34" charset="0"/>
                <a:ea typeface="+mn-ea"/>
                <a:cs typeface="+mn-cs"/>
              </a:rPr>
              <a:t>VirtuoSIS funktioniert einfach überall.</a:t>
            </a:r>
          </a:p>
          <a:p>
            <a:endParaRPr lang="de-DE" sz="1200" u="none" kern="1200" baseline="0" smtClean="0">
              <a:solidFill>
                <a:schemeClr val="tx1"/>
              </a:solidFill>
              <a:latin typeface="Univers Next Pro Thin" pitchFamily="34" charset="0"/>
              <a:ea typeface="+mn-ea"/>
              <a:cs typeface="+mn-cs"/>
            </a:endParaRPr>
          </a:p>
          <a:p>
            <a:r>
              <a:rPr lang="de-DE"/>
              <a:t>Ein-/Ausgänge von Sprechstellen sogar in der vollständig virtualisierten Intercom-Welt verwendbar</a:t>
            </a:r>
          </a:p>
          <a:p>
            <a:pPr marL="171450" lvl="0" indent="-171450">
              <a:buFont typeface="Arial"/>
              <a:buChar char="•"/>
            </a:pPr>
            <a:r>
              <a:rPr lang="de-DE"/>
              <a:t>Oder Anschluss von ET8E8A über ET 901</a:t>
            </a:r>
          </a:p>
          <a:p>
            <a:pPr marL="171450" lvl="0" indent="-171450">
              <a:buFont typeface="Arial"/>
              <a:buChar char="•"/>
            </a:pPr>
            <a:r>
              <a:rPr lang="de-DE"/>
              <a:t>Noch mehr Ein-/Ausgänge durch Installation eines GE 800 Intercom Servers mit I/O-Karten</a:t>
            </a:r>
            <a:endParaRPr lang="de-DE" dirty="0"/>
          </a:p>
          <a:p>
            <a:endParaRPr lang="de-DE"/>
          </a:p>
          <a:p>
            <a:endParaRPr lang="de-DE" sz="1200" u="none" kern="1200" baseline="0" smtClean="0">
              <a:solidFill>
                <a:schemeClr val="tx1"/>
              </a:solidFill>
              <a:latin typeface="Univers Next Pro Thin" pitchFamily="34" charset="0"/>
              <a:ea typeface="+mn-ea"/>
              <a:cs typeface="+mn-cs"/>
            </a:endParaRPr>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11</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12</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13</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de-DE" sz="1200" u="none" kern="1200" baseline="0" smtClean="0">
                <a:solidFill>
                  <a:schemeClr val="tx1"/>
                </a:solidFill>
                <a:latin typeface="Univers Next Pro Thin" pitchFamily="34" charset="0"/>
                <a:ea typeface="+mn-ea"/>
                <a:cs typeface="+mn-cs"/>
              </a:rPr>
              <a:t>Falls Sie bereits ein bestehendes Intercom-System haben, können sie dieses mit VirtuoSIS erweitern. Schließen Sie einfach Ihr bestehendes System an, und fertig.</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Planen Sie ein neues, kann trotzdem an einem Standort ein dedizierter Commend Hardware-Server zum Einsatz kommen / Vernetzt mit VirtuoSIS.</a:t>
            </a:r>
          </a:p>
          <a:p>
            <a:endParaRPr lang="de-DE" sz="1200" u="none" kern="1200" baseline="0" smtClean="0">
              <a:solidFill>
                <a:schemeClr val="tx1"/>
              </a:solidFill>
              <a:latin typeface="Univers Next Pro Thin"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0FCC22F9-6892-46A9-933B-234A683B55DC}" type="slidenum">
              <a:rPr lang="de-DE" smtClean="0"/>
              <a:pPr/>
              <a:t>14</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de-DE" sz="1200" u="none" kern="1200" baseline="0" smtClean="0">
                <a:solidFill>
                  <a:schemeClr val="tx1"/>
                </a:solidFill>
                <a:latin typeface="Univers Next Pro Thin" pitchFamily="34" charset="0"/>
                <a:ea typeface="+mn-ea"/>
                <a:cs typeface="+mn-cs"/>
              </a:rPr>
              <a:t>Auch mit den älteren Server-Generationen GE 700 und GE 200 kompatibel.</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Selbst 4-Draht-Sprechstellen aus den 80er Jahren lassen sich über einen IP-Konverter ET 901 anschließen und betreiben.</a:t>
            </a:r>
          </a:p>
          <a:p>
            <a:endParaRPr lang="de-DE" sz="1200" u="none" kern="1200" baseline="0" smtClean="0">
              <a:solidFill>
                <a:schemeClr val="tx1"/>
              </a:solidFill>
              <a:latin typeface="Univers Next Pro Thin"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0FCC22F9-6892-46A9-933B-234A683B55DC}" type="slidenum">
              <a:rPr lang="de-DE" smtClean="0"/>
              <a:pPr/>
              <a:t>15</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0" marR="0" indent="0" algn="l" defTabSz="914360" rtl="0" eaLnBrk="1" fontAlgn="auto" latinLnBrk="0" hangingPunct="1">
              <a:lnSpc>
                <a:spcPct val="100000"/>
              </a:lnSpc>
              <a:spcBef>
                <a:spcPts val="0"/>
              </a:spcBef>
              <a:spcAft>
                <a:spcPts val="0"/>
              </a:spcAft>
              <a:buClrTx/>
              <a:buSzTx/>
              <a:buFontTx/>
              <a:buNone/>
              <a:tabLst/>
              <a:defRPr/>
            </a:pPr>
            <a:r>
              <a:rPr lang="de-DE" sz="1200" u="none" kern="1200" baseline="0" smtClean="0">
                <a:solidFill>
                  <a:schemeClr val="tx1"/>
                </a:solidFill>
                <a:latin typeface="Univers Next Pro Thin" pitchFamily="34" charset="0"/>
                <a:ea typeface="+mn-ea"/>
                <a:cs typeface="+mn-cs"/>
              </a:rPr>
              <a:t>Die Konfiguration läuft über CCT, das den Technikern schon bestens bekannt ist. </a:t>
            </a: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16</a:t>
            </a:fld>
            <a:endParaRPr lang="de-DE" dirty="0"/>
          </a:p>
        </p:txBody>
      </p:sp>
    </p:spTree>
    <p:extLst>
      <p:ext uri="{BB962C8B-B14F-4D97-AF65-F5344CB8AC3E}">
        <p14:creationId xmlns:p14="http://schemas.microsoft.com/office/powerpoint/2010/main" xmlns="" val="332492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sz="1200" u="none" kern="1200" baseline="0" smtClean="0">
                <a:solidFill>
                  <a:schemeClr val="tx1"/>
                </a:solidFill>
                <a:latin typeface="Univers Next Pro Thin" pitchFamily="34" charset="0"/>
                <a:ea typeface="+mn-ea"/>
                <a:cs typeface="+mn-cs"/>
              </a:rPr>
              <a:t>Jeweils 8 oder jeweils 32 Teilnehmer können per Lizenz hinzugefügt werden.	</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Eine Instanz kann bis zu 112 Teilnehmer verwalten.</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Wie bereits erwähnt, ist der VirtuoSIS sehr sparsam in seinem Bedarf an Ressourcen. Eine Instanz benötigt nur 1 GHz CPU Rechenleistung und 1 GB RAM.</a:t>
            </a:r>
          </a:p>
          <a:p>
            <a:endParaRPr lang="de-DE" sz="1200" u="none" kern="1200" baseline="0" smtClean="0">
              <a:solidFill>
                <a:schemeClr val="tx1"/>
              </a:solidFill>
              <a:latin typeface="Univers Next Pro Thin" pitchFamily="34" charset="0"/>
              <a:ea typeface="+mn-ea"/>
              <a:cs typeface="+mn-cs"/>
            </a:endParaRPr>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17</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sz="1200" u="none" kern="1200" baseline="0" smtClean="0">
                <a:solidFill>
                  <a:schemeClr val="tx1"/>
                </a:solidFill>
                <a:latin typeface="Univers Next Pro Thin" pitchFamily="34" charset="0"/>
                <a:ea typeface="+mn-ea"/>
                <a:cs typeface="+mn-cs"/>
              </a:rPr>
              <a:t>Bis zu 10 Instanzen können pro virtueller Maschine verwaltet werden. </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Daraus ergibt sich ein Maximum von 1.120 Teilnehmer pro Virtueller Maschine. Und auch hier, trotz über 1.000 Teilnehmer ein geringer Ressourcenbedarf.</a:t>
            </a:r>
          </a:p>
        </p:txBody>
      </p:sp>
      <p:sp>
        <p:nvSpPr>
          <p:cNvPr id="4" name="Foliennummernplatzhalter 3"/>
          <p:cNvSpPr>
            <a:spLocks noGrp="1"/>
          </p:cNvSpPr>
          <p:nvPr>
            <p:ph type="sldNum" sz="quarter" idx="10"/>
          </p:nvPr>
        </p:nvSpPr>
        <p:spPr/>
        <p:txBody>
          <a:bodyPr/>
          <a:lstStyle/>
          <a:p>
            <a:fld id="{0FCC22F9-6892-46A9-933B-234A683B55DC}" type="slidenum">
              <a:rPr lang="de-DE" smtClean="0"/>
              <a:pPr/>
              <a:t>18</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Benötigt man mehr Teilnehmer? </a:t>
            </a:r>
          </a:p>
          <a:p>
            <a:endParaRPr lang="de-DE"/>
          </a:p>
          <a:p>
            <a:r>
              <a:rPr lang="de-DE"/>
              <a:t>Kein Thema, eine neue virtuelle Maschine per Klick hinzufügen und wieder stehen</a:t>
            </a:r>
            <a:r>
              <a:rPr lang="de-DE" baseline="0"/>
              <a:t> die gleichen Möglichkeiten zur Skalierung zur Verfügung.</a:t>
            </a: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19</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de-AT" dirty="0"/>
              <a:t>Quelle: Voraussage für </a:t>
            </a:r>
            <a:r>
              <a:rPr lang="de-AT" baseline="0" dirty="0"/>
              <a:t>2014 von VMWare aus 2012 (VMWare Kundenumfrage)</a:t>
            </a:r>
            <a:endParaRPr lang="en" dirty="0"/>
          </a:p>
        </p:txBody>
      </p:sp>
      <p:sp>
        <p:nvSpPr>
          <p:cNvPr id="4" name="Foliennummernplatzhalter 3"/>
          <p:cNvSpPr>
            <a:spLocks noGrp="1"/>
          </p:cNvSpPr>
          <p:nvPr>
            <p:ph type="sldNum" sz="quarter" idx="10"/>
          </p:nvPr>
        </p:nvSpPr>
        <p:spPr/>
        <p:txBody>
          <a:bodyPr/>
          <a:lstStyle/>
          <a:p>
            <a:pPr algn="l"/>
            <a:fld id="{0FCC22F9-6892-46A9-933B-234A683B55DC}" type="slidenum">
              <a:rPr>
                <a:solidFill>
                  <a:prstClr val="black"/>
                </a:solidFill>
                <a:latin typeface="Calibri"/>
              </a:rPr>
              <a:pPr algn="l"/>
              <a:t>2</a:t>
            </a:fld>
            <a:endParaRPr lang="en"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Sollte auch diese ausgeschöpft</a:t>
            </a:r>
            <a:r>
              <a:rPr lang="de-DE" baseline="0"/>
              <a:t> sein, lassen sich zusätzliche virtuelle Maschinen hinzufügen.</a:t>
            </a: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20</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71450" indent="-171450">
              <a:buFont typeface="Arial"/>
              <a:buChar char="•"/>
            </a:pPr>
            <a:r>
              <a:rPr lang="de-DE"/>
              <a:t>Pro virtueller</a:t>
            </a:r>
            <a:r>
              <a:rPr lang="de-DE" baseline="0"/>
              <a:t> Maschine wird eine Basis Professional Lizenz benötigt</a:t>
            </a:r>
          </a:p>
          <a:p>
            <a:pPr marL="171450" indent="-171450">
              <a:buFont typeface="Arial"/>
              <a:buChar char="•"/>
            </a:pPr>
            <a:r>
              <a:rPr lang="de-DE" baseline="0"/>
              <a:t>Folgende Lizenzen können in den einzelnen Instanzen verwendet werden</a:t>
            </a:r>
          </a:p>
          <a:p>
            <a:pPr marL="628630" lvl="1" indent="-171450">
              <a:buFont typeface="Arial"/>
              <a:buChar char="•"/>
            </a:pPr>
            <a:r>
              <a:rPr lang="de-DE" baseline="0"/>
              <a:t>Teilnehmer</a:t>
            </a:r>
          </a:p>
          <a:p>
            <a:pPr marL="628630" lvl="1" indent="-171450">
              <a:buFont typeface="Arial"/>
              <a:buChar char="•"/>
            </a:pPr>
            <a:r>
              <a:rPr lang="de-DE" baseline="0"/>
              <a:t>WAN-Verbindungen</a:t>
            </a:r>
          </a:p>
          <a:p>
            <a:pPr marL="628630" lvl="1" indent="-171450">
              <a:buFont typeface="Arial"/>
              <a:buChar char="•"/>
            </a:pPr>
            <a:r>
              <a:rPr lang="de-DE" baseline="0"/>
              <a:t>LAN-Verbindungen</a:t>
            </a:r>
          </a:p>
          <a:p>
            <a:pPr marL="628630" lvl="1" indent="-171450">
              <a:buFont typeface="Arial"/>
              <a:buChar char="•"/>
            </a:pPr>
            <a:r>
              <a:rPr lang="de-DE" baseline="0"/>
              <a:t>SIP-Trunks</a:t>
            </a:r>
          </a:p>
          <a:p>
            <a:pPr marL="628630" lvl="1" indent="-171450">
              <a:buFont typeface="Arial"/>
              <a:buChar char="•"/>
            </a:pPr>
            <a:r>
              <a:rPr lang="de-DE" baseline="0"/>
              <a:t>ICX-Schnittstellen</a:t>
            </a:r>
          </a:p>
          <a:p>
            <a:pPr marL="628630" lvl="1" indent="-171450">
              <a:buFont typeface="Arial"/>
              <a:buChar char="•"/>
            </a:pPr>
            <a:r>
              <a:rPr lang="de-DE" baseline="0"/>
              <a:t>Serverunabhängige Lizenzen (</a:t>
            </a:r>
            <a:r>
              <a:rPr lang="en-GB" sz="1200" noProof="1">
                <a:solidFill>
                  <a:schemeClr val="bg1"/>
                </a:solidFill>
                <a:latin typeface="Calibri Light"/>
                <a:cs typeface="Calibri Light"/>
              </a:rPr>
              <a:t>Intercom Client, ComWIN, OPC)</a:t>
            </a:r>
            <a:endParaRPr lang="de-DE" baseline="0"/>
          </a:p>
          <a:p>
            <a:pPr marL="628630" lvl="1" indent="-171450">
              <a:buFont typeface="Arial"/>
              <a:buChar char="•"/>
            </a:pP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21</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de-DE" sz="1200" u="none" kern="1200" baseline="0" smtClean="0">
                <a:solidFill>
                  <a:schemeClr val="tx1"/>
                </a:solidFill>
                <a:latin typeface="Univers Next Pro Thin" pitchFamily="34" charset="0"/>
                <a:ea typeface="+mn-ea"/>
                <a:cs typeface="+mn-cs"/>
              </a:rPr>
              <a:t>Bis zu 25.000 Teilnehmer: VirtuoSIS ist in Sachen Teilnehmer genau so skalierbar wie unsere Hardware-Server. Unglaubliche 25.000 Teilnehmer – und das per Mausklick!</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So wie ein musikalisches Ensemble aus einzelnen Musikern besteht, die je nach Bedarf durch weitere ergänzt werden, können Sie mit VirtuoSIS Ihr Intercom-System rasch und einfach ergänzen und Ihren aktuellen Bedürfnissen anpassen.  </a:t>
            </a:r>
          </a:p>
          <a:p>
            <a:endParaRPr lang="de-DE" sz="1200" u="none" kern="1200" baseline="0" smtClean="0">
              <a:solidFill>
                <a:schemeClr val="tx1"/>
              </a:solidFill>
              <a:latin typeface="Univers Next Pro Thin" pitchFamily="34" charset="0"/>
              <a:ea typeface="+mn-ea"/>
              <a:cs typeface="+mn-cs"/>
            </a:endParaRPr>
          </a:p>
          <a:p>
            <a:endParaRPr lang="de-DE" sz="1200" u="none" kern="1200" baseline="0" smtClean="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fld id="{0FCC22F9-6892-46A9-933B-234A683B55DC}" type="slidenum">
              <a:rPr lang="de-DE" smtClean="0"/>
              <a:pPr/>
              <a:t>22</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Neben VirtuoSIS können auf anderen virtuellen</a:t>
            </a:r>
            <a:r>
              <a:rPr lang="de-DE" baseline="0"/>
              <a:t> Maschinen auch andere Commend Anwendungen installiert werden.</a:t>
            </a:r>
          </a:p>
          <a:p>
            <a:endParaRPr lang="de-DE" baseline="0"/>
          </a:p>
          <a:p>
            <a:r>
              <a:rPr lang="de-DE" baseline="0"/>
              <a:t>ComWIN zur Visualisierung des Intercom Systems</a:t>
            </a:r>
          </a:p>
          <a:p>
            <a:pPr marL="0" marR="0" indent="0" algn="l" defTabSz="914360" rtl="0" eaLnBrk="1" fontAlgn="auto" latinLnBrk="0" hangingPunct="1">
              <a:lnSpc>
                <a:spcPct val="100000"/>
              </a:lnSpc>
              <a:spcBef>
                <a:spcPts val="0"/>
              </a:spcBef>
              <a:spcAft>
                <a:spcPts val="0"/>
              </a:spcAft>
              <a:buClrTx/>
              <a:buSzTx/>
              <a:buFontTx/>
              <a:buNone/>
              <a:tabLst/>
              <a:defRPr/>
            </a:pPr>
            <a:r>
              <a:rPr lang="de-DE" baseline="0"/>
              <a:t>ComREPORT zur Protokollierung aller Ereignisse im Intercom System und viele andere mehr</a:t>
            </a:r>
          </a:p>
          <a:p>
            <a:r>
              <a:rPr lang="de-DE" baseline="0"/>
              <a:t>ComREC zur Audioaufzeichnung über ICX und RTP</a:t>
            </a:r>
          </a:p>
          <a:p>
            <a:endParaRPr lang="de-DE" baseline="0"/>
          </a:p>
          <a:p>
            <a:r>
              <a:rPr lang="de-DE" baseline="0"/>
              <a:t>Als Betriebssystem kommt hier Windows zum Einsatz.</a:t>
            </a:r>
          </a:p>
          <a:p>
            <a:endParaRPr lang="de-DE" sz="1200" u="none" kern="1200" baseline="0" smtClean="0">
              <a:solidFill>
                <a:schemeClr val="tx1"/>
              </a:solidFill>
              <a:latin typeface="Univers Next Pro Thin" pitchFamily="34" charset="0"/>
              <a:ea typeface="+mn-ea"/>
              <a:cs typeface="+mn-cs"/>
            </a:endParaRPr>
          </a:p>
          <a:p>
            <a:endParaRPr lang="de-DE" dirty="0"/>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23</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0" marR="0" indent="0" algn="l" defTabSz="914360" rtl="0" eaLnBrk="1" fontAlgn="auto" latinLnBrk="0" hangingPunct="1">
              <a:lnSpc>
                <a:spcPct val="100000"/>
              </a:lnSpc>
              <a:spcBef>
                <a:spcPts val="0"/>
              </a:spcBef>
              <a:spcAft>
                <a:spcPts val="0"/>
              </a:spcAft>
              <a:buClrTx/>
              <a:buSzTx/>
              <a:buFontTx/>
              <a:buNone/>
              <a:tabLst/>
              <a:defRPr/>
            </a:pPr>
            <a:r>
              <a:rPr lang="de-DE" sz="1200" u="none" kern="1200" baseline="0" smtClean="0">
                <a:solidFill>
                  <a:schemeClr val="tx1"/>
                </a:solidFill>
                <a:latin typeface="Univers Next Pro Thin" pitchFamily="34" charset="0"/>
                <a:ea typeface="+mn-ea"/>
                <a:cs typeface="+mn-cs"/>
              </a:rPr>
              <a:t>Die zuverlässigen Speicherung und Migrationsmöglichkeiten, die in der IT-Welt bereits in Verwendung sind und auf diesen Einsatzbereich optimiert wurden, kommen auch hier zum Einsatz.</a:t>
            </a:r>
          </a:p>
          <a:p>
            <a:endParaRPr lang="de-DE" sz="1200" b="0" i="0" u="none" strike="noStrike" kern="1200" baseline="0" smtClean="0">
              <a:solidFill>
                <a:schemeClr val="tx1"/>
              </a:solidFill>
              <a:latin typeface="Univers Next Pro Thin" pitchFamily="34" charset="0"/>
              <a:ea typeface="+mn-ea"/>
              <a:cs typeface="+mn-cs"/>
            </a:endParaRPr>
          </a:p>
          <a:p>
            <a:r>
              <a:rPr lang="de-DE" sz="1200" b="0" i="0" u="none" strike="noStrike" kern="1200" baseline="0" smtClean="0">
                <a:solidFill>
                  <a:schemeClr val="tx1"/>
                </a:solidFill>
                <a:latin typeface="Univers Next Pro Thin" pitchFamily="34" charset="0"/>
                <a:ea typeface="+mn-ea"/>
                <a:cs typeface="+mn-cs"/>
              </a:rPr>
              <a:t>Und so können vollständige virtuelle Umgebungen unterbrechungsfrei und zuverlässig gesichert und migriert werden. </a:t>
            </a:r>
          </a:p>
          <a:p>
            <a:endParaRPr lang="de-DE" sz="1200" b="0" i="0" u="none" strike="noStrike" kern="1200" baseline="0" smtClean="0">
              <a:solidFill>
                <a:schemeClr val="tx1"/>
              </a:solidFill>
              <a:latin typeface="Univers Next Pro Thin" pitchFamily="34" charset="0"/>
              <a:ea typeface="+mn-ea"/>
              <a:cs typeface="+mn-cs"/>
            </a:endParaRPr>
          </a:p>
          <a:p>
            <a:r>
              <a:rPr lang="de-DE" sz="1200" b="0" i="0" u="none" strike="noStrike" kern="1200" baseline="0" smtClean="0">
                <a:solidFill>
                  <a:schemeClr val="tx1"/>
                </a:solidFill>
                <a:latin typeface="Univers Next Pro Thin" pitchFamily="34" charset="0"/>
                <a:ea typeface="+mn-ea"/>
                <a:cs typeface="+mn-cs"/>
              </a:rPr>
              <a:t>In diesem Fall eine Kopie der ersten virtuellen Maschine (LIVE).</a:t>
            </a: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24</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Im</a:t>
            </a:r>
            <a:r>
              <a:rPr lang="de-DE" baseline="0"/>
              <a:t> Fall eines Updates übernimmt die zweite virtuelle Maschine (eine Kopie) den Betrieb.</a:t>
            </a:r>
          </a:p>
          <a:p>
            <a:endParaRPr lang="de-DE" baseline="0"/>
          </a:p>
          <a:p>
            <a:r>
              <a:rPr lang="de-DE"/>
              <a:t>Nun</a:t>
            </a:r>
            <a:r>
              <a:rPr lang="de-DE" baseline="0"/>
              <a:t> kann man bequem die Software auf der ersten virtuellen Maschine aktualisieren und/oder eine zusätzliche Instanz hinzufügen.</a:t>
            </a:r>
          </a:p>
        </p:txBody>
      </p:sp>
      <p:sp>
        <p:nvSpPr>
          <p:cNvPr id="4" name="Foliennummernplatzhalter 3"/>
          <p:cNvSpPr>
            <a:spLocks noGrp="1"/>
          </p:cNvSpPr>
          <p:nvPr>
            <p:ph type="sldNum" sz="quarter" idx="10"/>
          </p:nvPr>
        </p:nvSpPr>
        <p:spPr/>
        <p:txBody>
          <a:bodyPr/>
          <a:lstStyle/>
          <a:p>
            <a:fld id="{0FCC22F9-6892-46A9-933B-234A683B55DC}" type="slidenum">
              <a:rPr lang="de-DE" smtClean="0"/>
              <a:pPr/>
              <a:t>25</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sz="1200" b="0" i="0" u="none" strike="noStrike" kern="1200" baseline="0" smtClean="0">
                <a:solidFill>
                  <a:schemeClr val="tx1"/>
                </a:solidFill>
                <a:latin typeface="Univers Next Pro Thin" pitchFamily="34" charset="0"/>
                <a:ea typeface="+mn-ea"/>
                <a:cs typeface="+mn-cs"/>
              </a:rPr>
              <a:t>Ist die Wartung beendet, übernimmt wieder die ursprüngliche virtuelle Maschine und man kann wieder eine idente Kopie davon anlegen.</a:t>
            </a:r>
          </a:p>
          <a:p>
            <a:endParaRPr lang="de-DE" sz="1200" b="0" i="0" u="none" strike="noStrike" kern="1200" baseline="0" smtClean="0">
              <a:solidFill>
                <a:schemeClr val="tx1"/>
              </a:solidFill>
              <a:latin typeface="Univers Next Pro Thin" pitchFamily="34" charset="0"/>
              <a:ea typeface="+mn-ea"/>
              <a:cs typeface="+mn-cs"/>
            </a:endParaRPr>
          </a:p>
          <a:p>
            <a:pPr marL="0" marR="0" indent="0" algn="l" defTabSz="914360" rtl="0" eaLnBrk="1" fontAlgn="auto" latinLnBrk="0" hangingPunct="1">
              <a:lnSpc>
                <a:spcPct val="100000"/>
              </a:lnSpc>
              <a:spcBef>
                <a:spcPts val="0"/>
              </a:spcBef>
              <a:spcAft>
                <a:spcPts val="0"/>
              </a:spcAft>
              <a:buClrTx/>
              <a:buSzTx/>
              <a:buFontTx/>
              <a:buNone/>
              <a:tabLst/>
              <a:defRPr/>
            </a:pPr>
            <a:r>
              <a:rPr lang="de-AT"/>
              <a:t>Eine</a:t>
            </a:r>
            <a:r>
              <a:rPr lang="de-AT" baseline="0"/>
              <a:t> noch stärkere Funktion ist </a:t>
            </a:r>
            <a:r>
              <a:rPr lang="de-AT"/>
              <a:t>Fault Tolerance von</a:t>
            </a:r>
            <a:r>
              <a:rPr lang="de-AT" baseline="0"/>
              <a:t> VMWare (Version 4 und höher). Auch hier läuft eine Kopie auf einer anderen virtuellen Maschine und ist auch nicht aktiv. Nur hier wird diese laufend mit der ersten virtuellen Maschine synchronisiert und übernimmt nahtlos im Fall eines Ausfalls der ersten virtuellen Maschine. </a:t>
            </a:r>
            <a:endParaRPr lang="de-AT"/>
          </a:p>
          <a:p>
            <a:endParaRPr lang="de-DE"/>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26</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marL="0" marR="0" indent="0" algn="l" defTabSz="914360" rtl="0" eaLnBrk="1" fontAlgn="auto" latinLnBrk="0" hangingPunct="1">
              <a:lnSpc>
                <a:spcPct val="100000"/>
              </a:lnSpc>
              <a:spcBef>
                <a:spcPts val="0"/>
              </a:spcBef>
              <a:spcAft>
                <a:spcPts val="0"/>
              </a:spcAft>
              <a:buClrTx/>
              <a:buSzTx/>
              <a:buFont typeface="Arial"/>
              <a:buNone/>
              <a:tabLst/>
              <a:defRPr/>
            </a:pPr>
            <a:r>
              <a:rPr lang="de-DE" sz="1200" u="none" kern="1200" baseline="0" smtClean="0">
                <a:solidFill>
                  <a:schemeClr val="tx1"/>
                </a:solidFill>
                <a:latin typeface="Univers Next Pro Thin" pitchFamily="34" charset="0"/>
                <a:ea typeface="+mn-ea"/>
                <a:cs typeface="+mn-cs"/>
              </a:rPr>
              <a:t>Ähnlich wie ein Rettungsfallschirm eine sichere Landung ermöglicht, wenn es Probleme mit dem Hauptschirm gibt, sorgt auch VirtuoSIS im Problemfall dafür, dass Ihre Nachricht trotzdem sicher und zuverlässig am gewünschten Gesprächsziel landet.</a:t>
            </a:r>
          </a:p>
          <a:p>
            <a:pPr marL="0" indent="0">
              <a:buFont typeface="Arial"/>
              <a:buNone/>
            </a:pPr>
            <a:endParaRPr lang="de-DE" dirty="0"/>
          </a:p>
          <a:p>
            <a:pPr marL="171450" indent="-171450">
              <a:buFont typeface="Arial"/>
              <a:buChar char="•"/>
            </a:pPr>
            <a:r>
              <a:rPr lang="de-DE" dirty="0"/>
              <a:t>Fault </a:t>
            </a:r>
            <a:r>
              <a:rPr lang="de-DE" dirty="0" err="1"/>
              <a:t>Tolerance</a:t>
            </a:r>
            <a:r>
              <a:rPr lang="de-DE" dirty="0"/>
              <a:t>‘ ist möglich dank sehr geringem Ressourcenbedarf von VirtuoSIS</a:t>
            </a:r>
          </a:p>
          <a:p>
            <a:endParaRPr lang="de-DE" sz="1200" u="none" kern="1200" baseline="0" smtClean="0">
              <a:solidFill>
                <a:schemeClr val="tx1"/>
              </a:solidFill>
              <a:latin typeface="Univers Next Pro Thin" pitchFamily="34" charset="0"/>
              <a:ea typeface="+mn-ea"/>
              <a:cs typeface="+mn-cs"/>
            </a:endParaRPr>
          </a:p>
          <a:p>
            <a:r>
              <a:rPr lang="de-DE" sz="1200" u="none" kern="1200" baseline="0" smtClean="0">
                <a:solidFill>
                  <a:schemeClr val="tx1"/>
                </a:solidFill>
                <a:latin typeface="Univers Next Pro Thin" pitchFamily="34" charset="0"/>
                <a:ea typeface="+mn-ea"/>
                <a:cs typeface="+mn-cs"/>
              </a:rPr>
              <a:t>“Fault Tolerance” ist ein Fachbegriff, der oft im Zusammenhang mit Virtualisierung fällt. Was aber viele nicht wissen: möglich ist “Fault Tolerance” nur, wenn die betreffende Applikation auf einem einzigen Prozessorkern laufen kann. Viele “High-End”-Applikationen sind zu “prozessorhungrig”, um diese Funktion für Ausfallsicherheit nutzen zu können. Hier ist der VirtuoSIS mit seiner schlanken, effizienten Programmierung wirklich eine Klasse für sich! Er erfüllt nicht nur die 1-Prozessor-Einschränkung, sondern Tests haben auch gezeigt, dass selbst eine gleichzeitige Audio-Verteilung auf 100 Sprechstellen auf einem einzigen 1-GHz-Prozessorkern nicht mehr als 38% CPU-Leistung beansprucht!</a:t>
            </a:r>
          </a:p>
          <a:p>
            <a:endParaRPr lang="de-DE" dirty="0"/>
          </a:p>
        </p:txBody>
      </p:sp>
      <p:sp>
        <p:nvSpPr>
          <p:cNvPr id="4" name="Foliennummernplatzhalter 3"/>
          <p:cNvSpPr>
            <a:spLocks noGrp="1"/>
          </p:cNvSpPr>
          <p:nvPr>
            <p:ph type="sldNum" sz="quarter" idx="10"/>
          </p:nvPr>
        </p:nvSpPr>
        <p:spPr/>
        <p:txBody>
          <a:bodyPr/>
          <a:lstStyle/>
          <a:p>
            <a:fld id="{0FCC22F9-6892-46A9-933B-234A683B55DC}" type="slidenum">
              <a:rPr lang="de-DE" smtClean="0"/>
              <a:pPr/>
              <a:t>27</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VirtuoSIS ist</a:t>
            </a:r>
            <a:r>
              <a:rPr lang="de-DE" baseline="0"/>
              <a:t> auf der einen Seite unglaublich skalierbar und mächtig und sorgt auf der anderen Seite für niedrige Gesamtbetriebskosten.</a:t>
            </a:r>
            <a:endParaRPr lang="de-DE"/>
          </a:p>
          <a:p>
            <a:endParaRPr lang="de-DE"/>
          </a:p>
          <a:p>
            <a:r>
              <a:rPr lang="de-DE"/>
              <a:t>Der kostenoptimierte Einsatz von Ressourcen wie – Hardware –</a:t>
            </a:r>
            <a:r>
              <a:rPr lang="de-DE" baseline="0"/>
              <a:t> Energie – Personal sorgt für ein niedriges TCO</a:t>
            </a:r>
          </a:p>
          <a:p>
            <a:endParaRPr lang="de-DE" baseline="0"/>
          </a:p>
          <a:p>
            <a:pPr marL="0" marR="0" indent="0" algn="l" defTabSz="914360" rtl="0" eaLnBrk="1" fontAlgn="auto" latinLnBrk="0" hangingPunct="1">
              <a:lnSpc>
                <a:spcPct val="100000"/>
              </a:lnSpc>
              <a:spcBef>
                <a:spcPts val="0"/>
              </a:spcBef>
              <a:spcAft>
                <a:spcPts val="0"/>
              </a:spcAft>
              <a:buClrTx/>
              <a:buSzTx/>
              <a:buFontTx/>
              <a:buNone/>
              <a:tabLst/>
              <a:defRPr/>
            </a:pPr>
            <a:r>
              <a:rPr lang="de-DE"/>
              <a:t>Durch:</a:t>
            </a:r>
          </a:p>
          <a:p>
            <a:pPr marL="0" marR="0" indent="0" algn="l" defTabSz="914360" rtl="0" eaLnBrk="1" fontAlgn="auto" latinLnBrk="0" hangingPunct="1">
              <a:lnSpc>
                <a:spcPct val="100000"/>
              </a:lnSpc>
              <a:spcBef>
                <a:spcPts val="0"/>
              </a:spcBef>
              <a:spcAft>
                <a:spcPts val="0"/>
              </a:spcAft>
              <a:buClrTx/>
              <a:buSzTx/>
              <a:buFontTx/>
              <a:buNone/>
              <a:tabLst/>
              <a:defRPr/>
            </a:pPr>
            <a:endParaRPr lang="de-DE"/>
          </a:p>
          <a:p>
            <a:pPr marL="0" marR="0" indent="0" algn="l" defTabSz="914360" rtl="0" eaLnBrk="1" fontAlgn="auto" latinLnBrk="0" hangingPunct="1">
              <a:lnSpc>
                <a:spcPct val="100000"/>
              </a:lnSpc>
              <a:spcBef>
                <a:spcPts val="0"/>
              </a:spcBef>
              <a:spcAft>
                <a:spcPts val="0"/>
              </a:spcAft>
              <a:buClrTx/>
              <a:buSzTx/>
              <a:buFontTx/>
              <a:buNone/>
              <a:tabLst/>
              <a:defRPr/>
            </a:pPr>
            <a:r>
              <a:rPr lang="de-DE"/>
              <a:t>Einheitliches Hardware-Konzept der IT – Einfacher Hardware-Wechsel</a:t>
            </a:r>
          </a:p>
          <a:p>
            <a:endParaRPr lang="de-DE"/>
          </a:p>
          <a:p>
            <a:r>
              <a:rPr lang="de-DE"/>
              <a:t>Einfach und schnell skalierbar per Lizenzen –</a:t>
            </a:r>
            <a:r>
              <a:rPr lang="de-DE" baseline="0"/>
              <a:t> Keine zusätzliche Server-Hardware nötig (außer minimaler Ressourcenbedarf von CPU, RAM, HDD)</a:t>
            </a:r>
            <a:endParaRPr lang="de-DE"/>
          </a:p>
          <a:p>
            <a:endParaRPr lang="de-DE"/>
          </a:p>
          <a:p>
            <a:r>
              <a:rPr lang="de-DE"/>
              <a:t>Nur eine IT-Infrastruktur zu warten – Optimaler Einsatz des IT-Personals</a:t>
            </a:r>
          </a:p>
          <a:p>
            <a:endParaRPr lang="de-DE"/>
          </a:p>
          <a:p>
            <a:r>
              <a:rPr lang="de-DE"/>
              <a:t>Man nützt automatisch</a:t>
            </a:r>
            <a:r>
              <a:rPr lang="de-DE" baseline="0"/>
              <a:t> die eingebauten Sicherheitsmechanismen der Virtualisierungsumgebungen für höchste Verfügbarkeit</a:t>
            </a:r>
          </a:p>
          <a:p>
            <a:endParaRPr lang="de-DE" baseline="0"/>
          </a:p>
          <a:p>
            <a:r>
              <a:rPr lang="de-DE" baseline="0"/>
              <a:t>Wieder – ein einheitliches Sicherheitskonzept (Planung und Wartung) – Einsparung bei Hardware und Personal</a:t>
            </a:r>
          </a:p>
          <a:p>
            <a:endParaRPr lang="de-DE" baseline="0"/>
          </a:p>
          <a:p>
            <a:r>
              <a:rPr lang="de-DE" baseline="0"/>
              <a:t>Ermöglicht erhebliche Kosteneinsparungen in denen die Hochverfügbarkeit unserlässlich ist. </a:t>
            </a: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28</a:t>
            </a:fld>
            <a:endParaRPr lang="en" dirty="0"/>
          </a:p>
        </p:txBody>
      </p:sp>
    </p:spTree>
    <p:extLst>
      <p:ext uri="{BB962C8B-B14F-4D97-AF65-F5344CB8AC3E}">
        <p14:creationId xmlns:p14="http://schemas.microsoft.com/office/powerpoint/2010/main" xmlns="" val="374669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smtClean="0">
                <a:solidFill>
                  <a:schemeClr val="tx1"/>
                </a:solidFill>
                <a:latin typeface="Univers Next Pro Thin" pitchFamily="34" charset="0"/>
                <a:ea typeface="+mn-ea"/>
                <a:cs typeface="+mn-cs"/>
              </a:rPr>
              <a:t>Downtime verursacht Kosten (je nach Anwendung); Redundanz ist daher wichtig</a:t>
            </a:r>
          </a:p>
          <a:p>
            <a:endParaRPr lang="en-GB" sz="1200" kern="1200" smtClean="0">
              <a:solidFill>
                <a:schemeClr val="tx1"/>
              </a:solidFill>
              <a:latin typeface="Univers Next Pro Thin" pitchFamily="34" charset="0"/>
              <a:ea typeface="+mn-ea"/>
              <a:cs typeface="+mn-cs"/>
            </a:endParaRPr>
          </a:p>
          <a:p>
            <a:r>
              <a:rPr lang="en-GB" sz="1200" kern="1200" smtClean="0">
                <a:solidFill>
                  <a:schemeClr val="tx1"/>
                </a:solidFill>
                <a:latin typeface="Univers Next Pro Thin" pitchFamily="34" charset="0"/>
                <a:ea typeface="+mn-ea"/>
                <a:cs typeface="+mn-cs"/>
              </a:rPr>
              <a:t>SIS bietet TCO Vorteile bei redundant ausgelegten Systemen</a:t>
            </a:r>
            <a:endParaRPr lang="en-GB"/>
          </a:p>
        </p:txBody>
      </p:sp>
      <p:sp>
        <p:nvSpPr>
          <p:cNvPr id="4" name="Foliennummernplatzhalter 3"/>
          <p:cNvSpPr>
            <a:spLocks noGrp="1"/>
          </p:cNvSpPr>
          <p:nvPr>
            <p:ph type="sldNum" sz="quarter" idx="10"/>
          </p:nvPr>
        </p:nvSpPr>
        <p:spPr/>
        <p:txBody>
          <a:bodyPr/>
          <a:lstStyle/>
          <a:p>
            <a:fld id="{0FCC22F9-6892-46A9-933B-234A683B55DC}" type="slidenum">
              <a:rPr lang="de-DE" smtClean="0"/>
              <a:pPr/>
              <a:t>29</a:t>
            </a:fld>
            <a:endParaRPr lang="de-DE" dirty="0"/>
          </a:p>
        </p:txBody>
      </p:sp>
    </p:spTree>
    <p:extLst>
      <p:ext uri="{BB962C8B-B14F-4D97-AF65-F5344CB8AC3E}">
        <p14:creationId xmlns:p14="http://schemas.microsoft.com/office/powerpoint/2010/main" xmlns="" val="7856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de-DE" dirty="0"/>
              <a:t>Nach einer Betaphase im ersten Halbjahr 2013 haben</a:t>
            </a:r>
            <a:r>
              <a:rPr lang="de-DE" baseline="0" dirty="0"/>
              <a:t> wir als erstes Unternehmen weltweit einen Intercom Server auf Softwarebasis vorgestellt.</a:t>
            </a:r>
            <a:endParaRPr lang="de-DE" dirty="0"/>
          </a:p>
        </p:txBody>
      </p:sp>
      <p:sp>
        <p:nvSpPr>
          <p:cNvPr id="4" name="Foliennummernplatzhalter 3"/>
          <p:cNvSpPr>
            <a:spLocks noGrp="1"/>
          </p:cNvSpPr>
          <p:nvPr>
            <p:ph type="sldNum" sz="quarter" idx="10"/>
          </p:nvPr>
        </p:nvSpPr>
        <p:spPr/>
        <p:txBody>
          <a:bodyPr/>
          <a:lstStyle/>
          <a:p>
            <a:fld id="{0FCC22F9-6892-46A9-933B-234A683B55DC}" type="slidenum">
              <a:rPr lang="de-DE" smtClean="0"/>
              <a:pPr/>
              <a:t>3</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Flughafen</a:t>
            </a:r>
            <a:r>
              <a:rPr lang="de-DE" baseline="0"/>
              <a:t> Auckland (Neuseeland)</a:t>
            </a:r>
          </a:p>
          <a:p>
            <a:endParaRPr lang="de-DE" baseline="0"/>
          </a:p>
          <a:p>
            <a:r>
              <a:rPr lang="de-DE" baseline="0"/>
              <a:t>Wilson Parking (Australien)</a:t>
            </a:r>
          </a:p>
          <a:p>
            <a:endParaRPr lang="de-DE" baseline="0"/>
          </a:p>
          <a:p>
            <a:r>
              <a:rPr lang="de-DE" baseline="0"/>
              <a:t>NMBS Hauptbahnhof (Belgien)</a:t>
            </a:r>
          </a:p>
          <a:p>
            <a:endParaRPr lang="de-DE" baseline="0"/>
          </a:p>
          <a:p>
            <a:r>
              <a:rPr lang="de-DE" baseline="0"/>
              <a:t>Schwere Industrie: Mannstädtwerke (Deutschland)</a:t>
            </a:r>
          </a:p>
          <a:p>
            <a:endParaRPr lang="de-DE" baseline="0"/>
          </a:p>
          <a:p>
            <a:r>
              <a:rPr lang="de-DE" baseline="0"/>
              <a:t>Gebäudesicherheit: Knorr Bremse AG (Deutschland)</a:t>
            </a:r>
          </a:p>
          <a:p>
            <a:endParaRPr lang="de-DE" baseline="0"/>
          </a:p>
          <a:p>
            <a:r>
              <a:rPr lang="de-DE" baseline="0"/>
              <a:t>Tankstellen (Österreich)</a:t>
            </a:r>
          </a:p>
          <a:p>
            <a:endParaRPr lang="de-DE" baseline="0"/>
          </a:p>
          <a:p>
            <a:r>
              <a:rPr lang="de-DE" baseline="0"/>
              <a:t>Gebäudesicherheit: Novartis (USA)</a:t>
            </a:r>
          </a:p>
          <a:p>
            <a:endParaRPr lang="de-DE" baseline="0"/>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30</a:t>
            </a:fld>
            <a:endParaRPr lang="de-DE" dirty="0"/>
          </a:p>
        </p:txBody>
      </p:sp>
    </p:spTree>
    <p:extLst>
      <p:ext uri="{BB962C8B-B14F-4D97-AF65-F5344CB8AC3E}">
        <p14:creationId xmlns:p14="http://schemas.microsoft.com/office/powerpoint/2010/main" xmlns="" val="377397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marL="0" indent="0">
              <a:buFont typeface="Arial"/>
              <a:buNone/>
            </a:pPr>
            <a:endParaRPr lang="de-DE" dirty="0"/>
          </a:p>
        </p:txBody>
      </p:sp>
      <p:sp>
        <p:nvSpPr>
          <p:cNvPr id="4" name="Foliennummernplatzhalter 3"/>
          <p:cNvSpPr>
            <a:spLocks noGrp="1"/>
          </p:cNvSpPr>
          <p:nvPr>
            <p:ph type="sldNum" sz="quarter" idx="10"/>
          </p:nvPr>
        </p:nvSpPr>
        <p:spPr/>
        <p:txBody>
          <a:bodyPr/>
          <a:lstStyle/>
          <a:p>
            <a:fld id="{0FCC22F9-6892-46A9-933B-234A683B55DC}" type="slidenum">
              <a:rPr lang="de-DE" smtClean="0"/>
              <a:pPr/>
              <a:t>31</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Es</a:t>
            </a:r>
            <a:r>
              <a:rPr lang="de-DE" baseline="0"/>
              <a:t> werden folgende Virtualisierungsumgebungen unterstützt</a:t>
            </a:r>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4</a:t>
            </a:fld>
            <a:endParaRPr lang="de-DE" dirty="0"/>
          </a:p>
        </p:txBody>
      </p:sp>
    </p:spTree>
    <p:extLst>
      <p:ext uri="{BB962C8B-B14F-4D97-AF65-F5344CB8AC3E}">
        <p14:creationId xmlns:p14="http://schemas.microsoft.com/office/powerpoint/2010/main" xmlns="" val="134112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5</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6</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7</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8</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In</a:t>
            </a:r>
            <a:r>
              <a:rPr lang="de-DE" baseline="0"/>
              <a:t> einer Virtualisierungsumgebung sind verschiedene Virtuelle Maschinen mit unterschiedlichen Betriebssystemen und Aufgaben am Werk.</a:t>
            </a:r>
          </a:p>
          <a:p>
            <a:endParaRPr lang="de-DE" baseline="0"/>
          </a:p>
          <a:p>
            <a:r>
              <a:rPr lang="de-DE" baseline="0"/>
              <a:t>Wie in diesem Bild SAP mit Windows als Betriebssystem bzw. ein Webserver mit Linux.</a:t>
            </a:r>
            <a:endParaRPr lang="de-DE"/>
          </a:p>
          <a:p>
            <a:endParaRPr lang="de-DE"/>
          </a:p>
          <a:p>
            <a:r>
              <a:rPr lang="de-DE"/>
              <a:t>Der</a:t>
            </a:r>
            <a:r>
              <a:rPr lang="de-DE" baseline="0"/>
              <a:t> VirtuoSIS lässt sich per </a:t>
            </a:r>
            <a:r>
              <a:rPr lang="de-DE"/>
              <a:t>weniger Klicks als einer unter vielen schnell mit Hilfe eines</a:t>
            </a:r>
            <a:r>
              <a:rPr lang="de-DE" baseline="0"/>
              <a:t> Templates</a:t>
            </a:r>
            <a:r>
              <a:rPr lang="de-DE"/>
              <a:t> installieren</a:t>
            </a:r>
          </a:p>
        </p:txBody>
      </p:sp>
      <p:sp>
        <p:nvSpPr>
          <p:cNvPr id="4" name="Foliennummernplatzhalter 3"/>
          <p:cNvSpPr>
            <a:spLocks noGrp="1"/>
          </p:cNvSpPr>
          <p:nvPr>
            <p:ph type="sldNum" sz="quarter" idx="10"/>
          </p:nvPr>
        </p:nvSpPr>
        <p:spPr/>
        <p:txBody>
          <a:bodyPr/>
          <a:lstStyle/>
          <a:p>
            <a:fld id="{0FCC22F9-6892-46A9-933B-234A683B55DC}" type="slidenum">
              <a:rPr lang="de-DE" smtClean="0"/>
              <a:pPr/>
              <a:t>9</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tag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3063848"/>
            <a:ext cx="7920000" cy="729129"/>
          </a:xfrm>
          <a:noFill/>
        </p:spPr>
        <p:txBody>
          <a:bodyPr wrap="square" tIns="0" anchor="ctr" anchorCtr="0">
            <a:spAutoFit/>
          </a:bodyPr>
          <a:lstStyle>
            <a:lvl1pPr algn="ctr">
              <a:defRPr sz="4500" b="0" i="0" spc="-60" baseline="0">
                <a:solidFill>
                  <a:srgbClr val="FFFFFF"/>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609600" y="3981781"/>
            <a:ext cx="7920000" cy="421352"/>
          </a:xfrm>
          <a:noFill/>
        </p:spPr>
        <p:txBody>
          <a:bodyPr wrap="square" tIns="0" anchor="t">
            <a:spAutoFit/>
          </a:bodyPr>
          <a:lstStyle>
            <a:lvl1pPr marL="0" indent="0" algn="ctr">
              <a:buNone/>
              <a:defRPr sz="2500" b="0" i="0" spc="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extLst>
      <p:ext uri="{BB962C8B-B14F-4D97-AF65-F5344CB8AC3E}">
        <p14:creationId xmlns:p14="http://schemas.microsoft.com/office/powerpoint/2010/main" xmlns="" val="36983598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Blue-Title-Centr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6" y="3"/>
            <a:ext cx="9143997" cy="6860855"/>
          </a:xfrm>
          <a:prstGeom prst="rect">
            <a:avLst/>
          </a:prstGeom>
          <a:solidFill>
            <a:srgbClr val="1025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2538905" y="3371226"/>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11" name="Textplatzhalter 2"/>
          <p:cNvSpPr>
            <a:spLocks noGrp="1"/>
          </p:cNvSpPr>
          <p:nvPr>
            <p:ph type="body" sz="quarter" idx="10"/>
          </p:nvPr>
        </p:nvSpPr>
        <p:spPr>
          <a:xfrm>
            <a:off x="2538904" y="3909205"/>
            <a:ext cx="5944696" cy="1767655"/>
          </a:xfrm>
          <a:noFill/>
        </p:spPr>
        <p:txBody>
          <a:bodyPr wrap="square" lIns="108000" tIns="82800" rIns="108000" bIns="82800">
            <a:spAutoFit/>
          </a:bodyPr>
          <a:lstStyle>
            <a:lvl1pPr>
              <a:defRPr sz="20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2538905" y="2766007"/>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4" name="Bild 13" descr="ppt-logo-shadow-blue.png"/>
          <p:cNvPicPr>
            <a:picLocks noChangeAspect="1"/>
          </p:cNvPicPr>
          <p:nvPr userDrawn="1"/>
        </p:nvPicPr>
        <p:blipFill>
          <a:blip r:embed="rId5" cstate="screen"/>
          <a:stretch>
            <a:fillRect/>
          </a:stretch>
        </p:blipFill>
        <p:spPr>
          <a:xfrm>
            <a:off x="7792419" y="6096067"/>
            <a:ext cx="682696" cy="761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ackground-Imag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6" y="3"/>
            <a:ext cx="9143997" cy="6860855"/>
          </a:xfrm>
          <a:prstGeom prst="rect">
            <a:avLst/>
          </a:prstGeom>
          <a:solidFill>
            <a:srgbClr val="10253F">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1004555"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11" name="Textplatzhalter 2"/>
          <p:cNvSpPr>
            <a:spLocks noGrp="1"/>
          </p:cNvSpPr>
          <p:nvPr>
            <p:ph type="body" sz="quarter" idx="10"/>
          </p:nvPr>
        </p:nvSpPr>
        <p:spPr>
          <a:xfrm>
            <a:off x="1004554" y="1987119"/>
            <a:ext cx="7377446" cy="1849729"/>
          </a:xfrm>
          <a:noFill/>
        </p:spPr>
        <p:txBody>
          <a:bodyPr wrap="square" lIns="108000" tIns="82800" rIns="108000" bIns="82800">
            <a:spAutoFit/>
          </a:bodyPr>
          <a:lstStyle>
            <a:lvl1pPr>
              <a:spcAft>
                <a:spcPts val="400"/>
              </a:spcAft>
              <a:defRPr sz="22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1004554" y="843921"/>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7"/>
            <a:ext cx="682696" cy="761937"/>
          </a:xfrm>
          <a:prstGeom prst="rect">
            <a:avLst/>
          </a:prstGeom>
        </p:spPr>
      </p:pic>
    </p:spTree>
    <p:extLst>
      <p:ext uri="{BB962C8B-B14F-4D97-AF65-F5344CB8AC3E}">
        <p14:creationId xmlns:p14="http://schemas.microsoft.com/office/powerpoint/2010/main" xmlns="" val="289863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Worldma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 y="0"/>
            <a:ext cx="9180512" cy="6885384"/>
          </a:xfrm>
          <a:prstGeom prst="rect">
            <a:avLst/>
          </a:prstGeom>
        </p:spPr>
      </p:pic>
      <p:sp>
        <p:nvSpPr>
          <p:cNvPr id="12" name="Untertitel 2"/>
          <p:cNvSpPr>
            <a:spLocks noGrp="1"/>
          </p:cNvSpPr>
          <p:nvPr>
            <p:ph type="subTitle" idx="1" hasCustomPrompt="1"/>
          </p:nvPr>
        </p:nvSpPr>
        <p:spPr>
          <a:xfrm>
            <a:off x="1004555"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4"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5"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4"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5" cstate="screen"/>
          <a:stretch>
            <a:fillRect/>
          </a:stretch>
        </p:blipFill>
        <p:spPr>
          <a:xfrm>
            <a:off x="8705121" y="4243033"/>
            <a:ext cx="438876" cy="2614968"/>
          </a:xfrm>
          <a:prstGeom prst="rect">
            <a:avLst/>
          </a:prstGeom>
        </p:spPr>
      </p:pic>
      <p:sp>
        <p:nvSpPr>
          <p:cNvPr id="3" name="Titel 2"/>
          <p:cNvSpPr>
            <a:spLocks noGrp="1"/>
          </p:cNvSpPr>
          <p:nvPr>
            <p:ph type="title" hasCustomPrompt="1"/>
          </p:nvPr>
        </p:nvSpPr>
        <p:spPr>
          <a:xfrm>
            <a:off x="1004554" y="843921"/>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6" cstate="screen"/>
          <a:stretch>
            <a:fillRect/>
          </a:stretch>
        </p:blipFill>
        <p:spPr>
          <a:xfrm>
            <a:off x="7792419" y="6096067"/>
            <a:ext cx="682696" cy="761937"/>
          </a:xfrm>
          <a:prstGeom prst="rect">
            <a:avLst/>
          </a:prstGeom>
        </p:spPr>
      </p:pic>
    </p:spTree>
    <p:extLst>
      <p:ext uri="{BB962C8B-B14F-4D97-AF65-F5344CB8AC3E}">
        <p14:creationId xmlns:p14="http://schemas.microsoft.com/office/powerpoint/2010/main" xmlns="" val="20588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white-Title-Centr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6" y="3"/>
            <a:ext cx="9143997" cy="68608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2538905" y="3371226"/>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11" name="Textplatzhalter 2"/>
          <p:cNvSpPr>
            <a:spLocks noGrp="1"/>
          </p:cNvSpPr>
          <p:nvPr>
            <p:ph type="body" sz="quarter" idx="10"/>
          </p:nvPr>
        </p:nvSpPr>
        <p:spPr>
          <a:xfrm>
            <a:off x="2538904" y="3909205"/>
            <a:ext cx="5944696" cy="1798433"/>
          </a:xfrm>
          <a:noFill/>
        </p:spPr>
        <p:txBody>
          <a:bodyPr wrap="square" lIns="108000" tIns="82800" rIns="108000" bIns="82800">
            <a:spAutoFit/>
          </a:bodyPr>
          <a:lstStyle>
            <a:lvl1pPr>
              <a:defRPr sz="2200" b="0" i="0">
                <a:solidFill>
                  <a:schemeClr val="tx1">
                    <a:lumMod val="65000"/>
                    <a:lumOff val="35000"/>
                  </a:schemeClr>
                </a:solidFill>
                <a:latin typeface="Calibri Light"/>
                <a:cs typeface="Calibri Light"/>
              </a:defRPr>
            </a:lvl1pPr>
            <a:lvl2pPr>
              <a:defRPr b="0" i="0">
                <a:solidFill>
                  <a:schemeClr val="tx1">
                    <a:lumMod val="65000"/>
                    <a:lumOff val="35000"/>
                  </a:schemeClr>
                </a:solidFill>
                <a:latin typeface="Calibri Light"/>
                <a:cs typeface="Calibri Light"/>
              </a:defRPr>
            </a:lvl2pPr>
            <a:lvl3pPr>
              <a:defRPr b="0" i="0">
                <a:solidFill>
                  <a:schemeClr val="tx1">
                    <a:lumMod val="65000"/>
                    <a:lumOff val="35000"/>
                  </a:schemeClr>
                </a:solidFill>
                <a:latin typeface="Calibri Light"/>
                <a:cs typeface="Calibri Light"/>
              </a:defRPr>
            </a:lvl3pPr>
            <a:lvl4pPr>
              <a:defRPr b="0" i="0">
                <a:solidFill>
                  <a:schemeClr val="tx1">
                    <a:lumMod val="65000"/>
                    <a:lumOff val="35000"/>
                  </a:schemeClr>
                </a:solidFill>
                <a:latin typeface="Calibri Light"/>
                <a:cs typeface="Calibri Light"/>
              </a:defRPr>
            </a:lvl4pPr>
            <a:lvl5pPr>
              <a:defRPr b="0" i="0">
                <a:solidFill>
                  <a:schemeClr val="tx1">
                    <a:lumMod val="65000"/>
                    <a:lumOff val="3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2538905" y="2766007"/>
            <a:ext cx="1841302" cy="529074"/>
          </a:xfrm>
          <a:solidFill>
            <a:srgbClr val="008CD2"/>
          </a:solidFill>
        </p:spPr>
        <p:txBody>
          <a:bodyPr vert="horz" wrap="none" lIns="72555" tIns="0" rIns="72555" bIns="36277" rtlCol="0" anchor="ctr" anchorCtr="0">
            <a:spAutoFit/>
          </a:bodyPr>
          <a:lstStyle>
            <a:lvl1pPr>
              <a:defRPr lang="de-DE" sz="3200" b="0" i="0" spc="0" baseline="0" dirty="0">
                <a:solidFill>
                  <a:srgbClr val="FFFFFF"/>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7"/>
            <a:ext cx="682696" cy="761937"/>
          </a:xfrm>
          <a:prstGeom prst="rect">
            <a:avLst/>
          </a:prstGeom>
        </p:spPr>
      </p:pic>
    </p:spTree>
    <p:extLst>
      <p:ext uri="{BB962C8B-B14F-4D97-AF65-F5344CB8AC3E}">
        <p14:creationId xmlns:p14="http://schemas.microsoft.com/office/powerpoint/2010/main" xmlns="" val="71521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white-Title-To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6" y="3"/>
            <a:ext cx="9143997" cy="68608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1004555"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11" name="Textplatzhalter 2"/>
          <p:cNvSpPr>
            <a:spLocks noGrp="1"/>
          </p:cNvSpPr>
          <p:nvPr>
            <p:ph type="body" sz="quarter" idx="10"/>
          </p:nvPr>
        </p:nvSpPr>
        <p:spPr>
          <a:xfrm>
            <a:off x="1004554" y="1987119"/>
            <a:ext cx="5944696" cy="1798433"/>
          </a:xfrm>
          <a:noFill/>
        </p:spPr>
        <p:txBody>
          <a:bodyPr wrap="square" lIns="108000" tIns="82800" rIns="108000" bIns="82800">
            <a:spAutoFit/>
          </a:bodyPr>
          <a:lstStyle>
            <a:lvl1pPr>
              <a:defRPr sz="2200" b="0" i="0">
                <a:solidFill>
                  <a:srgbClr val="595959"/>
                </a:solidFill>
                <a:latin typeface="Calibri Light"/>
                <a:cs typeface="Calibri Light"/>
              </a:defRPr>
            </a:lvl1pPr>
            <a:lvl2pPr>
              <a:defRPr b="0" i="0">
                <a:solidFill>
                  <a:srgbClr val="595959"/>
                </a:solidFill>
                <a:latin typeface="Calibri Light"/>
                <a:cs typeface="Calibri Light"/>
              </a:defRPr>
            </a:lvl2pPr>
            <a:lvl3pPr>
              <a:defRPr b="0" i="0">
                <a:solidFill>
                  <a:srgbClr val="595959"/>
                </a:solidFill>
                <a:latin typeface="Calibri Light"/>
                <a:cs typeface="Calibri Light"/>
              </a:defRPr>
            </a:lvl3pPr>
            <a:lvl4pPr>
              <a:defRPr b="0" i="0">
                <a:solidFill>
                  <a:srgbClr val="595959"/>
                </a:solidFill>
                <a:latin typeface="Calibri Light"/>
                <a:cs typeface="Calibri Light"/>
              </a:defRPr>
            </a:lvl4pPr>
            <a:lvl5pPr>
              <a:defRPr b="0" i="0">
                <a:solidFill>
                  <a:srgbClr val="595959"/>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1004554" y="843921"/>
            <a:ext cx="1841302" cy="529074"/>
          </a:xfrm>
          <a:solidFill>
            <a:srgbClr val="008CD2"/>
          </a:solidFill>
        </p:spPr>
        <p:txBody>
          <a:bodyPr vert="horz" wrap="none" lIns="72555" tIns="0" rIns="72555" bIns="36277" rtlCol="0" anchor="ctr" anchorCtr="0">
            <a:spAutoFit/>
          </a:bodyPr>
          <a:lstStyle>
            <a:lvl1pPr>
              <a:defRPr lang="de-DE" sz="3200" b="0" i="0" spc="0" baseline="0" dirty="0">
                <a:solidFill>
                  <a:srgbClr val="FFFFFF"/>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7"/>
            <a:ext cx="682696" cy="761937"/>
          </a:xfrm>
          <a:prstGeom prst="rect">
            <a:avLst/>
          </a:prstGeom>
        </p:spPr>
      </p:pic>
    </p:spTree>
    <p:extLst>
      <p:ext uri="{BB962C8B-B14F-4D97-AF65-F5344CB8AC3E}">
        <p14:creationId xmlns:p14="http://schemas.microsoft.com/office/powerpoint/2010/main" xmlns="" val="31582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ge Whit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538903" y="3058898"/>
            <a:ext cx="2794613" cy="806073"/>
          </a:xfrm>
          <a:noFill/>
        </p:spPr>
        <p:txBody>
          <a:bodyPr wrap="none" tIns="0" anchor="ctr" anchorCtr="0">
            <a:spAutoFit/>
          </a:bodyPr>
          <a:lstStyle>
            <a:lvl1pPr algn="l">
              <a:defRPr sz="5000" b="0" i="0" spc="0" baseline="0">
                <a:solidFill>
                  <a:srgbClr val="008CD2"/>
                </a:solidFill>
                <a:latin typeface="Calibri Light"/>
                <a:cs typeface="Calibri Light"/>
              </a:defRPr>
            </a:lvl1pPr>
          </a:lstStyle>
          <a:p>
            <a:r>
              <a:rPr lang="de-AT"/>
              <a:t>Enter Title</a:t>
            </a:r>
            <a:endParaRPr lang="de-DE"/>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2538905" y="3926662"/>
            <a:ext cx="1896681" cy="421352"/>
          </a:xfrm>
          <a:solidFill>
            <a:srgbClr val="007BC2"/>
          </a:solidFill>
        </p:spPr>
        <p:txBody>
          <a:bodyPr wrap="none" tIns="0" anchor="t">
            <a:spAutoFit/>
          </a:bodyPr>
          <a:lstStyle>
            <a:lvl1pPr marL="0" indent="0" algn="l">
              <a:buNone/>
              <a:defRPr sz="2500" b="0" i="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tage">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pic>
        <p:nvPicPr>
          <p:cNvPr id="7" name="Bild 6" descr="arrow-left.png"/>
          <p:cNvPicPr>
            <a:picLocks noChangeAspect="1"/>
          </p:cNvPicPr>
          <p:nvPr userDrawn="1"/>
        </p:nvPicPr>
        <p:blipFill>
          <a:blip r:embed="rId2" cstate="screen"/>
          <a:stretch>
            <a:fillRect/>
          </a:stretch>
        </p:blipFill>
        <p:spPr>
          <a:xfrm>
            <a:off x="4" y="-22493"/>
            <a:ext cx="346712" cy="4035341"/>
          </a:xfrm>
          <a:prstGeom prst="rect">
            <a:avLst/>
          </a:prstGeom>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Whit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0" i="0">
                <a:latin typeface="Calibri Light"/>
                <a:cs typeface="Calibri Light"/>
              </a:defRPr>
            </a:lvl1pPr>
          </a:lstStyle>
          <a:p>
            <a:r>
              <a:rPr lang="de-AT" dirty="0"/>
              <a:t>Mastertitelformat bearbeiten</a:t>
            </a:r>
            <a:endParaRPr lang="de-DE" dirty="0"/>
          </a:p>
        </p:txBody>
      </p:sp>
      <p:sp>
        <p:nvSpPr>
          <p:cNvPr id="3" name="Inhaltsplatzhalter 2"/>
          <p:cNvSpPr>
            <a:spLocks noGrp="1"/>
          </p:cNvSpPr>
          <p:nvPr>
            <p:ph idx="1"/>
          </p:nvPr>
        </p:nvSpPr>
        <p:spPr/>
        <p:txBody>
          <a:bodyPr/>
          <a:lstStyle>
            <a:lvl1pPr>
              <a:buFont typeface="Symbol" charset="2"/>
              <a:buChar char="-"/>
              <a:defRPr sz="2000">
                <a:solidFill>
                  <a:schemeClr val="tx1">
                    <a:lumMod val="65000"/>
                    <a:lumOff val="35000"/>
                  </a:schemeClr>
                </a:solidFill>
              </a:defRPr>
            </a:lvl1pPr>
            <a:lvl2pPr>
              <a:defRPr sz="1900">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Blu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8400" y="2941301"/>
            <a:ext cx="7920000" cy="828000"/>
          </a:xfrm>
        </p:spPr>
        <p:txBody>
          <a:bodyPr anchor="ctr">
            <a:normAutofit/>
          </a:bodyPr>
          <a:lstStyle>
            <a:lvl1pPr algn="ctr">
              <a:defRPr sz="4500" b="0" i="0" kern="1200" spc="10">
                <a:solidFill>
                  <a:schemeClr val="bg1"/>
                </a:solidFill>
                <a:latin typeface="Calibri Light"/>
                <a:cs typeface="Calibri Light"/>
              </a:defRPr>
            </a:lvl1pPr>
          </a:lstStyle>
          <a:p>
            <a:r>
              <a:rPr lang="de-AT" dirty="0"/>
              <a:t>Enter Title</a:t>
            </a:r>
            <a:endParaRPr lang="de-DE" dirty="0"/>
          </a:p>
        </p:txBody>
      </p:sp>
      <p:sp>
        <p:nvSpPr>
          <p:cNvPr id="3" name="Untertitel 2"/>
          <p:cNvSpPr>
            <a:spLocks noGrp="1"/>
          </p:cNvSpPr>
          <p:nvPr>
            <p:ph type="subTitle" idx="1" hasCustomPrompt="1"/>
          </p:nvPr>
        </p:nvSpPr>
        <p:spPr>
          <a:xfrm>
            <a:off x="608400" y="3919713"/>
            <a:ext cx="7920000" cy="467999"/>
          </a:xfrm>
        </p:spPr>
        <p:txBody>
          <a:bodyPr anchor="t">
            <a:normAutofit/>
          </a:bodyPr>
          <a:lstStyle>
            <a:lvl1pPr marL="0" indent="0" algn="ctr">
              <a:buNone/>
              <a:defRPr sz="2500" b="0" i="0" spc="1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AT"/>
              <a:t>Enter Subtitle</a:t>
            </a:r>
            <a:endParaRPr lang="de-DE"/>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1"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Imag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6" y="3"/>
            <a:ext cx="9143997" cy="6860855"/>
          </a:xfrm>
          <a:prstGeom prst="rect">
            <a:avLst/>
          </a:prstGeom>
          <a:solidFill>
            <a:srgbClr val="1025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pic>
        <p:nvPicPr>
          <p:cNvPr id="14" name="Bild 13" descr="ppt-logo-shadow-blue.png"/>
          <p:cNvPicPr>
            <a:picLocks noChangeAspect="1"/>
          </p:cNvPicPr>
          <p:nvPr userDrawn="1"/>
        </p:nvPicPr>
        <p:blipFill>
          <a:blip r:embed="rId5" cstate="screen"/>
          <a:stretch>
            <a:fillRect/>
          </a:stretch>
        </p:blipFill>
        <p:spPr>
          <a:xfrm>
            <a:off x="7792419" y="6096067"/>
            <a:ext cx="682696" cy="761937"/>
          </a:xfrm>
          <a:prstGeom prst="rect">
            <a:avLst/>
          </a:prstGeom>
        </p:spPr>
      </p:pic>
      <p:sp>
        <p:nvSpPr>
          <p:cNvPr id="11" name="Titel 1"/>
          <p:cNvSpPr>
            <a:spLocks noGrp="1"/>
          </p:cNvSpPr>
          <p:nvPr>
            <p:ph type="ctrTitle" hasCustomPrompt="1"/>
          </p:nvPr>
        </p:nvSpPr>
        <p:spPr>
          <a:xfrm>
            <a:off x="609600" y="3063848"/>
            <a:ext cx="7920000" cy="729129"/>
          </a:xfrm>
          <a:noFill/>
        </p:spPr>
        <p:txBody>
          <a:bodyPr wrap="square" tIns="0" anchor="ctr" anchorCtr="0">
            <a:spAutoFit/>
          </a:bodyPr>
          <a:lstStyle>
            <a:lvl1pPr algn="ctr">
              <a:defRPr sz="4500" b="0" i="0" spc="0" baseline="0">
                <a:solidFill>
                  <a:srgbClr val="FFFFFF"/>
                </a:solidFill>
                <a:latin typeface="Calibri Light"/>
                <a:cs typeface="Calibri Light"/>
              </a:defRPr>
            </a:lvl1pPr>
          </a:lstStyle>
          <a:p>
            <a:r>
              <a:rPr lang="de-AT" dirty="0" err="1" smtClean="0"/>
              <a:t>Enter</a:t>
            </a:r>
            <a:r>
              <a:rPr lang="de-AT" dirty="0" smtClean="0"/>
              <a:t> </a:t>
            </a:r>
            <a:r>
              <a:rPr lang="de-AT" dirty="0"/>
              <a:t>Title</a:t>
            </a:r>
            <a:endParaRPr lang="de-DE" dirty="0"/>
          </a:p>
        </p:txBody>
      </p:sp>
      <p:sp>
        <p:nvSpPr>
          <p:cNvPr id="12" name="Untertitel 2"/>
          <p:cNvSpPr>
            <a:spLocks noGrp="1"/>
          </p:cNvSpPr>
          <p:nvPr>
            <p:ph type="subTitle" idx="1" hasCustomPrompt="1"/>
          </p:nvPr>
        </p:nvSpPr>
        <p:spPr>
          <a:xfrm>
            <a:off x="609600" y="3981781"/>
            <a:ext cx="7920000" cy="421352"/>
          </a:xfrm>
          <a:noFill/>
        </p:spPr>
        <p:txBody>
          <a:bodyPr wrap="square" tIns="0" anchor="t">
            <a:spAutoFit/>
          </a:bodyPr>
          <a:lstStyle>
            <a:lvl1pPr marL="0" indent="0" algn="ctr">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extLst>
      <p:ext uri="{BB962C8B-B14F-4D97-AF65-F5344CB8AC3E}">
        <p14:creationId xmlns:p14="http://schemas.microsoft.com/office/powerpoint/2010/main" xmlns="" val="5814040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tag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36317" y="1029756"/>
            <a:ext cx="1918245" cy="529074"/>
          </a:xfrm>
          <a:gradFill flip="none" rotWithShape="1">
            <a:gsLst>
              <a:gs pos="0">
                <a:srgbClr val="E5F0F4"/>
              </a:gs>
              <a:gs pos="100000">
                <a:srgbClr val="FFFFFF"/>
              </a:gs>
            </a:gsLst>
            <a:lin ang="16200000" scaled="0"/>
            <a:tileRect/>
          </a:gradFill>
        </p:spPr>
        <p:txBody>
          <a:bodyPr wrap="none" tIns="0" anchor="ctr" anchorCtr="0">
            <a:spAutoFit/>
          </a:bodyPr>
          <a:lstStyle>
            <a:lvl1pPr algn="l">
              <a:defRPr sz="32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936318" y="1632633"/>
            <a:ext cx="1989012" cy="421352"/>
          </a:xfrm>
          <a:solidFill>
            <a:srgbClr val="003A65">
              <a:alpha val="80000"/>
            </a:srgbClr>
          </a:solidFill>
        </p:spPr>
        <p:txBody>
          <a:bodyPr wrap="none" tIns="0" anchor="t">
            <a:spAutoFit/>
          </a:bodyPr>
          <a:lstStyle>
            <a:lvl1pPr marL="0" indent="0" algn="l">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4" name="Inhaltsplatzhalter 3"/>
          <p:cNvSpPr>
            <a:spLocks noGrp="1"/>
          </p:cNvSpPr>
          <p:nvPr>
            <p:ph sz="quarter" idx="10"/>
          </p:nvPr>
        </p:nvSpPr>
        <p:spPr>
          <a:xfrm>
            <a:off x="936319" y="2273300"/>
            <a:ext cx="7483782" cy="3784600"/>
          </a:xfrm>
        </p:spPr>
        <p:txBody>
          <a:bodyPr/>
          <a:lstStyle>
            <a:lvl1pPr>
              <a:spcBef>
                <a:spcPts val="500"/>
              </a:spcBef>
              <a:spcAft>
                <a:spcPts val="500"/>
              </a:spcAft>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tage-Headlin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197268" y="285036"/>
            <a:ext cx="7946732" cy="551676"/>
          </a:xfrm>
          <a:prstGeom prst="rect">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Untertitel 2"/>
          <p:cNvSpPr>
            <a:spLocks noGrp="1"/>
          </p:cNvSpPr>
          <p:nvPr>
            <p:ph type="subTitle" idx="1" hasCustomPrompt="1"/>
          </p:nvPr>
        </p:nvSpPr>
        <p:spPr>
          <a:xfrm>
            <a:off x="673100" y="285037"/>
            <a:ext cx="524168" cy="551675"/>
          </a:xfrm>
          <a:solidFill>
            <a:srgbClr val="003A65">
              <a:alpha val="80000"/>
            </a:srgbClr>
          </a:solidFill>
        </p:spPr>
        <p:txBody>
          <a:bodyPr wrap="none" lIns="0" tIns="18000" rIns="0" bIns="72000" anchor="t">
            <a:noAutofit/>
          </a:bodyPr>
          <a:lstStyle>
            <a:lvl1pPr marL="0" indent="0" algn="ctr">
              <a:buNone/>
              <a:defRPr sz="2900" b="0" i="0" spc="0" baseline="0">
                <a:solidFill>
                  <a:srgbClr val="008CD2"/>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2" name="Titel 1"/>
          <p:cNvSpPr>
            <a:spLocks noGrp="1"/>
          </p:cNvSpPr>
          <p:nvPr>
            <p:ph type="ctrTitle" hasCustomPrompt="1"/>
          </p:nvPr>
        </p:nvSpPr>
        <p:spPr>
          <a:xfrm>
            <a:off x="1197269" y="285038"/>
            <a:ext cx="7946731" cy="551675"/>
          </a:xfrm>
          <a:noFill/>
        </p:spPr>
        <p:txBody>
          <a:bodyPr wrap="none" lIns="360000" tIns="18000" rIns="108000" bIns="72000" anchor="ctr" anchorCtr="0">
            <a:noAutofit/>
          </a:bodyPr>
          <a:lstStyle>
            <a:lvl1pPr algn="l">
              <a:defRPr sz="2400" b="0" i="0" spc="0" baseline="0">
                <a:solidFill>
                  <a:schemeClr val="bg1"/>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4" name="Inhaltsplatzhalter 3"/>
          <p:cNvSpPr>
            <a:spLocks noGrp="1"/>
          </p:cNvSpPr>
          <p:nvPr>
            <p:ph sz="quarter" idx="10"/>
          </p:nvPr>
        </p:nvSpPr>
        <p:spPr>
          <a:xfrm>
            <a:off x="1197269" y="1028700"/>
            <a:ext cx="7483782" cy="5099050"/>
          </a:xfrm>
        </p:spPr>
        <p:txBody>
          <a:bodyPr/>
          <a:lstStyle>
            <a:lvl1pPr>
              <a:spcBef>
                <a:spcPts val="500"/>
              </a:spcBef>
              <a:spcAft>
                <a:spcPts val="500"/>
              </a:spcAft>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10" name="Rechtwinkliges Dreieck 9"/>
          <p:cNvSpPr/>
          <p:nvPr/>
        </p:nvSpPr>
        <p:spPr>
          <a:xfrm rot="13500000">
            <a:off x="1109722" y="507405"/>
            <a:ext cx="140557" cy="100467"/>
          </a:xfrm>
          <a:prstGeom prst="rtTriangle">
            <a:avLst/>
          </a:prstGeom>
          <a:solidFill>
            <a:srgbClr val="003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Calibri Light"/>
              <a:cs typeface="Calibri Light"/>
            </a:endParaRPr>
          </a:p>
        </p:txBody>
      </p:sp>
    </p:spTree>
    <p:extLst>
      <p:ext uri="{BB962C8B-B14F-4D97-AF65-F5344CB8AC3E}">
        <p14:creationId xmlns:p14="http://schemas.microsoft.com/office/powerpoint/2010/main" xmlns="" val="30024884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Bottom">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7" name="Titel 1"/>
          <p:cNvSpPr>
            <a:spLocks noGrp="1"/>
          </p:cNvSpPr>
          <p:nvPr>
            <p:ph type="ctrTitle" hasCustomPrompt="1"/>
          </p:nvPr>
        </p:nvSpPr>
        <p:spPr>
          <a:xfrm>
            <a:off x="978618" y="4506540"/>
            <a:ext cx="1918245" cy="565146"/>
          </a:xfrm>
          <a:gradFill flip="none" rotWithShape="1">
            <a:gsLst>
              <a:gs pos="0">
                <a:srgbClr val="E5F0F4"/>
              </a:gs>
              <a:gs pos="100000">
                <a:srgbClr val="FFFFFF"/>
              </a:gs>
            </a:gsLst>
            <a:lin ang="16200000" scaled="0"/>
            <a:tileRect/>
          </a:gradFill>
        </p:spPr>
        <p:txBody>
          <a:bodyPr wrap="none" tIns="0" bIns="72000" anchor="ctr" anchorCtr="0">
            <a:spAutoFit/>
          </a:bodyPr>
          <a:lstStyle>
            <a:lvl1pPr algn="l">
              <a:defRPr sz="3200" b="0" i="0" spc="60" baseline="0">
                <a:solidFill>
                  <a:srgbClr val="003A65"/>
                </a:solidFill>
                <a:latin typeface="Calibri Light"/>
                <a:cs typeface="Calibri Light"/>
              </a:defRPr>
            </a:lvl1pPr>
          </a:lstStyle>
          <a:p>
            <a:r>
              <a:rPr lang="de-AT" dirty="0"/>
              <a:t>Enter Title</a:t>
            </a:r>
            <a:endParaRPr lang="de-DE" dirty="0"/>
          </a:p>
        </p:txBody>
      </p:sp>
      <p:sp>
        <p:nvSpPr>
          <p:cNvPr id="9" name="Untertitel 2"/>
          <p:cNvSpPr>
            <a:spLocks noGrp="1"/>
          </p:cNvSpPr>
          <p:nvPr>
            <p:ph type="subTitle" idx="1" hasCustomPrompt="1"/>
          </p:nvPr>
        </p:nvSpPr>
        <p:spPr>
          <a:xfrm>
            <a:off x="978619" y="5127454"/>
            <a:ext cx="1989012" cy="421352"/>
          </a:xfrm>
          <a:solidFill>
            <a:srgbClr val="003A65">
              <a:alpha val="80000"/>
            </a:srgbClr>
          </a:solidFill>
        </p:spPr>
        <p:txBody>
          <a:bodyPr wrap="none" tIns="0" anchor="t">
            <a:spAutoFit/>
          </a:bodyPr>
          <a:lstStyle>
            <a:lvl1pPr marL="0" indent="0" algn="l">
              <a:spcBef>
                <a:spcPts val="0"/>
              </a:spcBef>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To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3"/>
            <a:ext cx="438876" cy="2614968"/>
          </a:xfrm>
          <a:prstGeom prst="rect">
            <a:avLst/>
          </a:prstGeom>
        </p:spPr>
      </p:pic>
      <p:sp>
        <p:nvSpPr>
          <p:cNvPr id="7" name="Titel 1"/>
          <p:cNvSpPr>
            <a:spLocks noGrp="1"/>
          </p:cNvSpPr>
          <p:nvPr>
            <p:ph type="ctrTitle" hasCustomPrompt="1"/>
          </p:nvPr>
        </p:nvSpPr>
        <p:spPr>
          <a:xfrm>
            <a:off x="978618" y="1041148"/>
            <a:ext cx="1841302" cy="529074"/>
          </a:xfrm>
          <a:gradFill flip="none" rotWithShape="1">
            <a:gsLst>
              <a:gs pos="0">
                <a:srgbClr val="E5F0F4"/>
              </a:gs>
              <a:gs pos="100000">
                <a:srgbClr val="FFFFFF"/>
              </a:gs>
            </a:gsLst>
            <a:lin ang="16200000" scaled="0"/>
            <a:tileRect/>
          </a:gradFill>
        </p:spPr>
        <p:txBody>
          <a:bodyPr wrap="none" tIns="0" anchor="ctr" anchorCtr="0">
            <a:spAutoFit/>
          </a:bodyPr>
          <a:lstStyle>
            <a:lvl1pPr algn="l">
              <a:defRPr sz="3200" b="0" i="0" spc="0" baseline="0">
                <a:solidFill>
                  <a:srgbClr val="003A65"/>
                </a:solidFill>
                <a:latin typeface="Calibri Light"/>
                <a:cs typeface="Calibri Light"/>
              </a:defRPr>
            </a:lvl1pPr>
          </a:lstStyle>
          <a:p>
            <a:r>
              <a:rPr lang="de-AT" dirty="0"/>
              <a:t>Enter Title</a:t>
            </a:r>
            <a:endParaRPr lang="de-DE" dirty="0"/>
          </a:p>
        </p:txBody>
      </p:sp>
      <p:sp>
        <p:nvSpPr>
          <p:cNvPr id="9" name="Untertitel 2"/>
          <p:cNvSpPr>
            <a:spLocks noGrp="1"/>
          </p:cNvSpPr>
          <p:nvPr>
            <p:ph type="subTitle" idx="1" hasCustomPrompt="1"/>
          </p:nvPr>
        </p:nvSpPr>
        <p:spPr>
          <a:xfrm>
            <a:off x="978620" y="1644025"/>
            <a:ext cx="1896681" cy="421352"/>
          </a:xfrm>
          <a:solidFill>
            <a:srgbClr val="003A65">
              <a:alpha val="80000"/>
            </a:srgbClr>
          </a:solidFill>
        </p:spPr>
        <p:txBody>
          <a:bodyPr wrap="none" tIns="0" anchor="t">
            <a:spAutoFit/>
          </a:bodyPr>
          <a:lstStyle>
            <a:lvl1pPr marL="0" indent="0" algn="l">
              <a:buNone/>
              <a:defRPr sz="2500" b="0" i="0" spc="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3" name="Textplatzhalter 2"/>
          <p:cNvSpPr>
            <a:spLocks noGrp="1"/>
          </p:cNvSpPr>
          <p:nvPr>
            <p:ph type="body" sz="quarter" idx="10"/>
          </p:nvPr>
        </p:nvSpPr>
        <p:spPr>
          <a:xfrm>
            <a:off x="978618" y="2075195"/>
            <a:ext cx="5917482" cy="1767655"/>
          </a:xfrm>
          <a:solidFill>
            <a:srgbClr val="003561">
              <a:alpha val="90000"/>
            </a:srgbClr>
          </a:solidFill>
        </p:spPr>
        <p:txBody>
          <a:bodyPr wrap="square" lIns="108000" tIns="82800" rIns="108000" bIns="82800">
            <a:spAutoFit/>
          </a:bodyPr>
          <a:lstStyle>
            <a:lvl1pPr>
              <a:defRPr sz="20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16633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llustration - Text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hteck 5"/>
          <p:cNvSpPr/>
          <p:nvPr userDrawn="1"/>
        </p:nvSpPr>
        <p:spPr>
          <a:xfrm>
            <a:off x="660400" y="1592263"/>
            <a:ext cx="4089400" cy="5266266"/>
          </a:xfrm>
          <a:prstGeom prst="rect">
            <a:avLst/>
          </a:prstGeom>
          <a:gradFill flip="none" rotWithShape="1">
            <a:gsLst>
              <a:gs pos="86000">
                <a:schemeClr val="bg1"/>
              </a:gs>
              <a:gs pos="100000">
                <a:schemeClr val="accent1">
                  <a:lumMod val="20000"/>
                  <a:lumOff val="80000"/>
                </a:schemeClr>
              </a:gs>
            </a:gsLst>
            <a:lin ang="5400000" scaled="0"/>
            <a:tileRect/>
          </a:gradFill>
          <a:ln>
            <a:noFill/>
          </a:ln>
          <a:effectLst>
            <a:outerShdw blurRad="63500" sx="102000" sy="102000" algn="ctr" rotWithShape="0">
              <a:schemeClr val="tx1">
                <a:lumMod val="65000"/>
                <a:lumOff val="35000"/>
                <a:alpha val="13000"/>
              </a:schemeClr>
            </a:outerShdw>
          </a:effectLst>
        </p:spPr>
        <p:style>
          <a:lnRef idx="1">
            <a:schemeClr val="accent1"/>
          </a:lnRef>
          <a:fillRef idx="3">
            <a:schemeClr val="accent1"/>
          </a:fillRef>
          <a:effectRef idx="2">
            <a:schemeClr val="accent1"/>
          </a:effectRef>
          <a:fontRef idx="minor">
            <a:schemeClr val="lt1"/>
          </a:fontRef>
        </p:style>
        <p:txBody>
          <a:bodyPr lIns="180000" tIns="2901600" rIns="180000" rtlCol="0" anchor="t" anchorCtr="0"/>
          <a:lstStyle/>
          <a:p>
            <a:pPr>
              <a:spcBef>
                <a:spcPts val="600"/>
              </a:spcBef>
            </a:pPr>
            <a:endParaRPr lang="de-DE" sz="2000" b="1">
              <a:solidFill>
                <a:srgbClr val="002350"/>
              </a:solidFill>
              <a:latin typeface="Calibri"/>
              <a:cs typeface="Calibri"/>
            </a:endParaRPr>
          </a:p>
        </p:txBody>
      </p:sp>
      <p:sp>
        <p:nvSpPr>
          <p:cNvPr id="5" name="Bildplatzhalter 4"/>
          <p:cNvSpPr>
            <a:spLocks noGrp="1"/>
          </p:cNvSpPr>
          <p:nvPr>
            <p:ph type="pic" sz="quarter" idx="11"/>
          </p:nvPr>
        </p:nvSpPr>
        <p:spPr>
          <a:xfrm>
            <a:off x="660400" y="1592264"/>
            <a:ext cx="4089400" cy="2285469"/>
          </a:xfrm>
        </p:spPr>
        <p:txBody>
          <a:bodyPr/>
          <a:lstStyle/>
          <a:p>
            <a:endParaRPr lang="de-DE"/>
          </a:p>
        </p:txBody>
      </p:sp>
      <p:sp>
        <p:nvSpPr>
          <p:cNvPr id="2" name="Titel 1"/>
          <p:cNvSpPr>
            <a:spLocks noGrp="1"/>
          </p:cNvSpPr>
          <p:nvPr>
            <p:ph type="ctrTitle" hasCustomPrompt="1"/>
          </p:nvPr>
        </p:nvSpPr>
        <p:spPr>
          <a:xfrm>
            <a:off x="0" y="-425088"/>
            <a:ext cx="1018561" cy="267464"/>
          </a:xfrm>
          <a:noFill/>
        </p:spPr>
        <p:txBody>
          <a:bodyPr wrap="none" tIns="0" anchor="ctr" anchorCtr="0">
            <a:spAutoFit/>
          </a:bodyPr>
          <a:lstStyle>
            <a:lvl1pPr algn="l">
              <a:defRPr sz="15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0" name="Textplatzhalter 9"/>
          <p:cNvSpPr>
            <a:spLocks noGrp="1"/>
          </p:cNvSpPr>
          <p:nvPr>
            <p:ph type="body" sz="quarter" idx="12"/>
          </p:nvPr>
        </p:nvSpPr>
        <p:spPr>
          <a:xfrm>
            <a:off x="660401" y="3877734"/>
            <a:ext cx="4089399" cy="2980266"/>
          </a:xfrm>
        </p:spPr>
        <p:txBody>
          <a:bodyPr lIns="144000" tIns="129600" rIns="144000"/>
          <a:lstStyle>
            <a:lvl1pPr marL="0" indent="0">
              <a:buNone/>
              <a:defRPr>
                <a:solidFill>
                  <a:srgbClr val="003A65"/>
                </a:solidFill>
              </a:defRPr>
            </a:lvl1pPr>
            <a:lvl2pPr>
              <a:defRPr>
                <a:solidFill>
                  <a:srgbClr val="003A65"/>
                </a:solidFill>
              </a:defRPr>
            </a:lvl2pPr>
            <a:lvl3pPr>
              <a:defRPr>
                <a:solidFill>
                  <a:srgbClr val="003A65"/>
                </a:solidFill>
              </a:defRPr>
            </a:lvl3pPr>
            <a:lvl4pPr>
              <a:defRPr>
                <a:solidFill>
                  <a:srgbClr val="003A65"/>
                </a:solidFill>
              </a:defRPr>
            </a:lvl4pPr>
            <a:lvl5pPr>
              <a:defRPr>
                <a:solidFill>
                  <a:srgbClr val="003A65"/>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22016169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llustration - Text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hteck 5"/>
          <p:cNvSpPr/>
          <p:nvPr userDrawn="1"/>
        </p:nvSpPr>
        <p:spPr>
          <a:xfrm>
            <a:off x="4309533" y="0"/>
            <a:ext cx="4089400" cy="5266266"/>
          </a:xfrm>
          <a:prstGeom prst="rect">
            <a:avLst/>
          </a:prstGeom>
          <a:gradFill flip="none" rotWithShape="1">
            <a:gsLst>
              <a:gs pos="86000">
                <a:schemeClr val="bg1"/>
              </a:gs>
              <a:gs pos="100000">
                <a:schemeClr val="accent1">
                  <a:lumMod val="20000"/>
                  <a:lumOff val="80000"/>
                </a:schemeClr>
              </a:gs>
            </a:gsLst>
            <a:lin ang="16200000" scaled="0"/>
            <a:tileRect/>
          </a:gradFill>
          <a:ln>
            <a:noFill/>
          </a:ln>
          <a:effectLst>
            <a:outerShdw blurRad="63500" sx="102000" sy="102000" algn="ctr" rotWithShape="0">
              <a:schemeClr val="tx1">
                <a:lumMod val="65000"/>
                <a:lumOff val="35000"/>
                <a:alpha val="13000"/>
              </a:schemeClr>
            </a:outerShdw>
          </a:effectLst>
        </p:spPr>
        <p:style>
          <a:lnRef idx="1">
            <a:schemeClr val="accent1"/>
          </a:lnRef>
          <a:fillRef idx="3">
            <a:schemeClr val="accent1"/>
          </a:fillRef>
          <a:effectRef idx="2">
            <a:schemeClr val="accent1"/>
          </a:effectRef>
          <a:fontRef idx="minor">
            <a:schemeClr val="lt1"/>
          </a:fontRef>
        </p:style>
        <p:txBody>
          <a:bodyPr lIns="180000" tIns="2901600" rIns="180000" rtlCol="0" anchor="t" anchorCtr="0"/>
          <a:lstStyle/>
          <a:p>
            <a:pPr>
              <a:spcBef>
                <a:spcPts val="600"/>
              </a:spcBef>
            </a:pPr>
            <a:endParaRPr lang="de-DE" sz="2000" b="1">
              <a:solidFill>
                <a:srgbClr val="002350"/>
              </a:solidFill>
              <a:latin typeface="Calibri"/>
              <a:cs typeface="Calibri"/>
            </a:endParaRPr>
          </a:p>
        </p:txBody>
      </p:sp>
      <p:sp>
        <p:nvSpPr>
          <p:cNvPr id="5" name="Bildplatzhalter 4"/>
          <p:cNvSpPr>
            <a:spLocks noGrp="1"/>
          </p:cNvSpPr>
          <p:nvPr>
            <p:ph type="pic" sz="quarter" idx="11"/>
          </p:nvPr>
        </p:nvSpPr>
        <p:spPr>
          <a:xfrm>
            <a:off x="4309533" y="2979207"/>
            <a:ext cx="4089400" cy="2285469"/>
          </a:xfrm>
        </p:spPr>
        <p:txBody>
          <a:bodyPr/>
          <a:lstStyle/>
          <a:p>
            <a:endParaRPr lang="de-DE"/>
          </a:p>
        </p:txBody>
      </p:sp>
      <p:sp>
        <p:nvSpPr>
          <p:cNvPr id="2" name="Titel 1"/>
          <p:cNvSpPr>
            <a:spLocks noGrp="1"/>
          </p:cNvSpPr>
          <p:nvPr>
            <p:ph type="ctrTitle" hasCustomPrompt="1"/>
          </p:nvPr>
        </p:nvSpPr>
        <p:spPr>
          <a:xfrm>
            <a:off x="0" y="-425088"/>
            <a:ext cx="1018561" cy="267464"/>
          </a:xfrm>
          <a:noFill/>
        </p:spPr>
        <p:txBody>
          <a:bodyPr wrap="none" tIns="0" anchor="ctr" anchorCtr="0">
            <a:spAutoFit/>
          </a:bodyPr>
          <a:lstStyle>
            <a:lvl1pPr algn="l">
              <a:defRPr sz="15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0" name="Textplatzhalter 9"/>
          <p:cNvSpPr>
            <a:spLocks noGrp="1"/>
          </p:cNvSpPr>
          <p:nvPr>
            <p:ph type="body" sz="quarter" idx="12"/>
          </p:nvPr>
        </p:nvSpPr>
        <p:spPr>
          <a:xfrm>
            <a:off x="4309534" y="143409"/>
            <a:ext cx="4089399" cy="2827330"/>
          </a:xfrm>
        </p:spPr>
        <p:txBody>
          <a:bodyPr lIns="144000" tIns="129600" rIns="144000"/>
          <a:lstStyle>
            <a:lvl1pPr marL="0" indent="0">
              <a:buNone/>
              <a:defRPr>
                <a:solidFill>
                  <a:srgbClr val="003A65"/>
                </a:solidFill>
              </a:defRPr>
            </a:lvl1pPr>
            <a:lvl2pPr>
              <a:defRPr>
                <a:solidFill>
                  <a:srgbClr val="003A65"/>
                </a:solidFill>
              </a:defRPr>
            </a:lvl2pPr>
            <a:lvl3pPr>
              <a:defRPr>
                <a:solidFill>
                  <a:srgbClr val="003A65"/>
                </a:solidFill>
              </a:defRPr>
            </a:lvl3pPr>
            <a:lvl4pPr>
              <a:defRPr>
                <a:solidFill>
                  <a:srgbClr val="003A65"/>
                </a:solidFill>
              </a:defRPr>
            </a:lvl4pPr>
            <a:lvl5pPr>
              <a:defRPr>
                <a:solidFill>
                  <a:srgbClr val="003A65"/>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39116511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 9" descr="arrow-right.png"/>
          <p:cNvPicPr>
            <a:picLocks noChangeAspect="1"/>
          </p:cNvPicPr>
          <p:nvPr/>
        </p:nvPicPr>
        <p:blipFill>
          <a:blip r:embed="rId20" cstate="screen"/>
          <a:stretch>
            <a:fillRect/>
          </a:stretch>
        </p:blipFill>
        <p:spPr>
          <a:xfrm>
            <a:off x="8705124" y="4243033"/>
            <a:ext cx="438876" cy="2614968"/>
          </a:xfrm>
          <a:prstGeom prst="rect">
            <a:avLst/>
          </a:prstGeom>
        </p:spPr>
      </p:pic>
      <p:pic>
        <p:nvPicPr>
          <p:cNvPr id="9" name="Bild 8" descr="ppt-logo-shadow-blue.png"/>
          <p:cNvPicPr>
            <a:picLocks noChangeAspect="1"/>
          </p:cNvPicPr>
          <p:nvPr/>
        </p:nvPicPr>
        <p:blipFill>
          <a:blip r:embed="rId21" cstate="screen"/>
          <a:stretch>
            <a:fillRect/>
          </a:stretch>
        </p:blipFill>
        <p:spPr>
          <a:xfrm>
            <a:off x="7792419" y="6096067"/>
            <a:ext cx="682696" cy="761937"/>
          </a:xfrm>
          <a:prstGeom prst="rect">
            <a:avLst/>
          </a:prstGeom>
        </p:spPr>
      </p:pic>
      <p:pic>
        <p:nvPicPr>
          <p:cNvPr id="8" name="Bild 7" descr="arrow-left.png"/>
          <p:cNvPicPr>
            <a:picLocks noChangeAspect="1"/>
          </p:cNvPicPr>
          <p:nvPr/>
        </p:nvPicPr>
        <p:blipFill>
          <a:blip r:embed="rId22" cstate="screen"/>
          <a:srcRect/>
          <a:stretch>
            <a:fillRect/>
          </a:stretch>
        </p:blipFill>
        <p:spPr>
          <a:xfrm>
            <a:off x="3" y="6"/>
            <a:ext cx="250911" cy="2873241"/>
          </a:xfrm>
          <a:prstGeom prst="rect">
            <a:avLst/>
          </a:prstGeom>
        </p:spPr>
      </p:pic>
      <p:sp>
        <p:nvSpPr>
          <p:cNvPr id="2" name="Titelplatzhalter 1"/>
          <p:cNvSpPr>
            <a:spLocks noGrp="1"/>
          </p:cNvSpPr>
          <p:nvPr>
            <p:ph type="title"/>
          </p:nvPr>
        </p:nvSpPr>
        <p:spPr>
          <a:xfrm>
            <a:off x="457200" y="274645"/>
            <a:ext cx="8229600" cy="766756"/>
          </a:xfrm>
          <a:prstGeom prst="rect">
            <a:avLst/>
          </a:prstGeom>
        </p:spPr>
        <p:txBody>
          <a:bodyPr vert="horz" lIns="72555" tIns="36277" rIns="72555" bIns="36277" rtlCol="0" anchor="ctr">
            <a:normAutofit/>
          </a:bodyPr>
          <a:lstStyle/>
          <a:p>
            <a:r>
              <a:rPr lang="de-AT"/>
              <a:t>Mastertitelformat bearbeiten</a:t>
            </a:r>
            <a:endParaRPr lang="de-DE"/>
          </a:p>
        </p:txBody>
      </p:sp>
      <p:sp>
        <p:nvSpPr>
          <p:cNvPr id="3" name="Textplatzhalter 2"/>
          <p:cNvSpPr>
            <a:spLocks noGrp="1"/>
          </p:cNvSpPr>
          <p:nvPr>
            <p:ph type="body" idx="1"/>
          </p:nvPr>
        </p:nvSpPr>
        <p:spPr>
          <a:xfrm>
            <a:off x="457200" y="1210734"/>
            <a:ext cx="8229600" cy="4915436"/>
          </a:xfrm>
          <a:prstGeom prst="rect">
            <a:avLst/>
          </a:prstGeom>
        </p:spPr>
        <p:txBody>
          <a:bodyPr vert="horz" lIns="72555" tIns="36277" rIns="72555" bIns="36277" rtlCol="0">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err="1"/>
              <a:t>vFünfte</a:t>
            </a:r>
            <a:r>
              <a:rPr lang="de-AT" dirty="0"/>
              <a:t> Ebene</a:t>
            </a:r>
            <a:endParaRPr lang="de-DE" dirty="0"/>
          </a:p>
        </p:txBody>
      </p:sp>
    </p:spTree>
  </p:cSld>
  <p:clrMap bg1="lt1" tx1="dk1" bg2="lt2" tx2="dk2" accent1="accent1" accent2="accent2" accent3="accent3" accent4="accent4" accent5="accent5" accent6="accent6" hlink="hlink" folHlink="folHlink"/>
  <p:sldLayoutIdLst>
    <p:sldLayoutId id="2147483753" r:id="rId1"/>
    <p:sldLayoutId id="2147483649" r:id="rId2"/>
    <p:sldLayoutId id="2147483752" r:id="rId3"/>
    <p:sldLayoutId id="2147483662" r:id="rId4"/>
    <p:sldLayoutId id="2147483755" r:id="rId5"/>
    <p:sldLayoutId id="2147483660" r:id="rId6"/>
    <p:sldLayoutId id="2147483747" r:id="rId7"/>
    <p:sldLayoutId id="2147483756" r:id="rId8"/>
    <p:sldLayoutId id="2147483757" r:id="rId9"/>
    <p:sldLayoutId id="2147483669" r:id="rId10"/>
    <p:sldLayoutId id="2147483748" r:id="rId11"/>
    <p:sldLayoutId id="2147483751" r:id="rId12"/>
    <p:sldLayoutId id="2147483749" r:id="rId13"/>
    <p:sldLayoutId id="2147483750" r:id="rId14"/>
    <p:sldLayoutId id="2147483663" r:id="rId15"/>
    <p:sldLayoutId id="2147483683" r:id="rId16"/>
    <p:sldLayoutId id="2147483682" r:id="rId17"/>
    <p:sldLayoutId id="2147483650" r:id="rId18"/>
  </p:sldLayoutIdLst>
  <p:timing>
    <p:tnLst>
      <p:par>
        <p:cTn id="1" dur="indefinite" restart="never" nodeType="tmRoot"/>
      </p:par>
    </p:tnLst>
  </p:timing>
  <p:txStyles>
    <p:titleStyle>
      <a:lvl1pPr algn="l" defTabSz="362772" rtl="0" eaLnBrk="1" latinLnBrk="0" hangingPunct="1">
        <a:spcBef>
          <a:spcPct val="0"/>
        </a:spcBef>
        <a:buNone/>
        <a:defRPr sz="2800" b="0" i="0" kern="1200">
          <a:solidFill>
            <a:srgbClr val="007BC2"/>
          </a:solidFill>
          <a:latin typeface="Calibri Light"/>
          <a:ea typeface="+mj-ea"/>
          <a:cs typeface="Calibri Light"/>
        </a:defRPr>
      </a:lvl1pPr>
    </p:titleStyle>
    <p:bodyStyle>
      <a:lvl1pPr marL="342900" indent="-342900" algn="l" defTabSz="362772" rtl="0" eaLnBrk="1" latinLnBrk="0" hangingPunct="1">
        <a:spcBef>
          <a:spcPct val="20000"/>
        </a:spcBef>
        <a:buFont typeface="Symbol" charset="2"/>
        <a:buChar char="-"/>
        <a:defRPr sz="2200" b="0" i="0" kern="1200">
          <a:solidFill>
            <a:schemeClr val="tx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tx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tx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tx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tx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de-DE"/>
      </a:defPPr>
      <a:lvl1pPr marL="0" algn="l" defTabSz="362772" rtl="0" eaLnBrk="1" latinLnBrk="0" hangingPunct="1">
        <a:defRPr sz="1400" kern="1200">
          <a:solidFill>
            <a:schemeClr val="tx1"/>
          </a:solidFill>
          <a:latin typeface="+mn-lt"/>
          <a:ea typeface="+mn-ea"/>
          <a:cs typeface="+mn-cs"/>
        </a:defRPr>
      </a:lvl1pPr>
      <a:lvl2pPr marL="362772" algn="l" defTabSz="362772" rtl="0" eaLnBrk="1" latinLnBrk="0" hangingPunct="1">
        <a:defRPr sz="1400" kern="1200">
          <a:solidFill>
            <a:schemeClr val="tx1"/>
          </a:solidFill>
          <a:latin typeface="+mn-lt"/>
          <a:ea typeface="+mn-ea"/>
          <a:cs typeface="+mn-cs"/>
        </a:defRPr>
      </a:lvl2pPr>
      <a:lvl3pPr marL="725544" algn="l" defTabSz="362772" rtl="0" eaLnBrk="1" latinLnBrk="0" hangingPunct="1">
        <a:defRPr sz="1400" kern="1200">
          <a:solidFill>
            <a:schemeClr val="tx1"/>
          </a:solidFill>
          <a:latin typeface="+mn-lt"/>
          <a:ea typeface="+mn-ea"/>
          <a:cs typeface="+mn-cs"/>
        </a:defRPr>
      </a:lvl3pPr>
      <a:lvl4pPr marL="1088317" algn="l" defTabSz="362772" rtl="0" eaLnBrk="1" latinLnBrk="0" hangingPunct="1">
        <a:defRPr sz="1400" kern="1200">
          <a:solidFill>
            <a:schemeClr val="tx1"/>
          </a:solidFill>
          <a:latin typeface="+mn-lt"/>
          <a:ea typeface="+mn-ea"/>
          <a:cs typeface="+mn-cs"/>
        </a:defRPr>
      </a:lvl4pPr>
      <a:lvl5pPr marL="1451090" algn="l" defTabSz="362772" rtl="0" eaLnBrk="1" latinLnBrk="0" hangingPunct="1">
        <a:defRPr sz="1400" kern="1200">
          <a:solidFill>
            <a:schemeClr val="tx1"/>
          </a:solidFill>
          <a:latin typeface="+mn-lt"/>
          <a:ea typeface="+mn-ea"/>
          <a:cs typeface="+mn-cs"/>
        </a:defRPr>
      </a:lvl5pPr>
      <a:lvl6pPr marL="1813862" algn="l" defTabSz="362772" rtl="0" eaLnBrk="1" latinLnBrk="0" hangingPunct="1">
        <a:defRPr sz="1400" kern="1200">
          <a:solidFill>
            <a:schemeClr val="tx1"/>
          </a:solidFill>
          <a:latin typeface="+mn-lt"/>
          <a:ea typeface="+mn-ea"/>
          <a:cs typeface="+mn-cs"/>
        </a:defRPr>
      </a:lvl6pPr>
      <a:lvl7pPr marL="2176634" algn="l" defTabSz="362772" rtl="0" eaLnBrk="1" latinLnBrk="0" hangingPunct="1">
        <a:defRPr sz="1400" kern="1200">
          <a:solidFill>
            <a:schemeClr val="tx1"/>
          </a:solidFill>
          <a:latin typeface="+mn-lt"/>
          <a:ea typeface="+mn-ea"/>
          <a:cs typeface="+mn-cs"/>
        </a:defRPr>
      </a:lvl7pPr>
      <a:lvl8pPr marL="2539406" algn="l" defTabSz="362772" rtl="0" eaLnBrk="1" latinLnBrk="0" hangingPunct="1">
        <a:defRPr sz="1400" kern="1200">
          <a:solidFill>
            <a:schemeClr val="tx1"/>
          </a:solidFill>
          <a:latin typeface="+mn-lt"/>
          <a:ea typeface="+mn-ea"/>
          <a:cs typeface="+mn-cs"/>
        </a:defRPr>
      </a:lvl8pPr>
      <a:lvl9pPr marL="2902179" algn="l" defTabSz="36277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emf"/><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274789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1701279" cy="529074"/>
          </a:xfrm>
        </p:spPr>
        <p:txBody>
          <a:bodyPr/>
          <a:lstStyle/>
          <a:p>
            <a:r>
              <a:rPr lang="de-DE"/>
              <a:t>VirtuoSIS</a:t>
            </a:r>
          </a:p>
        </p:txBody>
      </p:sp>
      <p:sp>
        <p:nvSpPr>
          <p:cNvPr id="3" name="Untertitel 2"/>
          <p:cNvSpPr>
            <a:spLocks noGrp="1"/>
          </p:cNvSpPr>
          <p:nvPr>
            <p:ph type="subTitle" idx="1"/>
          </p:nvPr>
        </p:nvSpPr>
        <p:spPr>
          <a:xfrm>
            <a:off x="936319" y="1632633"/>
            <a:ext cx="5529133" cy="421352"/>
          </a:xfrm>
        </p:spPr>
        <p:txBody>
          <a:bodyPr/>
          <a:lstStyle/>
          <a:p>
            <a:r>
              <a:rPr lang="de-DE"/>
              <a:t>Effizienter und sparsamer Mitbewohner </a:t>
            </a:r>
          </a:p>
        </p:txBody>
      </p:sp>
      <p:sp>
        <p:nvSpPr>
          <p:cNvPr id="4" name="Abgerundetes Rechteck 3"/>
          <p:cNvSpPr/>
          <p:nvPr/>
        </p:nvSpPr>
        <p:spPr>
          <a:xfrm>
            <a:off x="9363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1</a:t>
            </a:r>
          </a:p>
        </p:txBody>
      </p:sp>
      <p:sp>
        <p:nvSpPr>
          <p:cNvPr id="20" name="Abgerundetes Rechteck 19"/>
          <p:cNvSpPr/>
          <p:nvPr/>
        </p:nvSpPr>
        <p:spPr>
          <a:xfrm>
            <a:off x="9363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Windows Server (OS)</a:t>
            </a:r>
          </a:p>
        </p:txBody>
      </p:sp>
      <p:sp>
        <p:nvSpPr>
          <p:cNvPr id="16" name="Abgerundetes Rechteck 15"/>
          <p:cNvSpPr/>
          <p:nvPr/>
        </p:nvSpPr>
        <p:spPr>
          <a:xfrm>
            <a:off x="936319" y="4864101"/>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2672718" y="4954101"/>
            <a:ext cx="3780000" cy="373530"/>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35" name="Abgerundetes Rechteck 34"/>
          <p:cNvSpPr/>
          <p:nvPr/>
        </p:nvSpPr>
        <p:spPr>
          <a:xfrm>
            <a:off x="3452659"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1" name="Abgerundetes Rechteck 40"/>
          <p:cNvSpPr/>
          <p:nvPr/>
        </p:nvSpPr>
        <p:spPr>
          <a:xfrm>
            <a:off x="3452659"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2</a:t>
            </a:r>
          </a:p>
        </p:txBody>
      </p:sp>
      <p:sp>
        <p:nvSpPr>
          <p:cNvPr id="23" name="Abgerundetes Rechteck 22"/>
          <p:cNvSpPr/>
          <p:nvPr/>
        </p:nvSpPr>
        <p:spPr>
          <a:xfrm>
            <a:off x="59655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5" name="Abgerundetes Rechteck 24"/>
          <p:cNvSpPr/>
          <p:nvPr/>
        </p:nvSpPr>
        <p:spPr>
          <a:xfrm>
            <a:off x="59655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7" name="Abgerundetes Rechteck 26"/>
          <p:cNvSpPr/>
          <p:nvPr/>
        </p:nvSpPr>
        <p:spPr>
          <a:xfrm>
            <a:off x="936316"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SAP ERP</a:t>
            </a:r>
          </a:p>
        </p:txBody>
      </p:sp>
      <p:sp>
        <p:nvSpPr>
          <p:cNvPr id="33" name="Abgerundetes Rechteck 32"/>
          <p:cNvSpPr/>
          <p:nvPr/>
        </p:nvSpPr>
        <p:spPr>
          <a:xfrm>
            <a:off x="3452659"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Apache Webserver</a:t>
            </a:r>
          </a:p>
        </p:txBody>
      </p:sp>
      <p:sp>
        <p:nvSpPr>
          <p:cNvPr id="34" name="Abgerundetes Rechteck 33"/>
          <p:cNvSpPr/>
          <p:nvPr/>
        </p:nvSpPr>
        <p:spPr>
          <a:xfrm>
            <a:off x="5965518"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Tree>
    <p:extLst>
      <p:ext uri="{BB962C8B-B14F-4D97-AF65-F5344CB8AC3E}">
        <p14:creationId xmlns:p14="http://schemas.microsoft.com/office/powerpoint/2010/main" xmlns="" val="6832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7" y="1029756"/>
            <a:ext cx="2401029" cy="529074"/>
          </a:xfrm>
        </p:spPr>
        <p:txBody>
          <a:bodyPr/>
          <a:lstStyle/>
          <a:p>
            <a:r>
              <a:rPr lang="de-DE"/>
              <a:t>Konnektivität</a:t>
            </a:r>
          </a:p>
        </p:txBody>
      </p:sp>
      <p:sp>
        <p:nvSpPr>
          <p:cNvPr id="186" name="Untertitel 185"/>
          <p:cNvSpPr>
            <a:spLocks noGrp="1"/>
          </p:cNvSpPr>
          <p:nvPr>
            <p:ph type="subTitle" idx="1"/>
          </p:nvPr>
        </p:nvSpPr>
        <p:spPr>
          <a:xfrm>
            <a:off x="936318" y="1632633"/>
            <a:ext cx="4565960" cy="421352"/>
          </a:xfrm>
        </p:spPr>
        <p:txBody>
          <a:bodyPr/>
          <a:lstStyle/>
          <a:p>
            <a:r>
              <a:rPr lang="de-DE"/>
              <a:t>Alle Intercom Funktionen nützen</a:t>
            </a:r>
          </a:p>
        </p:txBody>
      </p:sp>
      <p:sp>
        <p:nvSpPr>
          <p:cNvPr id="187" name="Inhaltsplatzhalter 186"/>
          <p:cNvSpPr>
            <a:spLocks noGrp="1"/>
          </p:cNvSpPr>
          <p:nvPr>
            <p:ph sz="quarter" idx="10"/>
          </p:nvPr>
        </p:nvSpPr>
        <p:spPr>
          <a:xfrm>
            <a:off x="936319" y="2350362"/>
            <a:ext cx="5316672" cy="3859170"/>
          </a:xfrm>
        </p:spPr>
        <p:txBody>
          <a:bodyPr/>
          <a:lstStyle/>
          <a:p>
            <a:r>
              <a:rPr lang="de-DE"/>
              <a:t>IoIP®-Sprechstellen</a:t>
            </a:r>
          </a:p>
          <a:p>
            <a:r>
              <a:rPr lang="de-DE"/>
              <a:t>SIP-Sprechstellen</a:t>
            </a:r>
          </a:p>
          <a:p>
            <a:r>
              <a:rPr lang="de-DE"/>
              <a:t>Digitale 2-Draht und 4-Draht Sprechstellen</a:t>
            </a:r>
          </a:p>
          <a:p>
            <a:r>
              <a:rPr lang="de-DE"/>
              <a:t>Ein-/Ausgänge</a:t>
            </a:r>
          </a:p>
        </p:txBody>
      </p:sp>
      <p:cxnSp>
        <p:nvCxnSpPr>
          <p:cNvPr id="194" name="Gerade Verbindung 193"/>
          <p:cNvCxnSpPr/>
          <p:nvPr/>
        </p:nvCxnSpPr>
        <p:spPr>
          <a:xfrm>
            <a:off x="3390899" y="4709510"/>
            <a:ext cx="32258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Gerade Verbindung 199"/>
          <p:cNvCxnSpPr/>
          <p:nvPr/>
        </p:nvCxnSpPr>
        <p:spPr>
          <a:xfrm>
            <a:off x="3333639" y="4856352"/>
            <a:ext cx="21993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Gerade Verbindung 201"/>
          <p:cNvCxnSpPr/>
          <p:nvPr/>
        </p:nvCxnSpPr>
        <p:spPr>
          <a:xfrm>
            <a:off x="3257436" y="4562668"/>
            <a:ext cx="245756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Gerade Verbindung 203"/>
          <p:cNvCxnSpPr/>
          <p:nvPr/>
        </p:nvCxnSpPr>
        <p:spPr>
          <a:xfrm>
            <a:off x="3257436" y="5003193"/>
            <a:ext cx="117486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Gerade Verbindung 205"/>
          <p:cNvCxnSpPr/>
          <p:nvPr/>
        </p:nvCxnSpPr>
        <p:spPr>
          <a:xfrm flipV="1">
            <a:off x="5715000" y="3202444"/>
            <a:ext cx="2201245" cy="136022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Gerade Verbindung 212"/>
          <p:cNvCxnSpPr/>
          <p:nvPr/>
        </p:nvCxnSpPr>
        <p:spPr>
          <a:xfrm>
            <a:off x="5532981" y="4856353"/>
            <a:ext cx="1249190" cy="904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Gerade Verbindung 216"/>
          <p:cNvCxnSpPr/>
          <p:nvPr/>
        </p:nvCxnSpPr>
        <p:spPr>
          <a:xfrm>
            <a:off x="4418188" y="5003193"/>
            <a:ext cx="1249190" cy="904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0"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01075" y="2064742"/>
            <a:ext cx="1427995" cy="3028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89"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52991" y="2669043"/>
            <a:ext cx="1498155" cy="31464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88" name="Bild 187" descr="ET908andET87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05236" y="5024133"/>
            <a:ext cx="2216264" cy="1306154"/>
          </a:xfrm>
          <a:prstGeom prst="rect">
            <a:avLst/>
          </a:prstGeom>
        </p:spPr>
      </p:pic>
      <p:sp>
        <p:nvSpPr>
          <p:cNvPr id="220" name="Abgerundetes Rechteck 219"/>
          <p:cNvSpPr/>
          <p:nvPr/>
        </p:nvSpPr>
        <p:spPr>
          <a:xfrm>
            <a:off x="7301074" y="5324971"/>
            <a:ext cx="1052992" cy="337542"/>
          </a:xfrm>
          <a:prstGeom prst="roundRect">
            <a:avLst>
              <a:gd name="adj" fmla="val 11028"/>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noProof="1">
                <a:solidFill>
                  <a:schemeClr val="bg1"/>
                </a:solidFill>
                <a:latin typeface="Calibri Light"/>
                <a:cs typeface="Calibri Light"/>
              </a:rPr>
              <a:t>2-Draht</a:t>
            </a:r>
          </a:p>
        </p:txBody>
      </p:sp>
      <p:sp>
        <p:nvSpPr>
          <p:cNvPr id="221" name="Abgerundetes Rechteck 220"/>
          <p:cNvSpPr/>
          <p:nvPr/>
        </p:nvSpPr>
        <p:spPr>
          <a:xfrm>
            <a:off x="7827571" y="4622192"/>
            <a:ext cx="1052992" cy="337542"/>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noProof="1">
                <a:solidFill>
                  <a:schemeClr val="bg1"/>
                </a:solidFill>
                <a:latin typeface="Calibri Light"/>
                <a:cs typeface="Calibri Light"/>
              </a:rPr>
              <a:t>IoIP®</a:t>
            </a:r>
          </a:p>
        </p:txBody>
      </p:sp>
      <p:sp>
        <p:nvSpPr>
          <p:cNvPr id="222" name="Abgerundetes Rechteck 221"/>
          <p:cNvSpPr/>
          <p:nvPr/>
        </p:nvSpPr>
        <p:spPr>
          <a:xfrm>
            <a:off x="3970413" y="5808433"/>
            <a:ext cx="1052992" cy="337542"/>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noProof="1">
                <a:solidFill>
                  <a:schemeClr val="bg1"/>
                </a:solidFill>
                <a:latin typeface="Calibri Light"/>
                <a:cs typeface="Calibri Light"/>
              </a:rPr>
              <a:t>SIP</a:t>
            </a:r>
          </a:p>
        </p:txBody>
      </p:sp>
      <p:sp>
        <p:nvSpPr>
          <p:cNvPr id="223" name="Abgerundetes Rechteck 222"/>
          <p:cNvSpPr/>
          <p:nvPr/>
        </p:nvSpPr>
        <p:spPr>
          <a:xfrm>
            <a:off x="6451600" y="5820271"/>
            <a:ext cx="1052992" cy="337542"/>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noProof="1">
                <a:solidFill>
                  <a:schemeClr val="bg1"/>
                </a:solidFill>
                <a:latin typeface="Calibri Light"/>
                <a:cs typeface="Calibri Light"/>
              </a:rPr>
              <a:t>4-Draht</a:t>
            </a:r>
          </a:p>
        </p:txBody>
      </p:sp>
      <p:sp>
        <p:nvSpPr>
          <p:cNvPr id="27" name="Rechteck 26"/>
          <p:cNvSpPr/>
          <p:nvPr/>
        </p:nvSpPr>
        <p:spPr>
          <a:xfrm>
            <a:off x="3354327" y="2892545"/>
            <a:ext cx="819740" cy="280363"/>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sz="1800"/>
              <a:t>NEU</a:t>
            </a:r>
          </a:p>
        </p:txBody>
      </p:sp>
      <p:sp>
        <p:nvSpPr>
          <p:cNvPr id="29" name="Abgerundetes Rechteck 28"/>
          <p:cNvSpPr/>
          <p:nvPr/>
        </p:nvSpPr>
        <p:spPr>
          <a:xfrm>
            <a:off x="936316" y="4406401"/>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30" name="Titel 184"/>
          <p:cNvSpPr txBox="1">
            <a:spLocks/>
          </p:cNvSpPr>
          <p:nvPr/>
        </p:nvSpPr>
        <p:spPr>
          <a:xfrm>
            <a:off x="7448365" y="1"/>
            <a:ext cx="1152000" cy="1152741"/>
          </a:xfrm>
          <a:prstGeom prst="rect">
            <a:avLst/>
          </a:prstGeom>
          <a:gradFill flip="none" rotWithShape="1">
            <a:gsLst>
              <a:gs pos="0">
                <a:srgbClr val="E5F0F4"/>
              </a:gs>
              <a:gs pos="100000">
                <a:srgbClr val="FFFFFF"/>
              </a:gs>
            </a:gsLst>
            <a:lin ang="16200000" scaled="0"/>
            <a:tileRect/>
          </a:gradFill>
        </p:spPr>
        <p:txBody>
          <a:bodyPr vert="horz" wrap="none" lIns="72555" tIns="0" rIns="72555" bIns="36277" rtlCol="0" anchor="ctr" anchorCtr="0">
            <a:noAutofit/>
          </a:bodyPr>
          <a:lstStyle>
            <a:lvl1pPr algn="l" defTabSz="362772" rtl="0" eaLnBrk="1" latinLnBrk="0" hangingPunct="1">
              <a:spcBef>
                <a:spcPct val="0"/>
              </a:spcBef>
              <a:buNone/>
              <a:defRPr sz="3200" b="0" i="0" kern="1200" spc="60" baseline="0">
                <a:solidFill>
                  <a:srgbClr val="003A65"/>
                </a:solidFill>
                <a:latin typeface="Calibri Light"/>
                <a:ea typeface="+mj-ea"/>
                <a:cs typeface="Calibri Light"/>
              </a:defRPr>
            </a:lvl1pPr>
          </a:lstStyle>
          <a:p>
            <a:pPr algn="ctr"/>
            <a:r>
              <a:rPr lang="de-DE">
                <a:solidFill>
                  <a:srgbClr val="008CD2"/>
                </a:solidFill>
              </a:rPr>
              <a:t>IPv6</a:t>
            </a:r>
          </a:p>
          <a:p>
            <a:pPr algn="ctr"/>
            <a:r>
              <a:rPr lang="de-DE" sz="2200"/>
              <a:t>Ready</a:t>
            </a:r>
          </a:p>
        </p:txBody>
      </p:sp>
    </p:spTree>
    <p:extLst>
      <p:ext uri="{BB962C8B-B14F-4D97-AF65-F5344CB8AC3E}">
        <p14:creationId xmlns:p14="http://schemas.microsoft.com/office/powerpoint/2010/main" xmlns="" val="79098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6" y="1029756"/>
            <a:ext cx="3037742" cy="529074"/>
          </a:xfrm>
        </p:spPr>
        <p:txBody>
          <a:bodyPr/>
          <a:lstStyle/>
          <a:p>
            <a:r>
              <a:rPr lang="de-DE"/>
              <a:t>SIP-Konnektivität</a:t>
            </a:r>
          </a:p>
        </p:txBody>
      </p:sp>
      <p:sp>
        <p:nvSpPr>
          <p:cNvPr id="186" name="Untertitel 185"/>
          <p:cNvSpPr>
            <a:spLocks noGrp="1"/>
          </p:cNvSpPr>
          <p:nvPr>
            <p:ph type="subTitle" idx="1"/>
          </p:nvPr>
        </p:nvSpPr>
        <p:spPr>
          <a:xfrm>
            <a:off x="936318" y="1632633"/>
            <a:ext cx="2625322" cy="421352"/>
          </a:xfrm>
        </p:spPr>
        <p:txBody>
          <a:bodyPr/>
          <a:lstStyle/>
          <a:p>
            <a:r>
              <a:rPr lang="de-DE"/>
              <a:t>Trunks und Clients</a:t>
            </a:r>
          </a:p>
        </p:txBody>
      </p:sp>
      <p:sp>
        <p:nvSpPr>
          <p:cNvPr id="187" name="Inhaltsplatzhalter 186"/>
          <p:cNvSpPr>
            <a:spLocks noGrp="1"/>
          </p:cNvSpPr>
          <p:nvPr>
            <p:ph sz="quarter" idx="10"/>
          </p:nvPr>
        </p:nvSpPr>
        <p:spPr>
          <a:xfrm>
            <a:off x="936319" y="2133600"/>
            <a:ext cx="8055282" cy="1739900"/>
          </a:xfrm>
        </p:spPr>
        <p:txBody>
          <a:bodyPr/>
          <a:lstStyle/>
          <a:p>
            <a:r>
              <a:rPr lang="de-DE"/>
              <a:t>VoIP-Anbindung via SIP-Trunk zu </a:t>
            </a:r>
            <a:br>
              <a:rPr lang="de-DE"/>
            </a:br>
            <a:r>
              <a:rPr lang="de-DE"/>
              <a:t>IP-Telefonanlagen und Service Providern</a:t>
            </a:r>
          </a:p>
          <a:p>
            <a:r>
              <a:rPr lang="de-DE"/>
              <a:t>VoIP-Anbindung ins öffentliche Telefonnetz über SIP-Gateways</a:t>
            </a:r>
          </a:p>
          <a:p>
            <a:r>
              <a:rPr lang="de-DE"/>
              <a:t>Direkte Anbindung von SIP-Sprechstellen</a:t>
            </a:r>
          </a:p>
        </p:txBody>
      </p:sp>
      <p:sp>
        <p:nvSpPr>
          <p:cNvPr id="28" name="Abgerundetes Rechteck 27"/>
          <p:cNvSpPr/>
          <p:nvPr/>
        </p:nvSpPr>
        <p:spPr>
          <a:xfrm>
            <a:off x="936316" y="4406401"/>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grpSp>
        <p:nvGrpSpPr>
          <p:cNvPr id="2" name="Gruppierung 1"/>
          <p:cNvGrpSpPr/>
          <p:nvPr/>
        </p:nvGrpSpPr>
        <p:grpSpPr>
          <a:xfrm>
            <a:off x="4447221" y="4049615"/>
            <a:ext cx="1434280" cy="1434280"/>
            <a:chOff x="4879038" y="4049615"/>
            <a:chExt cx="1434280" cy="1434280"/>
          </a:xfrm>
        </p:grpSpPr>
        <p:pic>
          <p:nvPicPr>
            <p:cNvPr id="35" name="Bild 34" descr="icon-sip.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98661" y="4387920"/>
              <a:ext cx="966857" cy="732759"/>
            </a:xfrm>
            <a:prstGeom prst="rect">
              <a:avLst/>
            </a:prstGeom>
          </p:spPr>
        </p:pic>
        <p:sp>
          <p:nvSpPr>
            <p:cNvPr id="39" name="Oval 38"/>
            <p:cNvSpPr/>
            <p:nvPr/>
          </p:nvSpPr>
          <p:spPr>
            <a:xfrm>
              <a:off x="4879038" y="4049615"/>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cxnSp>
        <p:nvCxnSpPr>
          <p:cNvPr id="40" name="Gerade Verbindung 39"/>
          <p:cNvCxnSpPr>
            <a:stCxn id="28" idx="3"/>
            <a:endCxn id="39" idx="2"/>
          </p:cNvCxnSpPr>
          <p:nvPr/>
        </p:nvCxnSpPr>
        <p:spPr>
          <a:xfrm flipV="1">
            <a:off x="3390899" y="4766755"/>
            <a:ext cx="1056323" cy="1667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Gerade Verbindung 41"/>
          <p:cNvCxnSpPr>
            <a:stCxn id="39" idx="6"/>
            <a:endCxn id="44" idx="2"/>
          </p:cNvCxnSpPr>
          <p:nvPr/>
        </p:nvCxnSpPr>
        <p:spPr>
          <a:xfrm>
            <a:off x="5881502" y="4766755"/>
            <a:ext cx="94213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823632" y="4049615"/>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13" name="Bild 12" descr="icon-telephon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17769" y="4431983"/>
            <a:ext cx="639161" cy="643792"/>
          </a:xfrm>
          <a:prstGeom prst="rect">
            <a:avLst/>
          </a:prstGeom>
        </p:spPr>
      </p:pic>
      <p:sp>
        <p:nvSpPr>
          <p:cNvPr id="25" name="Rechteck 24"/>
          <p:cNvSpPr/>
          <p:nvPr/>
        </p:nvSpPr>
        <p:spPr>
          <a:xfrm>
            <a:off x="3974058" y="1029757"/>
            <a:ext cx="1104900" cy="529074"/>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a:t>NEU</a:t>
            </a:r>
          </a:p>
        </p:txBody>
      </p:sp>
    </p:spTree>
    <p:extLst>
      <p:ext uri="{BB962C8B-B14F-4D97-AF65-F5344CB8AC3E}">
        <p14:creationId xmlns:p14="http://schemas.microsoft.com/office/powerpoint/2010/main" xmlns="" val="27710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7" y="1029756"/>
            <a:ext cx="2401029" cy="529074"/>
          </a:xfrm>
        </p:spPr>
        <p:txBody>
          <a:bodyPr/>
          <a:lstStyle/>
          <a:p>
            <a:r>
              <a:rPr lang="de-DE"/>
              <a:t>Konnektivität</a:t>
            </a:r>
          </a:p>
        </p:txBody>
      </p:sp>
      <p:sp>
        <p:nvSpPr>
          <p:cNvPr id="186" name="Untertitel 185"/>
          <p:cNvSpPr>
            <a:spLocks noGrp="1"/>
          </p:cNvSpPr>
          <p:nvPr>
            <p:ph type="subTitle" idx="1"/>
          </p:nvPr>
        </p:nvSpPr>
        <p:spPr>
          <a:xfrm>
            <a:off x="936318" y="1632633"/>
            <a:ext cx="1971166" cy="421352"/>
          </a:xfrm>
        </p:spPr>
        <p:txBody>
          <a:bodyPr/>
          <a:lstStyle/>
          <a:p>
            <a:r>
              <a:rPr lang="de-DE"/>
              <a:t>Schnittstellen</a:t>
            </a:r>
          </a:p>
        </p:txBody>
      </p:sp>
      <p:sp>
        <p:nvSpPr>
          <p:cNvPr id="187" name="Inhaltsplatzhalter 186"/>
          <p:cNvSpPr>
            <a:spLocks noGrp="1"/>
          </p:cNvSpPr>
          <p:nvPr>
            <p:ph sz="quarter" idx="10"/>
          </p:nvPr>
        </p:nvSpPr>
        <p:spPr>
          <a:xfrm>
            <a:off x="936319" y="2273300"/>
            <a:ext cx="8055282" cy="3784600"/>
          </a:xfrm>
        </p:spPr>
        <p:txBody>
          <a:bodyPr/>
          <a:lstStyle/>
          <a:p>
            <a:r>
              <a:rPr lang="de-DE" dirty="0"/>
              <a:t>Integration von und in externe Systeme über IP-Schnittstelle ICX</a:t>
            </a:r>
          </a:p>
          <a:p>
            <a:r>
              <a:rPr lang="de-DE" dirty="0"/>
              <a:t>Standard und individuelle Schnittstellen für Audio – Video – Daten</a:t>
            </a:r>
          </a:p>
          <a:p>
            <a:r>
              <a:rPr lang="de-DE" dirty="0"/>
              <a:t>Audioaufzeichnung mit ComREC</a:t>
            </a:r>
          </a:p>
        </p:txBody>
      </p:sp>
      <p:sp>
        <p:nvSpPr>
          <p:cNvPr id="31" name="Oval 30"/>
          <p:cNvSpPr/>
          <p:nvPr/>
        </p:nvSpPr>
        <p:spPr>
          <a:xfrm>
            <a:off x="3995522" y="4066549"/>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cxnSp>
        <p:nvCxnSpPr>
          <p:cNvPr id="33" name="Gerade Verbindung 32"/>
          <p:cNvCxnSpPr>
            <a:stCxn id="47" idx="3"/>
            <a:endCxn id="31" idx="2"/>
          </p:cNvCxnSpPr>
          <p:nvPr/>
        </p:nvCxnSpPr>
        <p:spPr>
          <a:xfrm>
            <a:off x="3390898" y="4783425"/>
            <a:ext cx="604624" cy="26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Abgerundetes Rechteck 36"/>
          <p:cNvSpPr/>
          <p:nvPr/>
        </p:nvSpPr>
        <p:spPr>
          <a:xfrm>
            <a:off x="5940116" y="439421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Externe Systeme</a:t>
            </a:r>
          </a:p>
        </p:txBody>
      </p:sp>
      <p:cxnSp>
        <p:nvCxnSpPr>
          <p:cNvPr id="38" name="Gerade Verbindung 37"/>
          <p:cNvCxnSpPr>
            <a:stCxn id="31" idx="6"/>
            <a:endCxn id="37" idx="1"/>
          </p:cNvCxnSpPr>
          <p:nvPr/>
        </p:nvCxnSpPr>
        <p:spPr>
          <a:xfrm flipV="1">
            <a:off x="5429803" y="4771236"/>
            <a:ext cx="510314" cy="1245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Abgerundetes Rechteck 46"/>
          <p:cNvSpPr/>
          <p:nvPr/>
        </p:nvSpPr>
        <p:spPr>
          <a:xfrm>
            <a:off x="936316" y="4406401"/>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pic>
        <p:nvPicPr>
          <p:cNvPr id="2" name="Bild 1" descr="ICX-Logo-Inverse-AllWhit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00485" y="4522917"/>
            <a:ext cx="1009608" cy="515660"/>
          </a:xfrm>
          <a:prstGeom prst="rect">
            <a:avLst/>
          </a:prstGeom>
        </p:spPr>
      </p:pic>
      <p:sp>
        <p:nvSpPr>
          <p:cNvPr id="11" name="Rechteck 10"/>
          <p:cNvSpPr/>
          <p:nvPr/>
        </p:nvSpPr>
        <p:spPr>
          <a:xfrm>
            <a:off x="5120377" y="3265463"/>
            <a:ext cx="819740" cy="280363"/>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a:r>
              <a:rPr lang="de-DE" sz="1800"/>
              <a:t>NEU</a:t>
            </a:r>
          </a:p>
        </p:txBody>
      </p:sp>
    </p:spTree>
    <p:extLst>
      <p:ext uri="{BB962C8B-B14F-4D97-AF65-F5344CB8AC3E}">
        <p14:creationId xmlns:p14="http://schemas.microsoft.com/office/powerpoint/2010/main" xmlns="" val="2970472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8" y="1632633"/>
            <a:ext cx="6555126" cy="421352"/>
          </a:xfrm>
        </p:spPr>
        <p:txBody>
          <a:bodyPr/>
          <a:lstStyle/>
          <a:p>
            <a:r>
              <a:rPr lang="de-DE" dirty="0" smtClean="0"/>
              <a:t>über LAN/WAN mit Hardware Intercom Servern </a:t>
            </a:r>
            <a:endParaRPr lang="de-DE" dirty="0"/>
          </a:p>
        </p:txBody>
      </p:sp>
      <p:pic>
        <p:nvPicPr>
          <p:cNvPr id="9" name="Bild 8" descr="ge30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47705" y="3679699"/>
            <a:ext cx="2124456" cy="1975104"/>
          </a:xfrm>
          <a:prstGeom prst="rect">
            <a:avLst/>
          </a:prstGeom>
        </p:spPr>
      </p:pic>
      <p:pic>
        <p:nvPicPr>
          <p:cNvPr id="10" name="Bild 9" descr="ge80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796366" y="4498426"/>
            <a:ext cx="3752088" cy="1700784"/>
          </a:xfrm>
          <a:prstGeom prst="rect">
            <a:avLst/>
          </a:prstGeom>
        </p:spPr>
      </p:pic>
      <p:pic>
        <p:nvPicPr>
          <p:cNvPr id="11" name="Bild 10" descr="is30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49143" y="5541518"/>
            <a:ext cx="2039112" cy="954024"/>
          </a:xfrm>
          <a:prstGeom prst="rect">
            <a:avLst/>
          </a:prstGeom>
        </p:spPr>
      </p:pic>
      <p:sp>
        <p:nvSpPr>
          <p:cNvPr id="6" name="Oval 5"/>
          <p:cNvSpPr/>
          <p:nvPr/>
        </p:nvSpPr>
        <p:spPr>
          <a:xfrm>
            <a:off x="6282268" y="3571244"/>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p:cNvSpPr/>
          <p:nvPr/>
        </p:nvSpPr>
        <p:spPr>
          <a:xfrm rot="19328007">
            <a:off x="3623733" y="4545459"/>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p:cNvSpPr/>
          <p:nvPr/>
        </p:nvSpPr>
        <p:spPr>
          <a:xfrm>
            <a:off x="2404535" y="5561459"/>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5" name="Gerade Verbindung 14"/>
          <p:cNvCxnSpPr>
            <a:stCxn id="13" idx="7"/>
            <a:endCxn id="12" idx="2"/>
          </p:cNvCxnSpPr>
          <p:nvPr/>
        </p:nvCxnSpPr>
        <p:spPr>
          <a:xfrm flipV="1">
            <a:off x="2795718" y="4915265"/>
            <a:ext cx="876264" cy="71331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a:stCxn id="12" idx="6"/>
            <a:endCxn id="6" idx="2"/>
          </p:cNvCxnSpPr>
          <p:nvPr/>
        </p:nvCxnSpPr>
        <p:spPr>
          <a:xfrm flipV="1">
            <a:off x="4033783" y="3800393"/>
            <a:ext cx="2248485" cy="833557"/>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a:endCxn id="6" idx="3"/>
          </p:cNvCxnSpPr>
          <p:nvPr/>
        </p:nvCxnSpPr>
        <p:spPr>
          <a:xfrm flipV="1">
            <a:off x="2862833" y="3962426"/>
            <a:ext cx="3486550" cy="181855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a:stCxn id="12" idx="0"/>
          </p:cNvCxnSpPr>
          <p:nvPr/>
        </p:nvCxnSpPr>
        <p:spPr>
          <a:xfrm flipH="1" flipV="1">
            <a:off x="2862838" y="3800397"/>
            <a:ext cx="849387" cy="793311"/>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Bild 23" descr="VirtuoSIS-Logo-invers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80785" y="2474382"/>
            <a:ext cx="3016344" cy="983661"/>
          </a:xfrm>
          <a:prstGeom prst="rect">
            <a:avLst/>
          </a:prstGeom>
        </p:spPr>
      </p:pic>
      <p:sp>
        <p:nvSpPr>
          <p:cNvPr id="25" name="Oval 24"/>
          <p:cNvSpPr/>
          <p:nvPr/>
        </p:nvSpPr>
        <p:spPr>
          <a:xfrm>
            <a:off x="6340241" y="3629216"/>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Oval 27"/>
          <p:cNvSpPr/>
          <p:nvPr/>
        </p:nvSpPr>
        <p:spPr>
          <a:xfrm>
            <a:off x="3681705" y="4603431"/>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Oval 28"/>
          <p:cNvSpPr/>
          <p:nvPr/>
        </p:nvSpPr>
        <p:spPr>
          <a:xfrm>
            <a:off x="2462507" y="5619433"/>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Oval 29"/>
          <p:cNvSpPr/>
          <p:nvPr/>
        </p:nvSpPr>
        <p:spPr>
          <a:xfrm>
            <a:off x="2483801" y="3400069"/>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val 30"/>
          <p:cNvSpPr/>
          <p:nvPr/>
        </p:nvSpPr>
        <p:spPr>
          <a:xfrm>
            <a:off x="2541774" y="3458043"/>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2" name="Gerade Verbindung 31"/>
          <p:cNvCxnSpPr>
            <a:stCxn id="13" idx="0"/>
            <a:endCxn id="30" idx="4"/>
          </p:cNvCxnSpPr>
          <p:nvPr/>
        </p:nvCxnSpPr>
        <p:spPr>
          <a:xfrm flipV="1">
            <a:off x="2633685" y="3858368"/>
            <a:ext cx="79266" cy="1703091"/>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a:stCxn id="6" idx="1"/>
            <a:endCxn id="30" idx="6"/>
          </p:cNvCxnSpPr>
          <p:nvPr/>
        </p:nvCxnSpPr>
        <p:spPr>
          <a:xfrm flipH="1" flipV="1">
            <a:off x="2942099" y="3629220"/>
            <a:ext cx="3407284" cy="914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itel 3"/>
          <p:cNvSpPr>
            <a:spLocks noGrp="1"/>
          </p:cNvSpPr>
          <p:nvPr>
            <p:ph type="ctrTitle"/>
          </p:nvPr>
        </p:nvSpPr>
        <p:spPr>
          <a:xfrm>
            <a:off x="936317" y="1029756"/>
            <a:ext cx="3627887" cy="529074"/>
          </a:xfrm>
        </p:spPr>
        <p:txBody>
          <a:bodyPr/>
          <a:lstStyle/>
          <a:p>
            <a:r>
              <a:rPr lang="de-DE" dirty="0"/>
              <a:t>Perfekte Vernetzung </a:t>
            </a:r>
            <a:endParaRPr lang="de-DE"/>
          </a:p>
        </p:txBody>
      </p:sp>
    </p:spTree>
    <p:extLst>
      <p:ext uri="{BB962C8B-B14F-4D97-AF65-F5344CB8AC3E}">
        <p14:creationId xmlns:p14="http://schemas.microsoft.com/office/powerpoint/2010/main" xmlns="" val="2344202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ackwards-compatibility.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6400" y="0"/>
            <a:ext cx="9144000" cy="6858000"/>
          </a:xfrm>
          <a:prstGeom prst="rect">
            <a:avLst/>
          </a:prstGeom>
        </p:spPr>
      </p:pic>
      <p:sp>
        <p:nvSpPr>
          <p:cNvPr id="4" name="Titel 3"/>
          <p:cNvSpPr>
            <a:spLocks noGrp="1"/>
          </p:cNvSpPr>
          <p:nvPr>
            <p:ph type="ctrTitle"/>
          </p:nvPr>
        </p:nvSpPr>
        <p:spPr>
          <a:xfrm>
            <a:off x="936316" y="1982256"/>
            <a:ext cx="3814156" cy="529074"/>
          </a:xfrm>
        </p:spPr>
        <p:txBody>
          <a:bodyPr/>
          <a:lstStyle/>
          <a:p>
            <a:r>
              <a:rPr lang="de-DE" dirty="0"/>
              <a:t>Rückwärtskompatibel</a:t>
            </a:r>
            <a:endParaRPr lang="de-DE"/>
          </a:p>
        </p:txBody>
      </p:sp>
      <p:sp>
        <p:nvSpPr>
          <p:cNvPr id="2" name="Untertitel 1"/>
          <p:cNvSpPr>
            <a:spLocks noGrp="1"/>
          </p:cNvSpPr>
          <p:nvPr>
            <p:ph type="subTitle" idx="1"/>
          </p:nvPr>
        </p:nvSpPr>
        <p:spPr>
          <a:xfrm>
            <a:off x="936320" y="2585133"/>
            <a:ext cx="2465155" cy="421352"/>
          </a:xfrm>
        </p:spPr>
        <p:txBody>
          <a:bodyPr/>
          <a:lstStyle/>
          <a:p>
            <a:r>
              <a:rPr lang="de-DE"/>
              <a:t>Back to the 80ies</a:t>
            </a:r>
          </a:p>
        </p:txBody>
      </p:sp>
      <p:sp>
        <p:nvSpPr>
          <p:cNvPr id="5" name="Inhaltsplatzhalter 186"/>
          <p:cNvSpPr>
            <a:spLocks noGrp="1"/>
          </p:cNvSpPr>
          <p:nvPr>
            <p:ph sz="quarter" idx="10"/>
          </p:nvPr>
        </p:nvSpPr>
        <p:spPr>
          <a:xfrm>
            <a:off x="4192334" y="3649256"/>
            <a:ext cx="4240466" cy="2516988"/>
          </a:xfrm>
        </p:spPr>
        <p:txBody>
          <a:bodyPr>
            <a:noAutofit/>
          </a:bodyPr>
          <a:lstStyle/>
          <a:p>
            <a:pPr marL="0" indent="0">
              <a:buNone/>
            </a:pPr>
            <a:r>
              <a:rPr lang="de-DE" sz="3400"/>
              <a:t>Investitionssicherheit</a:t>
            </a:r>
          </a:p>
          <a:p>
            <a:r>
              <a:rPr lang="de-DE"/>
              <a:t>Kompatibel selbst mit älteren Server-Generationen</a:t>
            </a:r>
          </a:p>
          <a:p>
            <a:r>
              <a:rPr lang="de-DE"/>
              <a:t>Bestehende Anlagen können einfach integriert oder migriert werden</a:t>
            </a:r>
          </a:p>
          <a:p>
            <a:endParaRPr lang="de-DE"/>
          </a:p>
        </p:txBody>
      </p:sp>
    </p:spTree>
    <p:extLst>
      <p:ext uri="{BB962C8B-B14F-4D97-AF65-F5344CB8AC3E}">
        <p14:creationId xmlns:p14="http://schemas.microsoft.com/office/powerpoint/2010/main" xmlns="" val="4075331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1701279" cy="529074"/>
          </a:xfrm>
        </p:spPr>
        <p:txBody>
          <a:bodyPr/>
          <a:lstStyle/>
          <a:p>
            <a:r>
              <a:rPr lang="de-DE"/>
              <a:t>VirtuoSIS</a:t>
            </a:r>
          </a:p>
        </p:txBody>
      </p:sp>
      <p:sp>
        <p:nvSpPr>
          <p:cNvPr id="3" name="Untertitel 2"/>
          <p:cNvSpPr>
            <a:spLocks noGrp="1"/>
          </p:cNvSpPr>
          <p:nvPr>
            <p:ph type="subTitle" idx="1"/>
          </p:nvPr>
        </p:nvSpPr>
        <p:spPr>
          <a:xfrm>
            <a:off x="936319" y="1632633"/>
            <a:ext cx="4523779" cy="421352"/>
          </a:xfrm>
        </p:spPr>
        <p:txBody>
          <a:bodyPr/>
          <a:lstStyle/>
          <a:p>
            <a:r>
              <a:rPr lang="de-DE"/>
              <a:t>Konfiguration und Überwachung</a:t>
            </a:r>
          </a:p>
        </p:txBody>
      </p:sp>
      <p:sp>
        <p:nvSpPr>
          <p:cNvPr id="4" name="Inhaltsplatzhalter 3"/>
          <p:cNvSpPr>
            <a:spLocks noGrp="1"/>
          </p:cNvSpPr>
          <p:nvPr>
            <p:ph sz="quarter" idx="10"/>
          </p:nvPr>
        </p:nvSpPr>
        <p:spPr/>
        <p:txBody>
          <a:bodyPr/>
          <a:lstStyle/>
          <a:p>
            <a:r>
              <a:rPr lang="de-DE"/>
              <a:t>Konfiguration mit Commend Configuration Tool (CCT)</a:t>
            </a:r>
          </a:p>
          <a:p>
            <a:r>
              <a:rPr lang="de-DE"/>
              <a:t>Systemüberwachung über integriertes Web-Interface </a:t>
            </a:r>
          </a:p>
        </p:txBody>
      </p:sp>
      <p:pic>
        <p:nvPicPr>
          <p:cNvPr id="7" name="Bild 6" descr="Notebook-CCT-3.2-03-201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5586" y="3035341"/>
            <a:ext cx="5123963" cy="3258074"/>
          </a:xfrm>
          <a:prstGeom prst="rect">
            <a:avLst/>
          </a:prstGeom>
        </p:spPr>
      </p:pic>
    </p:spTree>
    <p:extLst>
      <p:ext uri="{BB962C8B-B14F-4D97-AF65-F5344CB8AC3E}">
        <p14:creationId xmlns:p14="http://schemas.microsoft.com/office/powerpoint/2010/main" xmlns="" val="3743687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936319" y="5486401"/>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1034417"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grpSp>
        <p:nvGrpSpPr>
          <p:cNvPr id="55" name="Gruppierung 54"/>
          <p:cNvGrpSpPr/>
          <p:nvPr/>
        </p:nvGrpSpPr>
        <p:grpSpPr>
          <a:xfrm>
            <a:off x="6373315" y="478831"/>
            <a:ext cx="2806698" cy="2208692"/>
            <a:chOff x="6489700" y="516836"/>
            <a:chExt cx="2806698" cy="2208692"/>
          </a:xfrm>
        </p:grpSpPr>
        <p:grpSp>
          <p:nvGrpSpPr>
            <p:cNvPr id="56" name="Gruppierung 55"/>
            <p:cNvGrpSpPr/>
            <p:nvPr/>
          </p:nvGrpSpPr>
          <p:grpSpPr>
            <a:xfrm>
              <a:off x="6489700" y="2200964"/>
              <a:ext cx="2806698" cy="524564"/>
              <a:chOff x="6489700" y="2175564"/>
              <a:chExt cx="2806698" cy="524564"/>
            </a:xfrm>
          </p:grpSpPr>
          <p:sp>
            <p:nvSpPr>
              <p:cNvPr id="66" name="Abgerundetes Rechteck 65"/>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67" name="Bild 66"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57" name="Gruppierung 56"/>
            <p:cNvGrpSpPr/>
            <p:nvPr/>
          </p:nvGrpSpPr>
          <p:grpSpPr>
            <a:xfrm>
              <a:off x="6489700" y="1639588"/>
              <a:ext cx="2806698" cy="524564"/>
              <a:chOff x="6489700" y="1622654"/>
              <a:chExt cx="2806698" cy="524564"/>
            </a:xfrm>
          </p:grpSpPr>
          <p:sp>
            <p:nvSpPr>
              <p:cNvPr id="64" name="Abgerundetes Rechteck 63"/>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65" name="Bild 64"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58" name="Gruppierung 57"/>
            <p:cNvGrpSpPr/>
            <p:nvPr/>
          </p:nvGrpSpPr>
          <p:grpSpPr>
            <a:xfrm>
              <a:off x="6489700" y="1078212"/>
              <a:ext cx="2806698" cy="524564"/>
              <a:chOff x="6489700" y="1069745"/>
              <a:chExt cx="2806698" cy="524564"/>
            </a:xfrm>
          </p:grpSpPr>
          <p:sp>
            <p:nvSpPr>
              <p:cNvPr id="62" name="Abgerundetes Rechteck 61"/>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pic>
            <p:nvPicPr>
              <p:cNvPr id="63" name="Bild 6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59" name="Gruppierung 58"/>
            <p:cNvGrpSpPr/>
            <p:nvPr/>
          </p:nvGrpSpPr>
          <p:grpSpPr>
            <a:xfrm>
              <a:off x="6489700" y="516836"/>
              <a:ext cx="2806698" cy="524564"/>
              <a:chOff x="6489700" y="516836"/>
              <a:chExt cx="2806698" cy="524564"/>
            </a:xfrm>
          </p:grpSpPr>
          <p:sp>
            <p:nvSpPr>
              <p:cNvPr id="60" name="Abgerundetes Rechteck 59"/>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112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61" name="Bild 60"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sp>
        <p:nvSpPr>
          <p:cNvPr id="26" name="Inhaltsplatzhalter 186"/>
          <p:cNvSpPr>
            <a:spLocks noGrp="1"/>
          </p:cNvSpPr>
          <p:nvPr>
            <p:ph sz="quarter" idx="10"/>
          </p:nvPr>
        </p:nvSpPr>
        <p:spPr>
          <a:xfrm>
            <a:off x="3879054" y="3598454"/>
            <a:ext cx="4892399" cy="2516988"/>
          </a:xfrm>
        </p:spPr>
        <p:txBody>
          <a:bodyPr/>
          <a:lstStyle/>
          <a:p>
            <a:pPr marL="0" indent="0">
              <a:buNone/>
            </a:pPr>
            <a:r>
              <a:rPr lang="de-DE" sz="3400"/>
              <a:t>Erweiterung per „Klick“</a:t>
            </a:r>
          </a:p>
          <a:p>
            <a:pPr marL="0" indent="0">
              <a:buNone/>
            </a:pPr>
            <a:r>
              <a:rPr lang="de-DE"/>
              <a:t>Teilnehmer werden per Lizenz hinzugefügt</a:t>
            </a:r>
          </a:p>
          <a:p>
            <a:pPr marL="0" indent="0">
              <a:buNone/>
            </a:pPr>
            <a:r>
              <a:rPr lang="de-DE"/>
              <a:t>Einfaches Lizenzierungsschema</a:t>
            </a:r>
          </a:p>
        </p:txBody>
      </p:sp>
      <p:grpSp>
        <p:nvGrpSpPr>
          <p:cNvPr id="28" name="Gruppierung 27"/>
          <p:cNvGrpSpPr/>
          <p:nvPr/>
        </p:nvGrpSpPr>
        <p:grpSpPr>
          <a:xfrm>
            <a:off x="1660330" y="2183742"/>
            <a:ext cx="931362" cy="931362"/>
            <a:chOff x="9595848" y="2081408"/>
            <a:chExt cx="931362" cy="931362"/>
          </a:xfrm>
        </p:grpSpPr>
        <p:sp>
          <p:nvSpPr>
            <p:cNvPr id="29" name="Oval 28"/>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30" name="Gruppierung 29"/>
            <p:cNvGrpSpPr/>
            <p:nvPr/>
          </p:nvGrpSpPr>
          <p:grpSpPr>
            <a:xfrm>
              <a:off x="9850967" y="2342203"/>
              <a:ext cx="417382" cy="417382"/>
              <a:chOff x="6959600" y="4272751"/>
              <a:chExt cx="533400" cy="533400"/>
            </a:xfrm>
          </p:grpSpPr>
          <p:sp>
            <p:nvSpPr>
              <p:cNvPr id="32" name="Rechteck 3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33" name="Rechteck 3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31" name="Oval 30">
              <a:hlinkClick r:id="" action="ppaction://hlinkshowjump?jump=nextslide"/>
            </p:cNvPr>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39730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ung 2"/>
          <p:cNvGrpSpPr/>
          <p:nvPr/>
        </p:nvGrpSpPr>
        <p:grpSpPr>
          <a:xfrm>
            <a:off x="936319" y="5486401"/>
            <a:ext cx="2454580" cy="546100"/>
            <a:chOff x="936318" y="5486400"/>
            <a:chExt cx="2454580" cy="546100"/>
          </a:xfrm>
        </p:grpSpPr>
        <p:sp>
          <p:nvSpPr>
            <p:cNvPr id="16" name="Abgerundetes Rechteck 15"/>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1034417"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9" name="Abgerundetes Rechteck 38"/>
          <p:cNvSpPr/>
          <p:nvPr/>
        </p:nvSpPr>
        <p:spPr>
          <a:xfrm>
            <a:off x="936319" y="3043342"/>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40" name="Abgerundetes Rechteck 39"/>
          <p:cNvSpPr/>
          <p:nvPr/>
        </p:nvSpPr>
        <p:spPr>
          <a:xfrm>
            <a:off x="936319" y="2718466"/>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43" name="Abgerundetes Rechteck 42"/>
          <p:cNvSpPr/>
          <p:nvPr/>
        </p:nvSpPr>
        <p:spPr>
          <a:xfrm>
            <a:off x="936319" y="2398249"/>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5.</a:t>
            </a:r>
            <a:r>
              <a:rPr lang="de-DE" noProof="1">
                <a:solidFill>
                  <a:schemeClr val="bg1"/>
                </a:solidFill>
                <a:latin typeface="Calibri Light"/>
                <a:cs typeface="Calibri Light"/>
              </a:rPr>
              <a:t> Instanz (112 Teilnehmer)</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6.</a:t>
            </a:r>
            <a:r>
              <a:rPr lang="de-DE" noProof="1">
                <a:solidFill>
                  <a:schemeClr val="bg1"/>
                </a:solidFill>
                <a:latin typeface="Calibri Light"/>
                <a:cs typeface="Calibri Light"/>
              </a:rPr>
              <a:t> Instanz (112 Teilnehmer)</a:t>
            </a:r>
          </a:p>
        </p:txBody>
      </p:sp>
      <p:sp>
        <p:nvSpPr>
          <p:cNvPr id="46" name="Abgerundetes Rechteck 45"/>
          <p:cNvSpPr/>
          <p:nvPr/>
        </p:nvSpPr>
        <p:spPr>
          <a:xfrm>
            <a:off x="936319" y="1441425"/>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7.</a:t>
            </a:r>
            <a:r>
              <a:rPr lang="de-DE" noProof="1">
                <a:solidFill>
                  <a:schemeClr val="bg1"/>
                </a:solidFill>
                <a:latin typeface="Calibri Light"/>
                <a:cs typeface="Calibri Light"/>
              </a:rPr>
              <a:t> Instanz (112 Teilnehmer)</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8.</a:t>
            </a:r>
            <a:r>
              <a:rPr lang="de-DE" noProof="1">
                <a:solidFill>
                  <a:schemeClr val="bg1"/>
                </a:solidFill>
                <a:latin typeface="Calibri Light"/>
                <a:cs typeface="Calibri Light"/>
              </a:rPr>
              <a:t> Instanz (112 Teilnehmer)</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9.</a:t>
            </a:r>
            <a:r>
              <a:rPr lang="de-DE" noProof="1">
                <a:solidFill>
                  <a:schemeClr val="bg1"/>
                </a:solidFill>
                <a:latin typeface="Calibri Light"/>
                <a:cs typeface="Calibri Light"/>
              </a:rPr>
              <a:t> Instanz (112 Teilnehmer)</a:t>
            </a:r>
          </a:p>
        </p:txBody>
      </p:sp>
      <p:sp>
        <p:nvSpPr>
          <p:cNvPr id="49" name="Abgerundetes Rechteck 48"/>
          <p:cNvSpPr/>
          <p:nvPr/>
        </p:nvSpPr>
        <p:spPr>
          <a:xfrm>
            <a:off x="936319" y="480774"/>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10.</a:t>
            </a:r>
            <a:r>
              <a:rPr lang="de-DE" noProof="1">
                <a:solidFill>
                  <a:schemeClr val="bg1"/>
                </a:solidFill>
                <a:latin typeface="Calibri Light"/>
                <a:cs typeface="Calibri Light"/>
              </a:rPr>
              <a:t> Instanz (112 Teilnehmer)</a:t>
            </a:r>
          </a:p>
        </p:txBody>
      </p:sp>
      <p:grpSp>
        <p:nvGrpSpPr>
          <p:cNvPr id="2" name="Gruppierung 1"/>
          <p:cNvGrpSpPr/>
          <p:nvPr/>
        </p:nvGrpSpPr>
        <p:grpSpPr>
          <a:xfrm>
            <a:off x="6373315" y="478831"/>
            <a:ext cx="2806698" cy="2208692"/>
            <a:chOff x="6489700" y="516836"/>
            <a:chExt cx="2806698" cy="2208692"/>
          </a:xfrm>
        </p:grpSpPr>
        <p:grpSp>
          <p:nvGrpSpPr>
            <p:cNvPr id="26" name="Gruppierung 25"/>
            <p:cNvGrpSpPr/>
            <p:nvPr/>
          </p:nvGrpSpPr>
          <p:grpSpPr>
            <a:xfrm>
              <a:off x="6489700" y="2200964"/>
              <a:ext cx="2806698" cy="524564"/>
              <a:chOff x="6489700" y="2175564"/>
              <a:chExt cx="2806698" cy="524564"/>
            </a:xfrm>
          </p:grpSpPr>
          <p:sp>
            <p:nvSpPr>
              <p:cNvPr id="28" name="Abgerundetes Rechteck 27"/>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29" name="Bild 2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0" name="Gruppierung 29"/>
            <p:cNvGrpSpPr/>
            <p:nvPr/>
          </p:nvGrpSpPr>
          <p:grpSpPr>
            <a:xfrm>
              <a:off x="6489700" y="1639588"/>
              <a:ext cx="2806698" cy="524564"/>
              <a:chOff x="6489700" y="1622654"/>
              <a:chExt cx="2806698" cy="524564"/>
            </a:xfrm>
          </p:grpSpPr>
          <p:sp>
            <p:nvSpPr>
              <p:cNvPr id="31" name="Abgerundetes Rechteck 30"/>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2" name="Bild 31"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3" name="Gruppierung 32"/>
            <p:cNvGrpSpPr/>
            <p:nvPr/>
          </p:nvGrpSpPr>
          <p:grpSpPr>
            <a:xfrm>
              <a:off x="6489700" y="1078212"/>
              <a:ext cx="2806698" cy="524564"/>
              <a:chOff x="6489700" y="1069745"/>
              <a:chExt cx="2806698" cy="524564"/>
            </a:xfrm>
          </p:grpSpPr>
          <p:sp>
            <p:nvSpPr>
              <p:cNvPr id="34" name="Abgerundetes Rechteck 33"/>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pic>
            <p:nvPicPr>
              <p:cNvPr id="35" name="Bild 3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36" name="Gruppierung 35"/>
            <p:cNvGrpSpPr/>
            <p:nvPr/>
          </p:nvGrpSpPr>
          <p:grpSpPr>
            <a:xfrm>
              <a:off x="6489700" y="516836"/>
              <a:ext cx="2806698" cy="524564"/>
              <a:chOff x="6489700" y="516836"/>
              <a:chExt cx="2806698" cy="524564"/>
            </a:xfrm>
          </p:grpSpPr>
          <p:sp>
            <p:nvSpPr>
              <p:cNvPr id="37" name="Abgerundetes Rechteck 3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112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8" name="Bild 3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grpSp>
        <p:nvGrpSpPr>
          <p:cNvPr id="62" name="Gruppierung 61"/>
          <p:cNvGrpSpPr/>
          <p:nvPr/>
        </p:nvGrpSpPr>
        <p:grpSpPr>
          <a:xfrm>
            <a:off x="6373315" y="478831"/>
            <a:ext cx="2806698" cy="2208692"/>
            <a:chOff x="6489700" y="516836"/>
            <a:chExt cx="2806698" cy="2208692"/>
          </a:xfrm>
        </p:grpSpPr>
        <p:grpSp>
          <p:nvGrpSpPr>
            <p:cNvPr id="63" name="Gruppierung 62"/>
            <p:cNvGrpSpPr/>
            <p:nvPr/>
          </p:nvGrpSpPr>
          <p:grpSpPr>
            <a:xfrm>
              <a:off x="6489700" y="2200964"/>
              <a:ext cx="2806698" cy="524564"/>
              <a:chOff x="6489700" y="2175564"/>
              <a:chExt cx="2806698" cy="524564"/>
            </a:xfrm>
          </p:grpSpPr>
          <p:sp>
            <p:nvSpPr>
              <p:cNvPr id="73" name="Abgerundetes Rechteck 72"/>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74" name="Bild 73"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64" name="Gruppierung 63"/>
            <p:cNvGrpSpPr/>
            <p:nvPr/>
          </p:nvGrpSpPr>
          <p:grpSpPr>
            <a:xfrm>
              <a:off x="6489700" y="1639588"/>
              <a:ext cx="2806698" cy="524564"/>
              <a:chOff x="6489700" y="1622654"/>
              <a:chExt cx="2806698" cy="524564"/>
            </a:xfrm>
          </p:grpSpPr>
          <p:sp>
            <p:nvSpPr>
              <p:cNvPr id="71" name="Abgerundetes Rechteck 70"/>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72" name="Bild 71"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65" name="Gruppierung 64"/>
            <p:cNvGrpSpPr/>
            <p:nvPr/>
          </p:nvGrpSpPr>
          <p:grpSpPr>
            <a:xfrm>
              <a:off x="6489700" y="1078212"/>
              <a:ext cx="2806698" cy="524564"/>
              <a:chOff x="6489700" y="1069745"/>
              <a:chExt cx="2806698" cy="524564"/>
            </a:xfrm>
          </p:grpSpPr>
          <p:sp>
            <p:nvSpPr>
              <p:cNvPr id="69" name="Abgerundetes Rechteck 68"/>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pic>
            <p:nvPicPr>
              <p:cNvPr id="70" name="Bild 69"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66" name="Gruppierung 65"/>
            <p:cNvGrpSpPr/>
            <p:nvPr/>
          </p:nvGrpSpPr>
          <p:grpSpPr>
            <a:xfrm>
              <a:off x="6489700" y="516836"/>
              <a:ext cx="2806698" cy="524564"/>
              <a:chOff x="6489700" y="516836"/>
              <a:chExt cx="2806698" cy="524564"/>
            </a:xfrm>
          </p:grpSpPr>
          <p:sp>
            <p:nvSpPr>
              <p:cNvPr id="67" name="Abgerundetes Rechteck 6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224</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68" name="Bild 6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grpSp>
        <p:nvGrpSpPr>
          <p:cNvPr id="140" name="Gruppierung 139"/>
          <p:cNvGrpSpPr/>
          <p:nvPr/>
        </p:nvGrpSpPr>
        <p:grpSpPr>
          <a:xfrm>
            <a:off x="6373315" y="478831"/>
            <a:ext cx="2806698" cy="2208692"/>
            <a:chOff x="6489700" y="516836"/>
            <a:chExt cx="2806698" cy="2208692"/>
          </a:xfrm>
        </p:grpSpPr>
        <p:grpSp>
          <p:nvGrpSpPr>
            <p:cNvPr id="141" name="Gruppierung 140"/>
            <p:cNvGrpSpPr/>
            <p:nvPr/>
          </p:nvGrpSpPr>
          <p:grpSpPr>
            <a:xfrm>
              <a:off x="6489700" y="2200964"/>
              <a:ext cx="2806698" cy="524564"/>
              <a:chOff x="6489700" y="2175564"/>
              <a:chExt cx="2806698" cy="524564"/>
            </a:xfrm>
          </p:grpSpPr>
          <p:sp>
            <p:nvSpPr>
              <p:cNvPr id="151" name="Abgerundetes Rechteck 150"/>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152" name="Bild 151"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142" name="Gruppierung 141"/>
            <p:cNvGrpSpPr/>
            <p:nvPr/>
          </p:nvGrpSpPr>
          <p:grpSpPr>
            <a:xfrm>
              <a:off x="6489700" y="1639588"/>
              <a:ext cx="2806698" cy="524564"/>
              <a:chOff x="6489700" y="1622654"/>
              <a:chExt cx="2806698" cy="524564"/>
            </a:xfrm>
          </p:grpSpPr>
          <p:sp>
            <p:nvSpPr>
              <p:cNvPr id="149" name="Abgerundetes Rechteck 148"/>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150" name="Bild 149"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143" name="Gruppierung 142"/>
            <p:cNvGrpSpPr/>
            <p:nvPr/>
          </p:nvGrpSpPr>
          <p:grpSpPr>
            <a:xfrm>
              <a:off x="6489700" y="1078212"/>
              <a:ext cx="2806698" cy="524564"/>
              <a:chOff x="6489700" y="1069745"/>
              <a:chExt cx="2806698" cy="524564"/>
            </a:xfrm>
          </p:grpSpPr>
          <p:sp>
            <p:nvSpPr>
              <p:cNvPr id="147" name="Abgerundetes Rechteck 146"/>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pic>
            <p:nvPicPr>
              <p:cNvPr id="148" name="Bild 14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144" name="Gruppierung 143"/>
            <p:cNvGrpSpPr/>
            <p:nvPr/>
          </p:nvGrpSpPr>
          <p:grpSpPr>
            <a:xfrm>
              <a:off x="6489700" y="516836"/>
              <a:ext cx="2806698" cy="524564"/>
              <a:chOff x="6489700" y="516836"/>
              <a:chExt cx="2806698" cy="524564"/>
            </a:xfrm>
          </p:grpSpPr>
          <p:sp>
            <p:nvSpPr>
              <p:cNvPr id="145" name="Abgerundetes Rechteck 14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336</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146" name="Bild 145"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sp>
        <p:nvSpPr>
          <p:cNvPr id="153" name="Inhaltsplatzhalter 186"/>
          <p:cNvSpPr>
            <a:spLocks noGrp="1"/>
          </p:cNvSpPr>
          <p:nvPr>
            <p:ph sz="quarter" idx="10"/>
          </p:nvPr>
        </p:nvSpPr>
        <p:spPr>
          <a:xfrm>
            <a:off x="3879475" y="3649256"/>
            <a:ext cx="4987679" cy="2516988"/>
          </a:xfrm>
        </p:spPr>
        <p:txBody>
          <a:bodyPr/>
          <a:lstStyle/>
          <a:p>
            <a:pPr marL="0" indent="0">
              <a:buNone/>
            </a:pPr>
            <a:r>
              <a:rPr lang="de-DE" sz="3400"/>
              <a:t>Skalierbar</a:t>
            </a:r>
          </a:p>
          <a:p>
            <a:pPr marL="0" indent="0">
              <a:buNone/>
            </a:pPr>
            <a:r>
              <a:rPr lang="de-DE"/>
              <a:t>Bis zu 10 Instanzen pro virtueller Maschine</a:t>
            </a:r>
          </a:p>
          <a:p>
            <a:pPr marL="0" indent="0">
              <a:buNone/>
            </a:pPr>
            <a:endParaRPr lang="de-DE"/>
          </a:p>
        </p:txBody>
      </p:sp>
      <p:grpSp>
        <p:nvGrpSpPr>
          <p:cNvPr id="10" name="Gruppierung 9"/>
          <p:cNvGrpSpPr/>
          <p:nvPr/>
        </p:nvGrpSpPr>
        <p:grpSpPr>
          <a:xfrm>
            <a:off x="6373315" y="478831"/>
            <a:ext cx="2806698" cy="2208692"/>
            <a:chOff x="3749577" y="5159808"/>
            <a:chExt cx="2806698" cy="2208692"/>
          </a:xfrm>
        </p:grpSpPr>
        <p:grpSp>
          <p:nvGrpSpPr>
            <p:cNvPr id="370" name="Gruppierung 369"/>
            <p:cNvGrpSpPr/>
            <p:nvPr/>
          </p:nvGrpSpPr>
          <p:grpSpPr>
            <a:xfrm>
              <a:off x="3749577" y="6843936"/>
              <a:ext cx="2806698" cy="524564"/>
              <a:chOff x="6489700" y="2175564"/>
              <a:chExt cx="2806698" cy="524564"/>
            </a:xfrm>
          </p:grpSpPr>
          <p:sp>
            <p:nvSpPr>
              <p:cNvPr id="371" name="Abgerundetes Rechteck 370"/>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372" name="Bild 371"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73" name="Gruppierung 372"/>
            <p:cNvGrpSpPr/>
            <p:nvPr/>
          </p:nvGrpSpPr>
          <p:grpSpPr>
            <a:xfrm>
              <a:off x="3749577" y="6282560"/>
              <a:ext cx="2806698" cy="524564"/>
              <a:chOff x="6489700" y="1622654"/>
              <a:chExt cx="2806698" cy="524564"/>
            </a:xfrm>
          </p:grpSpPr>
          <p:sp>
            <p:nvSpPr>
              <p:cNvPr id="374" name="Abgerundetes Rechteck 373"/>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1,75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75" name="Bild 374"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76" name="Gruppierung 375"/>
            <p:cNvGrpSpPr/>
            <p:nvPr/>
          </p:nvGrpSpPr>
          <p:grpSpPr>
            <a:xfrm>
              <a:off x="3749577" y="5159808"/>
              <a:ext cx="2806698" cy="524564"/>
              <a:chOff x="6489700" y="516836"/>
              <a:chExt cx="2806698" cy="524564"/>
            </a:xfrm>
          </p:grpSpPr>
          <p:sp>
            <p:nvSpPr>
              <p:cNvPr id="377" name="Abgerundetes Rechteck 37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448</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78" name="Bild 37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79" name="Gruppierung 378"/>
            <p:cNvGrpSpPr/>
            <p:nvPr/>
          </p:nvGrpSpPr>
          <p:grpSpPr>
            <a:xfrm>
              <a:off x="3749577" y="5721184"/>
              <a:ext cx="2806698" cy="524564"/>
              <a:chOff x="-3261752" y="2776351"/>
              <a:chExt cx="2806698" cy="524564"/>
            </a:xfrm>
          </p:grpSpPr>
          <p:sp>
            <p:nvSpPr>
              <p:cNvPr id="380" name="Abgerundetes Rechteck 37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2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381" name="Gruppierung 380"/>
              <p:cNvGrpSpPr/>
              <p:nvPr/>
            </p:nvGrpSpPr>
            <p:grpSpPr>
              <a:xfrm>
                <a:off x="-3161898" y="2916049"/>
                <a:ext cx="511834" cy="266303"/>
                <a:chOff x="-3128030" y="2941450"/>
                <a:chExt cx="511834" cy="266303"/>
              </a:xfrm>
            </p:grpSpPr>
            <p:pic>
              <p:nvPicPr>
                <p:cNvPr id="382" name="Bild 381"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83" name="Bild 38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1" name="Gruppierung 10"/>
          <p:cNvGrpSpPr/>
          <p:nvPr/>
        </p:nvGrpSpPr>
        <p:grpSpPr>
          <a:xfrm>
            <a:off x="6373315" y="478831"/>
            <a:ext cx="2806698" cy="2208692"/>
            <a:chOff x="6652714" y="3299822"/>
            <a:chExt cx="2806698" cy="2208692"/>
          </a:xfrm>
        </p:grpSpPr>
        <p:grpSp>
          <p:nvGrpSpPr>
            <p:cNvPr id="356" name="Gruppierung 355"/>
            <p:cNvGrpSpPr/>
            <p:nvPr/>
          </p:nvGrpSpPr>
          <p:grpSpPr>
            <a:xfrm>
              <a:off x="6652714" y="4983950"/>
              <a:ext cx="2806698" cy="524564"/>
              <a:chOff x="6489700" y="2175564"/>
              <a:chExt cx="2806698" cy="524564"/>
            </a:xfrm>
          </p:grpSpPr>
          <p:sp>
            <p:nvSpPr>
              <p:cNvPr id="357" name="Abgerundetes Rechteck 356"/>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358" name="Bild 35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59" name="Gruppierung 358"/>
            <p:cNvGrpSpPr/>
            <p:nvPr/>
          </p:nvGrpSpPr>
          <p:grpSpPr>
            <a:xfrm>
              <a:off x="6652714" y="4422574"/>
              <a:ext cx="2806698" cy="524564"/>
              <a:chOff x="6489700" y="1622654"/>
              <a:chExt cx="2806698" cy="524564"/>
            </a:xfrm>
          </p:grpSpPr>
          <p:sp>
            <p:nvSpPr>
              <p:cNvPr id="360" name="Abgerundetes Rechteck 359"/>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61" name="Bild 36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62" name="Gruppierung 361"/>
            <p:cNvGrpSpPr/>
            <p:nvPr/>
          </p:nvGrpSpPr>
          <p:grpSpPr>
            <a:xfrm>
              <a:off x="6652714" y="3299822"/>
              <a:ext cx="2806698" cy="524564"/>
              <a:chOff x="6489700" y="516836"/>
              <a:chExt cx="2806698" cy="524564"/>
            </a:xfrm>
          </p:grpSpPr>
          <p:sp>
            <p:nvSpPr>
              <p:cNvPr id="363" name="Abgerundetes Rechteck 36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560</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64" name="Bild 363"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65" name="Gruppierung 364"/>
            <p:cNvGrpSpPr/>
            <p:nvPr/>
          </p:nvGrpSpPr>
          <p:grpSpPr>
            <a:xfrm>
              <a:off x="6652714" y="3861198"/>
              <a:ext cx="2806698" cy="524564"/>
              <a:chOff x="-3261752" y="2776351"/>
              <a:chExt cx="2806698" cy="524564"/>
            </a:xfrm>
          </p:grpSpPr>
          <p:sp>
            <p:nvSpPr>
              <p:cNvPr id="366" name="Abgerundetes Rechteck 365"/>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2,5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367" name="Gruppierung 366"/>
              <p:cNvGrpSpPr/>
              <p:nvPr/>
            </p:nvGrpSpPr>
            <p:grpSpPr>
              <a:xfrm>
                <a:off x="-3161898" y="2916049"/>
                <a:ext cx="511834" cy="266303"/>
                <a:chOff x="-3128030" y="2941450"/>
                <a:chExt cx="511834" cy="266303"/>
              </a:xfrm>
            </p:grpSpPr>
            <p:pic>
              <p:nvPicPr>
                <p:cNvPr id="368" name="Bild 36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69" name="Bild 368"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2" name="Gruppierung 11"/>
          <p:cNvGrpSpPr/>
          <p:nvPr/>
        </p:nvGrpSpPr>
        <p:grpSpPr>
          <a:xfrm>
            <a:off x="6373315" y="478831"/>
            <a:ext cx="2806698" cy="2208692"/>
            <a:chOff x="9683781" y="3299822"/>
            <a:chExt cx="2806698" cy="2208692"/>
          </a:xfrm>
        </p:grpSpPr>
        <p:grpSp>
          <p:nvGrpSpPr>
            <p:cNvPr id="341" name="Gruppierung 340"/>
            <p:cNvGrpSpPr/>
            <p:nvPr/>
          </p:nvGrpSpPr>
          <p:grpSpPr>
            <a:xfrm>
              <a:off x="9683781" y="4983950"/>
              <a:ext cx="2806698" cy="524564"/>
              <a:chOff x="6489700" y="2175564"/>
              <a:chExt cx="2806698" cy="524564"/>
            </a:xfrm>
          </p:grpSpPr>
          <p:sp>
            <p:nvSpPr>
              <p:cNvPr id="342" name="Abgerundetes Rechteck 341"/>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343" name="Bild 342"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44" name="Gruppierung 343"/>
            <p:cNvGrpSpPr/>
            <p:nvPr/>
          </p:nvGrpSpPr>
          <p:grpSpPr>
            <a:xfrm>
              <a:off x="9683781" y="4422574"/>
              <a:ext cx="2806698" cy="524564"/>
              <a:chOff x="6489700" y="1622654"/>
              <a:chExt cx="2806698" cy="524564"/>
            </a:xfrm>
          </p:grpSpPr>
          <p:sp>
            <p:nvSpPr>
              <p:cNvPr id="345" name="Abgerundetes Rechteck 344"/>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46" name="Bild 34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47" name="Gruppierung 346"/>
            <p:cNvGrpSpPr/>
            <p:nvPr/>
          </p:nvGrpSpPr>
          <p:grpSpPr>
            <a:xfrm>
              <a:off x="9683781" y="3299822"/>
              <a:ext cx="2806698" cy="524564"/>
              <a:chOff x="6489700" y="516836"/>
              <a:chExt cx="2806698" cy="524564"/>
            </a:xfrm>
          </p:grpSpPr>
          <p:sp>
            <p:nvSpPr>
              <p:cNvPr id="348" name="Abgerundetes Rechteck 347"/>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672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49" name="Bild 348"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50" name="Gruppierung 349"/>
            <p:cNvGrpSpPr/>
            <p:nvPr/>
          </p:nvGrpSpPr>
          <p:grpSpPr>
            <a:xfrm>
              <a:off x="9683781" y="3861198"/>
              <a:ext cx="2806698" cy="524564"/>
              <a:chOff x="-3261752" y="2776351"/>
              <a:chExt cx="2806698" cy="524564"/>
            </a:xfrm>
          </p:grpSpPr>
          <p:sp>
            <p:nvSpPr>
              <p:cNvPr id="351" name="Abgerundetes Rechteck 350"/>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3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352" name="Gruppierung 351"/>
              <p:cNvGrpSpPr/>
              <p:nvPr/>
            </p:nvGrpSpPr>
            <p:grpSpPr>
              <a:xfrm>
                <a:off x="-3161898" y="2916049"/>
                <a:ext cx="511834" cy="266303"/>
                <a:chOff x="-3128030" y="2941450"/>
                <a:chExt cx="511834" cy="266303"/>
              </a:xfrm>
            </p:grpSpPr>
            <p:pic>
              <p:nvPicPr>
                <p:cNvPr id="353" name="Bild 35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54" name="Bild 35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3" name="Gruppierung 12"/>
          <p:cNvGrpSpPr/>
          <p:nvPr/>
        </p:nvGrpSpPr>
        <p:grpSpPr>
          <a:xfrm>
            <a:off x="6373315" y="478831"/>
            <a:ext cx="2806698" cy="2208692"/>
            <a:chOff x="9683781" y="480773"/>
            <a:chExt cx="2806698" cy="2208692"/>
          </a:xfrm>
        </p:grpSpPr>
        <p:grpSp>
          <p:nvGrpSpPr>
            <p:cNvPr id="326" name="Gruppierung 325"/>
            <p:cNvGrpSpPr/>
            <p:nvPr/>
          </p:nvGrpSpPr>
          <p:grpSpPr>
            <a:xfrm>
              <a:off x="9683781" y="2164901"/>
              <a:ext cx="2806698" cy="524564"/>
              <a:chOff x="6489700" y="2175564"/>
              <a:chExt cx="2806698" cy="524564"/>
            </a:xfrm>
          </p:grpSpPr>
          <p:sp>
            <p:nvSpPr>
              <p:cNvPr id="327" name="Abgerundetes Rechteck 326"/>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328" name="Bild 32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29" name="Gruppierung 328"/>
            <p:cNvGrpSpPr/>
            <p:nvPr/>
          </p:nvGrpSpPr>
          <p:grpSpPr>
            <a:xfrm>
              <a:off x="9683781" y="1603525"/>
              <a:ext cx="2806698" cy="524564"/>
              <a:chOff x="6489700" y="1622654"/>
              <a:chExt cx="2806698" cy="524564"/>
            </a:xfrm>
          </p:grpSpPr>
          <p:sp>
            <p:nvSpPr>
              <p:cNvPr id="330" name="Abgerundetes Rechteck 329"/>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31" name="Bild 33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32" name="Gruppierung 331"/>
            <p:cNvGrpSpPr/>
            <p:nvPr/>
          </p:nvGrpSpPr>
          <p:grpSpPr>
            <a:xfrm>
              <a:off x="9683781" y="480773"/>
              <a:ext cx="2806698" cy="524564"/>
              <a:chOff x="6489700" y="516836"/>
              <a:chExt cx="2806698" cy="524564"/>
            </a:xfrm>
          </p:grpSpPr>
          <p:sp>
            <p:nvSpPr>
              <p:cNvPr id="333" name="Abgerundetes Rechteck 33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784</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34" name="Bild 333"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35" name="Gruppierung 334"/>
            <p:cNvGrpSpPr/>
            <p:nvPr/>
          </p:nvGrpSpPr>
          <p:grpSpPr>
            <a:xfrm>
              <a:off x="9683781" y="1042149"/>
              <a:ext cx="2806698" cy="524564"/>
              <a:chOff x="-3261752" y="2776351"/>
              <a:chExt cx="2806698" cy="524564"/>
            </a:xfrm>
          </p:grpSpPr>
          <p:sp>
            <p:nvSpPr>
              <p:cNvPr id="336" name="Abgerundetes Rechteck 335"/>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x 2,5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337" name="Gruppierung 336"/>
              <p:cNvGrpSpPr/>
              <p:nvPr/>
            </p:nvGrpSpPr>
            <p:grpSpPr>
              <a:xfrm>
                <a:off x="-3161904" y="2789044"/>
                <a:ext cx="511840" cy="503373"/>
                <a:chOff x="-3128036" y="2814445"/>
                <a:chExt cx="511840" cy="503373"/>
              </a:xfrm>
            </p:grpSpPr>
            <p:pic>
              <p:nvPicPr>
                <p:cNvPr id="338" name="Bild 33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339" name="Bild 338"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340" name="Bild 339"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8" name="Gruppierung 17"/>
          <p:cNvGrpSpPr/>
          <p:nvPr/>
        </p:nvGrpSpPr>
        <p:grpSpPr>
          <a:xfrm>
            <a:off x="6373315" y="478831"/>
            <a:ext cx="2806698" cy="2208692"/>
            <a:chOff x="-3261752" y="4911590"/>
            <a:chExt cx="2806698" cy="2208692"/>
          </a:xfrm>
        </p:grpSpPr>
        <p:grpSp>
          <p:nvGrpSpPr>
            <p:cNvPr id="311" name="Gruppierung 310"/>
            <p:cNvGrpSpPr/>
            <p:nvPr/>
          </p:nvGrpSpPr>
          <p:grpSpPr>
            <a:xfrm>
              <a:off x="-3261752" y="6595718"/>
              <a:ext cx="2806698" cy="524564"/>
              <a:chOff x="6489700" y="2175564"/>
              <a:chExt cx="2806698" cy="524564"/>
            </a:xfrm>
          </p:grpSpPr>
          <p:sp>
            <p:nvSpPr>
              <p:cNvPr id="312" name="Abgerundetes Rechteck 311"/>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313" name="Bild 312"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14" name="Gruppierung 313"/>
            <p:cNvGrpSpPr/>
            <p:nvPr/>
          </p:nvGrpSpPr>
          <p:grpSpPr>
            <a:xfrm>
              <a:off x="-3261752" y="6034342"/>
              <a:ext cx="2806698" cy="524564"/>
              <a:chOff x="6489700" y="1622654"/>
              <a:chExt cx="2806698" cy="524564"/>
            </a:xfrm>
          </p:grpSpPr>
          <p:sp>
            <p:nvSpPr>
              <p:cNvPr id="315" name="Abgerundetes Rechteck 314"/>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2,75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316" name="Bild 31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17" name="Gruppierung 316"/>
            <p:cNvGrpSpPr/>
            <p:nvPr/>
          </p:nvGrpSpPr>
          <p:grpSpPr>
            <a:xfrm>
              <a:off x="-3261752" y="4911590"/>
              <a:ext cx="2806698" cy="524564"/>
              <a:chOff x="6489700" y="516836"/>
              <a:chExt cx="2806698" cy="524564"/>
            </a:xfrm>
          </p:grpSpPr>
          <p:sp>
            <p:nvSpPr>
              <p:cNvPr id="318" name="Abgerundetes Rechteck 317"/>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896</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319" name="Bild 318"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20" name="Gruppierung 319"/>
            <p:cNvGrpSpPr/>
            <p:nvPr/>
          </p:nvGrpSpPr>
          <p:grpSpPr>
            <a:xfrm>
              <a:off x="-3261752" y="5472966"/>
              <a:ext cx="2806698" cy="524564"/>
              <a:chOff x="-3261752" y="2776351"/>
              <a:chExt cx="2806698" cy="524564"/>
            </a:xfrm>
          </p:grpSpPr>
          <p:sp>
            <p:nvSpPr>
              <p:cNvPr id="321" name="Abgerundetes Rechteck 320"/>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x 2,7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322" name="Gruppierung 321"/>
              <p:cNvGrpSpPr/>
              <p:nvPr/>
            </p:nvGrpSpPr>
            <p:grpSpPr>
              <a:xfrm>
                <a:off x="-3161904" y="2789044"/>
                <a:ext cx="511840" cy="503373"/>
                <a:chOff x="-3128036" y="2814445"/>
                <a:chExt cx="511840" cy="503373"/>
              </a:xfrm>
            </p:grpSpPr>
            <p:pic>
              <p:nvPicPr>
                <p:cNvPr id="323" name="Bild 32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324" name="Bild 32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325" name="Bild 32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5" name="Gruppierung 14"/>
          <p:cNvGrpSpPr/>
          <p:nvPr/>
        </p:nvGrpSpPr>
        <p:grpSpPr>
          <a:xfrm>
            <a:off x="6373315" y="478831"/>
            <a:ext cx="2806698" cy="2208692"/>
            <a:chOff x="-3261752" y="2425241"/>
            <a:chExt cx="2806698" cy="2208692"/>
          </a:xfrm>
        </p:grpSpPr>
        <p:grpSp>
          <p:nvGrpSpPr>
            <p:cNvPr id="158" name="Gruppierung 157"/>
            <p:cNvGrpSpPr/>
            <p:nvPr/>
          </p:nvGrpSpPr>
          <p:grpSpPr>
            <a:xfrm>
              <a:off x="-3261752" y="4109369"/>
              <a:ext cx="2806698" cy="524564"/>
              <a:chOff x="6489700" y="2175564"/>
              <a:chExt cx="2806698" cy="524564"/>
            </a:xfrm>
          </p:grpSpPr>
          <p:sp>
            <p:nvSpPr>
              <p:cNvPr id="159" name="Abgerundetes Rechteck 158"/>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160" name="Bild 159"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161" name="Gruppierung 160"/>
            <p:cNvGrpSpPr/>
            <p:nvPr/>
          </p:nvGrpSpPr>
          <p:grpSpPr>
            <a:xfrm>
              <a:off x="-3261752" y="3547993"/>
              <a:ext cx="2806698" cy="524564"/>
              <a:chOff x="6489700" y="1622654"/>
              <a:chExt cx="2806698" cy="524564"/>
            </a:xfrm>
          </p:grpSpPr>
          <p:sp>
            <p:nvSpPr>
              <p:cNvPr id="162" name="Abgerundetes Rechteck 161"/>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163" name="Bild 162"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164" name="Gruppierung 163"/>
            <p:cNvGrpSpPr/>
            <p:nvPr/>
          </p:nvGrpSpPr>
          <p:grpSpPr>
            <a:xfrm>
              <a:off x="-3261752" y="2425241"/>
              <a:ext cx="2806698" cy="524564"/>
              <a:chOff x="6489700" y="516836"/>
              <a:chExt cx="2806698" cy="524564"/>
            </a:xfrm>
          </p:grpSpPr>
          <p:sp>
            <p:nvSpPr>
              <p:cNvPr id="165" name="Abgerundetes Rechteck 16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1.008</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231" name="Bild 230"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232" name="Gruppierung 231"/>
            <p:cNvGrpSpPr/>
            <p:nvPr/>
          </p:nvGrpSpPr>
          <p:grpSpPr>
            <a:xfrm>
              <a:off x="-3261752" y="2986617"/>
              <a:ext cx="2806698" cy="524564"/>
              <a:chOff x="-3261752" y="2776351"/>
              <a:chExt cx="2806698" cy="524564"/>
            </a:xfrm>
          </p:grpSpPr>
          <p:sp>
            <p:nvSpPr>
              <p:cNvPr id="233" name="Abgerundetes Rechteck 232"/>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x 3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234" name="Gruppierung 233"/>
              <p:cNvGrpSpPr/>
              <p:nvPr/>
            </p:nvGrpSpPr>
            <p:grpSpPr>
              <a:xfrm>
                <a:off x="-3161904" y="2789044"/>
                <a:ext cx="511840" cy="503373"/>
                <a:chOff x="-3128036" y="2814445"/>
                <a:chExt cx="511840" cy="503373"/>
              </a:xfrm>
            </p:grpSpPr>
            <p:pic>
              <p:nvPicPr>
                <p:cNvPr id="235" name="Bild 23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236" name="Bild 235"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237" name="Bild 236"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4" name="Gruppierung 13"/>
          <p:cNvGrpSpPr/>
          <p:nvPr/>
        </p:nvGrpSpPr>
        <p:grpSpPr>
          <a:xfrm>
            <a:off x="6373315" y="478831"/>
            <a:ext cx="2806698" cy="2208692"/>
            <a:chOff x="-3261752" y="-344827"/>
            <a:chExt cx="2806698" cy="2208692"/>
          </a:xfrm>
        </p:grpSpPr>
        <p:grpSp>
          <p:nvGrpSpPr>
            <p:cNvPr id="258" name="Gruppierung 257"/>
            <p:cNvGrpSpPr/>
            <p:nvPr/>
          </p:nvGrpSpPr>
          <p:grpSpPr>
            <a:xfrm>
              <a:off x="-3261752" y="1339301"/>
              <a:ext cx="2806698" cy="524564"/>
              <a:chOff x="6489700" y="2175564"/>
              <a:chExt cx="2806698" cy="524564"/>
            </a:xfrm>
          </p:grpSpPr>
          <p:sp>
            <p:nvSpPr>
              <p:cNvPr id="268" name="Abgerundetes Rechteck 267"/>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269" name="Bild 26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259" name="Gruppierung 258"/>
            <p:cNvGrpSpPr/>
            <p:nvPr/>
          </p:nvGrpSpPr>
          <p:grpSpPr>
            <a:xfrm>
              <a:off x="-3261752" y="777925"/>
              <a:ext cx="2806698" cy="524564"/>
              <a:chOff x="6489700" y="1622654"/>
              <a:chExt cx="2806698" cy="524564"/>
            </a:xfrm>
          </p:grpSpPr>
          <p:sp>
            <p:nvSpPr>
              <p:cNvPr id="266" name="Abgerundetes Rechteck 265"/>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267" name="Bild 266"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261" name="Gruppierung 260"/>
            <p:cNvGrpSpPr/>
            <p:nvPr/>
          </p:nvGrpSpPr>
          <p:grpSpPr>
            <a:xfrm>
              <a:off x="-3261752" y="-344827"/>
              <a:ext cx="2806698" cy="524564"/>
              <a:chOff x="6489700" y="516836"/>
              <a:chExt cx="2806698" cy="524564"/>
            </a:xfrm>
          </p:grpSpPr>
          <p:sp>
            <p:nvSpPr>
              <p:cNvPr id="262" name="Abgerundetes Rechteck 261"/>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1.120</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263" name="Bild 262"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7" name="Gruppierung 6"/>
            <p:cNvGrpSpPr/>
            <p:nvPr/>
          </p:nvGrpSpPr>
          <p:grpSpPr>
            <a:xfrm>
              <a:off x="-3261752" y="216549"/>
              <a:ext cx="2806698" cy="524564"/>
              <a:chOff x="-3261752" y="2776351"/>
              <a:chExt cx="2806698" cy="524564"/>
            </a:xfrm>
          </p:grpSpPr>
          <p:sp>
            <p:nvSpPr>
              <p:cNvPr id="264" name="Abgerundetes Rechteck 263"/>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 x 2,5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6" name="Gruppierung 5"/>
              <p:cNvGrpSpPr/>
              <p:nvPr/>
            </p:nvGrpSpPr>
            <p:grpSpPr>
              <a:xfrm>
                <a:off x="-3161904" y="2789044"/>
                <a:ext cx="511840" cy="503373"/>
                <a:chOff x="-3128036" y="2814445"/>
                <a:chExt cx="511840" cy="503373"/>
              </a:xfrm>
            </p:grpSpPr>
            <p:pic>
              <p:nvPicPr>
                <p:cNvPr id="265" name="Bild 26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54" name="Bild 15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55" name="Bild 15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56" name="Bild 155"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spTree>
    <p:extLst>
      <p:ext uri="{BB962C8B-B14F-4D97-AF65-F5344CB8AC3E}">
        <p14:creationId xmlns:p14="http://schemas.microsoft.com/office/powerpoint/2010/main" xmlns="" val="8765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
                                        <p:tgtEl>
                                          <p:spTgt spid="62"/>
                                        </p:tgtEl>
                                      </p:cBhvr>
                                    </p:animEffect>
                                  </p:childTnLst>
                                </p:cTn>
                              </p:par>
                            </p:childTnLst>
                          </p:cTn>
                        </p:par>
                        <p:par>
                          <p:cTn id="11" fill="hold">
                            <p:stCondLst>
                              <p:cond delay="2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2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
                                        <p:tgtEl>
                                          <p:spTgt spid="140"/>
                                        </p:tgtEl>
                                      </p:cBhvr>
                                    </p:animEffect>
                                  </p:childTnLst>
                                </p:cTn>
                              </p:par>
                            </p:childTnLst>
                          </p:cTn>
                        </p:par>
                        <p:par>
                          <p:cTn id="18" fill="hold">
                            <p:stCondLst>
                              <p:cond delay="4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2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
                                        <p:tgtEl>
                                          <p:spTgt spid="10"/>
                                        </p:tgtEl>
                                      </p:cBhvr>
                                    </p:animEffect>
                                  </p:childTnLst>
                                </p:cTn>
                              </p:par>
                            </p:childTnLst>
                          </p:cTn>
                        </p:par>
                        <p:par>
                          <p:cTn id="25" fill="hold">
                            <p:stCondLst>
                              <p:cond delay="6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
                                        <p:tgtEl>
                                          <p:spTgt spid="11"/>
                                        </p:tgtEl>
                                      </p:cBhvr>
                                    </p:animEffect>
                                  </p:childTnLst>
                                </p:cTn>
                              </p:par>
                            </p:childTnLst>
                          </p:cTn>
                        </p:par>
                        <p:par>
                          <p:cTn id="32" fill="hold">
                            <p:stCondLst>
                              <p:cond delay="800"/>
                            </p:stCondLst>
                            <p:childTnLst>
                              <p:par>
                                <p:cTn id="33" presetID="10"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00"/>
                                        <p:tgtEl>
                                          <p:spTgt spid="45"/>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
                                        <p:tgtEl>
                                          <p:spTgt spid="12"/>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2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
                                        <p:tgtEl>
                                          <p:spTgt spid="13"/>
                                        </p:tgtEl>
                                      </p:cBhvr>
                                    </p:animEffect>
                                  </p:childTnLst>
                                </p:cTn>
                              </p:par>
                            </p:childTnLst>
                          </p:cTn>
                        </p:par>
                        <p:par>
                          <p:cTn id="46" fill="hold">
                            <p:stCondLst>
                              <p:cond delay="1200"/>
                            </p:stCondLst>
                            <p:childTnLst>
                              <p:par>
                                <p:cTn id="47" presetID="10" presetClass="entr" presetSubtype="0"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2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
                                        <p:tgtEl>
                                          <p:spTgt spid="18"/>
                                        </p:tgtEl>
                                      </p:cBhvr>
                                    </p:animEffect>
                                  </p:childTnLst>
                                </p:cTn>
                              </p:par>
                            </p:childTnLst>
                          </p:cTn>
                        </p:par>
                        <p:par>
                          <p:cTn id="53" fill="hold">
                            <p:stCondLst>
                              <p:cond delay="14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2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
                                        <p:tgtEl>
                                          <p:spTgt spid="15"/>
                                        </p:tgtEl>
                                      </p:cBhvr>
                                    </p:animEffect>
                                  </p:childTnLst>
                                </p:cTn>
                              </p:par>
                            </p:childTnLst>
                          </p:cTn>
                        </p:par>
                        <p:par>
                          <p:cTn id="60" fill="hold">
                            <p:stCondLst>
                              <p:cond delay="1600"/>
                            </p:stCondLst>
                            <p:childTnLst>
                              <p:par>
                                <p:cTn id="61" presetID="10"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200"/>
                                        <p:tgtEl>
                                          <p:spTgt spid="49"/>
                                        </p:tgtEl>
                                      </p:cBhvr>
                                    </p:animEffect>
                                  </p:childTnLst>
                                </p:cTn>
                              </p:par>
                              <p:par>
                                <p:cTn id="64" presetID="10"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P spid="45" grpId="0" animBg="1"/>
      <p:bldP spid="46" grpId="0" animBg="1"/>
      <p:bldP spid="47" grpId="0" animBg="1"/>
      <p:bldP spid="48" grpId="0" animBg="1"/>
      <p:bldP spid="49"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uppierung 239"/>
          <p:cNvGrpSpPr/>
          <p:nvPr/>
        </p:nvGrpSpPr>
        <p:grpSpPr>
          <a:xfrm>
            <a:off x="936319" y="5486401"/>
            <a:ext cx="2454580" cy="546100"/>
            <a:chOff x="936318" y="5486400"/>
            <a:chExt cx="2454580" cy="546100"/>
          </a:xfrm>
        </p:grpSpPr>
        <p:sp>
          <p:nvSpPr>
            <p:cNvPr id="241" name="Abgerundetes Rechteck 240"/>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2" name="Gruppierung 241"/>
            <p:cNvGrpSpPr/>
            <p:nvPr/>
          </p:nvGrpSpPr>
          <p:grpSpPr>
            <a:xfrm>
              <a:off x="1034417" y="5661248"/>
              <a:ext cx="2252174" cy="222554"/>
              <a:chOff x="2286199" y="5481131"/>
              <a:chExt cx="4680035" cy="462469"/>
            </a:xfrm>
          </p:grpSpPr>
          <p:pic>
            <p:nvPicPr>
              <p:cNvPr id="243" name="Bild 242"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70" name="Bild 269"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71" name="Bild 270"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936318" y="5486401"/>
            <a:ext cx="4969182" cy="546100"/>
            <a:chOff x="936318" y="5486400"/>
            <a:chExt cx="4969182" cy="546100"/>
          </a:xfrm>
        </p:grpSpPr>
        <p:sp>
          <p:nvSpPr>
            <p:cNvPr id="16" name="Abgerundetes Rechteck 15"/>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2300204"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9" name="Abgerundetes Rechteck 38"/>
          <p:cNvSpPr/>
          <p:nvPr/>
        </p:nvSpPr>
        <p:spPr>
          <a:xfrm>
            <a:off x="936319" y="3043342"/>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40" name="Abgerundetes Rechteck 39"/>
          <p:cNvSpPr/>
          <p:nvPr/>
        </p:nvSpPr>
        <p:spPr>
          <a:xfrm>
            <a:off x="936319" y="2718466"/>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43" name="Abgerundetes Rechteck 42"/>
          <p:cNvSpPr/>
          <p:nvPr/>
        </p:nvSpPr>
        <p:spPr>
          <a:xfrm>
            <a:off x="936319" y="2398249"/>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5.</a:t>
            </a:r>
            <a:r>
              <a:rPr lang="de-DE" noProof="1">
                <a:solidFill>
                  <a:schemeClr val="bg1"/>
                </a:solidFill>
                <a:latin typeface="Calibri Light"/>
                <a:cs typeface="Calibri Light"/>
              </a:rPr>
              <a:t> Instanz (112 Teilnehmer)</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6.</a:t>
            </a:r>
            <a:r>
              <a:rPr lang="de-DE" noProof="1">
                <a:solidFill>
                  <a:schemeClr val="bg1"/>
                </a:solidFill>
                <a:latin typeface="Calibri Light"/>
                <a:cs typeface="Calibri Light"/>
              </a:rPr>
              <a:t> Instanz (112 Teilnehmer)</a:t>
            </a:r>
          </a:p>
        </p:txBody>
      </p:sp>
      <p:sp>
        <p:nvSpPr>
          <p:cNvPr id="46" name="Abgerundetes Rechteck 45"/>
          <p:cNvSpPr/>
          <p:nvPr/>
        </p:nvSpPr>
        <p:spPr>
          <a:xfrm>
            <a:off x="936319" y="1441425"/>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7.</a:t>
            </a:r>
            <a:r>
              <a:rPr lang="de-DE" noProof="1">
                <a:solidFill>
                  <a:schemeClr val="bg1"/>
                </a:solidFill>
                <a:latin typeface="Calibri Light"/>
                <a:cs typeface="Calibri Light"/>
              </a:rPr>
              <a:t> Instanz (112 Teilnehmer)</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8.</a:t>
            </a:r>
            <a:r>
              <a:rPr lang="de-DE" noProof="1">
                <a:solidFill>
                  <a:schemeClr val="bg1"/>
                </a:solidFill>
                <a:latin typeface="Calibri Light"/>
                <a:cs typeface="Calibri Light"/>
              </a:rPr>
              <a:t> Instanz (112 Teilnehmer)</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9.</a:t>
            </a:r>
            <a:r>
              <a:rPr lang="de-DE" noProof="1">
                <a:solidFill>
                  <a:schemeClr val="bg1"/>
                </a:solidFill>
                <a:latin typeface="Calibri Light"/>
                <a:cs typeface="Calibri Light"/>
              </a:rPr>
              <a:t> Instanz (112 Teilnehmer)</a:t>
            </a:r>
          </a:p>
        </p:txBody>
      </p:sp>
      <p:sp>
        <p:nvSpPr>
          <p:cNvPr id="49" name="Abgerundetes Rechteck 48"/>
          <p:cNvSpPr/>
          <p:nvPr/>
        </p:nvSpPr>
        <p:spPr>
          <a:xfrm>
            <a:off x="936319" y="480774"/>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10.</a:t>
            </a:r>
            <a:r>
              <a:rPr lang="de-DE" noProof="1">
                <a:solidFill>
                  <a:schemeClr val="bg1"/>
                </a:solidFill>
                <a:latin typeface="Calibri Light"/>
                <a:cs typeface="Calibri Light"/>
              </a:rPr>
              <a:t> Instanz (112 Teilnehmer)</a:t>
            </a:r>
          </a:p>
        </p:txBody>
      </p:sp>
      <p:grpSp>
        <p:nvGrpSpPr>
          <p:cNvPr id="3" name="Gruppierung 2"/>
          <p:cNvGrpSpPr/>
          <p:nvPr/>
        </p:nvGrpSpPr>
        <p:grpSpPr>
          <a:xfrm>
            <a:off x="3450921" y="3363558"/>
            <a:ext cx="2456321" cy="2021242"/>
            <a:chOff x="3450920" y="3363558"/>
            <a:chExt cx="2456321" cy="2021242"/>
          </a:xfrm>
        </p:grpSpPr>
        <p:sp>
          <p:nvSpPr>
            <p:cNvPr id="157" name="Abgerundetes Rechteck 156"/>
            <p:cNvSpPr/>
            <p:nvPr/>
          </p:nvSpPr>
          <p:spPr>
            <a:xfrm>
              <a:off x="345265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158" name="Abgerundetes Rechteck 157"/>
            <p:cNvSpPr/>
            <p:nvPr/>
          </p:nvSpPr>
          <p:spPr>
            <a:xfrm>
              <a:off x="3452659"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4</a:t>
              </a:r>
            </a:p>
          </p:txBody>
        </p:sp>
        <p:sp>
          <p:nvSpPr>
            <p:cNvPr id="159" name="Abgerundetes Rechteck 158"/>
            <p:cNvSpPr/>
            <p:nvPr/>
          </p:nvSpPr>
          <p:spPr>
            <a:xfrm>
              <a:off x="345265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38" name="Abgerundetes Rechteck 237"/>
            <p:cNvSpPr/>
            <p:nvPr/>
          </p:nvSpPr>
          <p:spPr>
            <a:xfrm>
              <a:off x="3450920"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grpSp>
      <p:grpSp>
        <p:nvGrpSpPr>
          <p:cNvPr id="272" name="Gruppierung 271"/>
          <p:cNvGrpSpPr/>
          <p:nvPr/>
        </p:nvGrpSpPr>
        <p:grpSpPr>
          <a:xfrm>
            <a:off x="4317986" y="4124685"/>
            <a:ext cx="745325" cy="745325"/>
            <a:chOff x="6756400" y="4065575"/>
            <a:chExt cx="952500" cy="952500"/>
          </a:xfrm>
        </p:grpSpPr>
        <p:sp>
          <p:nvSpPr>
            <p:cNvPr id="273" name="Oval 272"/>
            <p:cNvSpPr/>
            <p:nvPr/>
          </p:nvSpPr>
          <p:spPr>
            <a:xfrm>
              <a:off x="6756400" y="4065575"/>
              <a:ext cx="952500" cy="9525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74" name="Gruppierung 273"/>
            <p:cNvGrpSpPr/>
            <p:nvPr/>
          </p:nvGrpSpPr>
          <p:grpSpPr>
            <a:xfrm>
              <a:off x="6959600" y="4272751"/>
              <a:ext cx="533400" cy="533400"/>
              <a:chOff x="6959600" y="4272751"/>
              <a:chExt cx="533400" cy="533400"/>
            </a:xfrm>
          </p:grpSpPr>
          <p:sp>
            <p:nvSpPr>
              <p:cNvPr id="275" name="Rechteck 274"/>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6" name="Rechteck 275"/>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rv</a:t>
                </a:r>
              </a:p>
            </p:txBody>
          </p:sp>
        </p:grpSp>
      </p:grpSp>
      <p:grpSp>
        <p:nvGrpSpPr>
          <p:cNvPr id="65" name="Gruppierung 64"/>
          <p:cNvGrpSpPr/>
          <p:nvPr/>
        </p:nvGrpSpPr>
        <p:grpSpPr>
          <a:xfrm>
            <a:off x="6373315" y="478831"/>
            <a:ext cx="2806698" cy="2208692"/>
            <a:chOff x="-3261752" y="-344827"/>
            <a:chExt cx="2806698" cy="2208692"/>
          </a:xfrm>
        </p:grpSpPr>
        <p:grpSp>
          <p:nvGrpSpPr>
            <p:cNvPr id="66" name="Gruppierung 65"/>
            <p:cNvGrpSpPr/>
            <p:nvPr/>
          </p:nvGrpSpPr>
          <p:grpSpPr>
            <a:xfrm>
              <a:off x="-3261752" y="1339301"/>
              <a:ext cx="2806698" cy="524564"/>
              <a:chOff x="6489700" y="2175564"/>
              <a:chExt cx="2806698" cy="524564"/>
            </a:xfrm>
          </p:grpSpPr>
          <p:sp>
            <p:nvSpPr>
              <p:cNvPr id="80" name="Abgerundetes Rechteck 79"/>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pic>
            <p:nvPicPr>
              <p:cNvPr id="81" name="Bild 80"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67" name="Gruppierung 66"/>
            <p:cNvGrpSpPr/>
            <p:nvPr/>
          </p:nvGrpSpPr>
          <p:grpSpPr>
            <a:xfrm>
              <a:off x="-3261752" y="777925"/>
              <a:ext cx="2806698" cy="524564"/>
              <a:chOff x="6489700" y="1622654"/>
              <a:chExt cx="2806698" cy="524564"/>
            </a:xfrm>
          </p:grpSpPr>
          <p:sp>
            <p:nvSpPr>
              <p:cNvPr id="78" name="Abgerundetes Rechteck 77"/>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pic>
            <p:nvPicPr>
              <p:cNvPr id="79" name="Bild 78"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68" name="Gruppierung 67"/>
            <p:cNvGrpSpPr/>
            <p:nvPr/>
          </p:nvGrpSpPr>
          <p:grpSpPr>
            <a:xfrm>
              <a:off x="-3261752" y="-344827"/>
              <a:ext cx="2806698" cy="524564"/>
              <a:chOff x="6489700" y="516836"/>
              <a:chExt cx="2806698" cy="524564"/>
            </a:xfrm>
          </p:grpSpPr>
          <p:sp>
            <p:nvSpPr>
              <p:cNvPr id="76" name="Abgerundetes Rechteck 75"/>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1.120</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77" name="Bild 76" descr="icon-network.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69" name="Gruppierung 68"/>
            <p:cNvGrpSpPr/>
            <p:nvPr/>
          </p:nvGrpSpPr>
          <p:grpSpPr>
            <a:xfrm>
              <a:off x="-3261752" y="216549"/>
              <a:ext cx="2806698" cy="524564"/>
              <a:chOff x="-3261752" y="2776351"/>
              <a:chExt cx="2806698" cy="524564"/>
            </a:xfrm>
          </p:grpSpPr>
          <p:sp>
            <p:nvSpPr>
              <p:cNvPr id="70" name="Abgerundetes Rechteck 6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 x 2,5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71" name="Gruppierung 70"/>
              <p:cNvGrpSpPr/>
              <p:nvPr/>
            </p:nvGrpSpPr>
            <p:grpSpPr>
              <a:xfrm>
                <a:off x="-3161904" y="2789044"/>
                <a:ext cx="511840" cy="503373"/>
                <a:chOff x="-3128036" y="2814445"/>
                <a:chExt cx="511840" cy="503373"/>
              </a:xfrm>
            </p:grpSpPr>
            <p:pic>
              <p:nvPicPr>
                <p:cNvPr id="72" name="Bild 71"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73" name="Bild 72"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74" name="Bild 73"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75" name="Bild 74"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grpSp>
        <p:nvGrpSpPr>
          <p:cNvPr id="10" name="Gruppierung 9"/>
          <p:cNvGrpSpPr/>
          <p:nvPr/>
        </p:nvGrpSpPr>
        <p:grpSpPr>
          <a:xfrm>
            <a:off x="6373315" y="478831"/>
            <a:ext cx="2806698" cy="2208692"/>
            <a:chOff x="9700715" y="513039"/>
            <a:chExt cx="2806698" cy="2208692"/>
          </a:xfrm>
        </p:grpSpPr>
        <p:sp>
          <p:nvSpPr>
            <p:cNvPr id="97" name="Abgerundetes Rechteck 96"/>
            <p:cNvSpPr/>
            <p:nvPr/>
          </p:nvSpPr>
          <p:spPr>
            <a:xfrm>
              <a:off x="9700715" y="2197167"/>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sp>
          <p:nvSpPr>
            <p:cNvPr id="95" name="Abgerundetes Rechteck 94"/>
            <p:cNvSpPr/>
            <p:nvPr/>
          </p:nvSpPr>
          <p:spPr>
            <a:xfrm>
              <a:off x="9700715" y="163579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grpSp>
          <p:nvGrpSpPr>
            <p:cNvPr id="85" name="Gruppierung 84"/>
            <p:cNvGrpSpPr/>
            <p:nvPr/>
          </p:nvGrpSpPr>
          <p:grpSpPr>
            <a:xfrm>
              <a:off x="9700715" y="513039"/>
              <a:ext cx="2806698" cy="524564"/>
              <a:chOff x="6489700" y="516836"/>
              <a:chExt cx="2806698" cy="524564"/>
            </a:xfrm>
          </p:grpSpPr>
          <p:sp>
            <p:nvSpPr>
              <p:cNvPr id="93" name="Abgerundetes Rechteck 9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1.232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94" name="Bild 93" descr="icon-network.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86" name="Gruppierung 85"/>
            <p:cNvGrpSpPr/>
            <p:nvPr/>
          </p:nvGrpSpPr>
          <p:grpSpPr>
            <a:xfrm>
              <a:off x="9700715" y="1074415"/>
              <a:ext cx="2806698" cy="524564"/>
              <a:chOff x="-3261752" y="2776351"/>
              <a:chExt cx="2806698" cy="524564"/>
            </a:xfrm>
          </p:grpSpPr>
          <p:sp>
            <p:nvSpPr>
              <p:cNvPr id="87" name="Abgerundetes Rechteck 86"/>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 x 2,7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88" name="Gruppierung 87"/>
              <p:cNvGrpSpPr/>
              <p:nvPr/>
            </p:nvGrpSpPr>
            <p:grpSpPr>
              <a:xfrm>
                <a:off x="-3161904" y="2789044"/>
                <a:ext cx="511840" cy="503373"/>
                <a:chOff x="-3128036" y="2814445"/>
                <a:chExt cx="511840" cy="503373"/>
              </a:xfrm>
            </p:grpSpPr>
            <p:pic>
              <p:nvPicPr>
                <p:cNvPr id="89" name="Bild 88"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90" name="Bild 89"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91" name="Bild 90"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92" name="Bild 91"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6" name="Gruppierung 5"/>
            <p:cNvGrpSpPr/>
            <p:nvPr/>
          </p:nvGrpSpPr>
          <p:grpSpPr>
            <a:xfrm>
              <a:off x="9790660" y="2299984"/>
              <a:ext cx="545174" cy="315721"/>
              <a:chOff x="9883675" y="2249183"/>
              <a:chExt cx="443691" cy="256950"/>
            </a:xfrm>
          </p:grpSpPr>
          <p:pic>
            <p:nvPicPr>
              <p:cNvPr id="98" name="Bild 9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99" name="Bild 9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7" name="Gruppierung 6"/>
            <p:cNvGrpSpPr/>
            <p:nvPr/>
          </p:nvGrpSpPr>
          <p:grpSpPr>
            <a:xfrm>
              <a:off x="9838055" y="1703458"/>
              <a:ext cx="434690" cy="378400"/>
              <a:chOff x="9821121" y="1703458"/>
              <a:chExt cx="434690" cy="378400"/>
            </a:xfrm>
          </p:grpSpPr>
          <p:pic>
            <p:nvPicPr>
              <p:cNvPr id="96" name="Bild 9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01" name="Bild 10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grpSp>
        <p:nvGrpSpPr>
          <p:cNvPr id="82" name="Gruppierung 81"/>
          <p:cNvGrpSpPr/>
          <p:nvPr/>
        </p:nvGrpSpPr>
        <p:grpSpPr>
          <a:xfrm>
            <a:off x="4206870" y="2249146"/>
            <a:ext cx="931362" cy="931362"/>
            <a:chOff x="9595848" y="2081408"/>
            <a:chExt cx="931362" cy="931362"/>
          </a:xfrm>
        </p:grpSpPr>
        <p:sp>
          <p:nvSpPr>
            <p:cNvPr id="83" name="Oval 82"/>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84" name="Gruppierung 83"/>
            <p:cNvGrpSpPr/>
            <p:nvPr/>
          </p:nvGrpSpPr>
          <p:grpSpPr>
            <a:xfrm>
              <a:off x="9850967" y="2342203"/>
              <a:ext cx="417382" cy="417382"/>
              <a:chOff x="6959600" y="4272751"/>
              <a:chExt cx="533400" cy="533400"/>
            </a:xfrm>
          </p:grpSpPr>
          <p:sp>
            <p:nvSpPr>
              <p:cNvPr id="102" name="Rechteck 10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03" name="Rechteck 10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100" name="Oval 99">
              <a:hlinkClick r:id="" action="ppaction://hlinkshowjump?jump=nextslide"/>
            </p:cNvPr>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5846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2"/>
                                        </p:tgtEl>
                                      </p:cBhvr>
                                    </p:animEffect>
                                    <p:set>
                                      <p:cBhvr>
                                        <p:cTn id="7" dur="1" fill="hold">
                                          <p:stCondLst>
                                            <p:cond delay="499"/>
                                          </p:stCondLst>
                                        </p:cTn>
                                        <p:tgtEl>
                                          <p:spTgt spid="272"/>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2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el 1"/>
          <p:cNvSpPr txBox="1">
            <a:spLocks/>
          </p:cNvSpPr>
          <p:nvPr/>
        </p:nvSpPr>
        <p:spPr>
          <a:xfrm>
            <a:off x="-1" y="4197084"/>
            <a:ext cx="9144001" cy="590629"/>
          </a:xfrm>
          <a:prstGeom prst="rect">
            <a:avLst/>
          </a:prstGeom>
          <a:noFill/>
        </p:spPr>
        <p:txBody>
          <a:bodyPr vert="horz" wrap="square" lIns="72555" tIns="0" rIns="72555" bIns="36277" rtlCol="0" anchor="ctr" anchorCtr="0">
            <a:spAutoFit/>
          </a:bodyPr>
          <a:lstStyle>
            <a:lvl1pPr algn="ctr" defTabSz="362772" rtl="0" eaLnBrk="1" latinLnBrk="0" hangingPunct="1">
              <a:spcBef>
                <a:spcPct val="0"/>
              </a:spcBef>
              <a:buNone/>
              <a:defRPr sz="4500" b="0" i="0" kern="1200" spc="0" baseline="0">
                <a:solidFill>
                  <a:srgbClr val="FFFFFF"/>
                </a:solidFill>
                <a:latin typeface="Calibri Light"/>
                <a:ea typeface="+mj-ea"/>
                <a:cs typeface="Calibri Light"/>
              </a:defRPr>
            </a:lvl1pPr>
          </a:lstStyle>
          <a:p>
            <a:r>
              <a:rPr lang="de-AT" sz="3600"/>
              <a:t>Trend der Virtualisierung</a:t>
            </a:r>
            <a:endParaRPr lang="en" sz="3600"/>
          </a:p>
        </p:txBody>
      </p:sp>
      <p:sp>
        <p:nvSpPr>
          <p:cNvPr id="6" name="Oval 5"/>
          <p:cNvSpPr/>
          <p:nvPr/>
        </p:nvSpPr>
        <p:spPr>
          <a:xfrm>
            <a:off x="3197327" y="1290105"/>
            <a:ext cx="2740883" cy="2739600"/>
          </a:xfrm>
          <a:prstGeom prst="ellips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lIns="0" tIns="0" rIns="0" bIns="46800" rtlCol="0" anchor="ctr"/>
          <a:lstStyle/>
          <a:p>
            <a:pPr algn="ctr"/>
            <a:r>
              <a:rPr lang="de-AT" sz="2000">
                <a:solidFill>
                  <a:srgbClr val="FFFFFF"/>
                </a:solidFill>
                <a:latin typeface="Calibri Light"/>
                <a:cs typeface="Calibri Light"/>
              </a:rPr>
              <a:t>ca.</a:t>
            </a:r>
            <a:endParaRPr lang="en" sz="2000">
              <a:solidFill>
                <a:srgbClr val="FFFFFF"/>
              </a:solidFill>
              <a:latin typeface="Calibri Light"/>
              <a:cs typeface="Calibri Light"/>
            </a:endParaRPr>
          </a:p>
          <a:p>
            <a:pPr algn="ctr"/>
            <a:r>
              <a:rPr lang="de-AT" sz="7000">
                <a:solidFill>
                  <a:srgbClr val="FFFFFF"/>
                </a:solidFill>
                <a:latin typeface="Calibri Light"/>
                <a:cs typeface="Calibri Light"/>
              </a:rPr>
              <a:t>75</a:t>
            </a:r>
            <a:r>
              <a:rPr lang="en" sz="7000">
                <a:solidFill>
                  <a:srgbClr val="FFFFFF"/>
                </a:solidFill>
                <a:latin typeface="Calibri Light"/>
                <a:cs typeface="Calibri Light"/>
              </a:rPr>
              <a:t> %</a:t>
            </a:r>
          </a:p>
          <a:p>
            <a:pPr algn="ctr"/>
            <a:r>
              <a:rPr lang="de-DE" sz="2000">
                <a:solidFill>
                  <a:srgbClr val="FFFFFF"/>
                </a:solidFill>
                <a:latin typeface="Calibri Light"/>
                <a:cs typeface="Calibri Light"/>
              </a:rPr>
              <a:t>of Workloads Virtualized</a:t>
            </a:r>
            <a:endParaRPr lang="en" sz="2000">
              <a:solidFill>
                <a:srgbClr val="FFFFFF"/>
              </a:solidFill>
              <a:latin typeface="Calibri Light"/>
              <a:cs typeface="Calibri Light"/>
            </a:endParaRPr>
          </a:p>
        </p:txBody>
      </p:sp>
    </p:spTree>
    <p:extLst>
      <p:ext uri="{BB962C8B-B14F-4D97-AF65-F5344CB8AC3E}">
        <p14:creationId xmlns:p14="http://schemas.microsoft.com/office/powerpoint/2010/main" xmlns="" val="428759898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uppierung 239"/>
          <p:cNvGrpSpPr/>
          <p:nvPr/>
        </p:nvGrpSpPr>
        <p:grpSpPr>
          <a:xfrm>
            <a:off x="936319" y="5486401"/>
            <a:ext cx="2454580" cy="546100"/>
            <a:chOff x="936318" y="5486400"/>
            <a:chExt cx="2454580" cy="546100"/>
          </a:xfrm>
        </p:grpSpPr>
        <p:sp>
          <p:nvSpPr>
            <p:cNvPr id="241" name="Abgerundetes Rechteck 240"/>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2" name="Gruppierung 241"/>
            <p:cNvGrpSpPr/>
            <p:nvPr/>
          </p:nvGrpSpPr>
          <p:grpSpPr>
            <a:xfrm>
              <a:off x="1034417" y="5661248"/>
              <a:ext cx="2252174" cy="222554"/>
              <a:chOff x="2286199" y="5481131"/>
              <a:chExt cx="4680035" cy="462469"/>
            </a:xfrm>
          </p:grpSpPr>
          <p:pic>
            <p:nvPicPr>
              <p:cNvPr id="243" name="Bild 242"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70" name="Bild 269"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71" name="Bild 270"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936318" y="5486401"/>
            <a:ext cx="4969182" cy="546100"/>
            <a:chOff x="936318" y="5486400"/>
            <a:chExt cx="4969182" cy="546100"/>
          </a:xfrm>
        </p:grpSpPr>
        <p:sp>
          <p:nvSpPr>
            <p:cNvPr id="16" name="Abgerundetes Rechteck 15"/>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2300204"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9" name="Abgerundetes Rechteck 38"/>
          <p:cNvSpPr/>
          <p:nvPr/>
        </p:nvSpPr>
        <p:spPr>
          <a:xfrm>
            <a:off x="936319" y="3043342"/>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40" name="Abgerundetes Rechteck 39"/>
          <p:cNvSpPr/>
          <p:nvPr/>
        </p:nvSpPr>
        <p:spPr>
          <a:xfrm>
            <a:off x="936319" y="2718466"/>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43" name="Abgerundetes Rechteck 42"/>
          <p:cNvSpPr/>
          <p:nvPr/>
        </p:nvSpPr>
        <p:spPr>
          <a:xfrm>
            <a:off x="936319" y="2398249"/>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5.</a:t>
            </a:r>
            <a:r>
              <a:rPr lang="de-DE" noProof="1">
                <a:solidFill>
                  <a:schemeClr val="bg1"/>
                </a:solidFill>
                <a:latin typeface="Calibri Light"/>
                <a:cs typeface="Calibri Light"/>
              </a:rPr>
              <a:t> Instanz (112 Teilnehmer)</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6.</a:t>
            </a:r>
            <a:r>
              <a:rPr lang="de-DE" noProof="1">
                <a:solidFill>
                  <a:schemeClr val="bg1"/>
                </a:solidFill>
                <a:latin typeface="Calibri Light"/>
                <a:cs typeface="Calibri Light"/>
              </a:rPr>
              <a:t> Instanz (112 Teilnehmer)</a:t>
            </a:r>
          </a:p>
        </p:txBody>
      </p:sp>
      <p:sp>
        <p:nvSpPr>
          <p:cNvPr id="46" name="Abgerundetes Rechteck 45"/>
          <p:cNvSpPr/>
          <p:nvPr/>
        </p:nvSpPr>
        <p:spPr>
          <a:xfrm>
            <a:off x="936319" y="1441425"/>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7.</a:t>
            </a:r>
            <a:r>
              <a:rPr lang="de-DE" noProof="1">
                <a:solidFill>
                  <a:schemeClr val="bg1"/>
                </a:solidFill>
                <a:latin typeface="Calibri Light"/>
                <a:cs typeface="Calibri Light"/>
              </a:rPr>
              <a:t> Instanz (112 Teilnehmer)</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8.</a:t>
            </a:r>
            <a:r>
              <a:rPr lang="de-DE" noProof="1">
                <a:solidFill>
                  <a:schemeClr val="bg1"/>
                </a:solidFill>
                <a:latin typeface="Calibri Light"/>
                <a:cs typeface="Calibri Light"/>
              </a:rPr>
              <a:t> Instanz (112 Teilnehmer)</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9.</a:t>
            </a:r>
            <a:r>
              <a:rPr lang="de-DE" noProof="1">
                <a:solidFill>
                  <a:schemeClr val="bg1"/>
                </a:solidFill>
                <a:latin typeface="Calibri Light"/>
                <a:cs typeface="Calibri Light"/>
              </a:rPr>
              <a:t> Instanz (112 Teilnehmer)</a:t>
            </a:r>
          </a:p>
        </p:txBody>
      </p:sp>
      <p:sp>
        <p:nvSpPr>
          <p:cNvPr id="49" name="Abgerundetes Rechteck 48"/>
          <p:cNvSpPr/>
          <p:nvPr/>
        </p:nvSpPr>
        <p:spPr>
          <a:xfrm>
            <a:off x="936319" y="480774"/>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10.</a:t>
            </a:r>
            <a:r>
              <a:rPr lang="de-DE" noProof="1">
                <a:solidFill>
                  <a:schemeClr val="bg1"/>
                </a:solidFill>
                <a:latin typeface="Calibri Light"/>
                <a:cs typeface="Calibri Light"/>
              </a:rPr>
              <a:t> Instanz (112 Teilnehmer)</a:t>
            </a:r>
          </a:p>
        </p:txBody>
      </p:sp>
      <p:grpSp>
        <p:nvGrpSpPr>
          <p:cNvPr id="3" name="Gruppierung 2"/>
          <p:cNvGrpSpPr/>
          <p:nvPr/>
        </p:nvGrpSpPr>
        <p:grpSpPr>
          <a:xfrm>
            <a:off x="3450921" y="3363558"/>
            <a:ext cx="2456321" cy="2021242"/>
            <a:chOff x="3450920" y="3363558"/>
            <a:chExt cx="2456321" cy="2021242"/>
          </a:xfrm>
        </p:grpSpPr>
        <p:sp>
          <p:nvSpPr>
            <p:cNvPr id="157" name="Abgerundetes Rechteck 156"/>
            <p:cNvSpPr/>
            <p:nvPr/>
          </p:nvSpPr>
          <p:spPr>
            <a:xfrm>
              <a:off x="345265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158" name="Abgerundetes Rechteck 157"/>
            <p:cNvSpPr/>
            <p:nvPr/>
          </p:nvSpPr>
          <p:spPr>
            <a:xfrm>
              <a:off x="3452659"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4</a:t>
              </a:r>
            </a:p>
          </p:txBody>
        </p:sp>
        <p:sp>
          <p:nvSpPr>
            <p:cNvPr id="159" name="Abgerundetes Rechteck 158"/>
            <p:cNvSpPr/>
            <p:nvPr/>
          </p:nvSpPr>
          <p:spPr>
            <a:xfrm>
              <a:off x="345265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238" name="Abgerundetes Rechteck 237"/>
            <p:cNvSpPr/>
            <p:nvPr/>
          </p:nvSpPr>
          <p:spPr>
            <a:xfrm>
              <a:off x="3450920"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grpSp>
      <p:sp>
        <p:nvSpPr>
          <p:cNvPr id="63" name="Abgerundetes Rechteck 62"/>
          <p:cNvSpPr/>
          <p:nvPr/>
        </p:nvSpPr>
        <p:spPr>
          <a:xfrm>
            <a:off x="3450920" y="3043342"/>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64" name="Abgerundetes Rechteck 63"/>
          <p:cNvSpPr/>
          <p:nvPr/>
        </p:nvSpPr>
        <p:spPr>
          <a:xfrm>
            <a:off x="3450920" y="2718466"/>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65" name="Abgerundetes Rechteck 64"/>
          <p:cNvSpPr/>
          <p:nvPr/>
        </p:nvSpPr>
        <p:spPr>
          <a:xfrm>
            <a:off x="3450920" y="2398249"/>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66" name="Abgerundetes Rechteck 65"/>
          <p:cNvSpPr/>
          <p:nvPr/>
        </p:nvSpPr>
        <p:spPr>
          <a:xfrm>
            <a:off x="3450920"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5.</a:t>
            </a:r>
            <a:r>
              <a:rPr lang="de-DE" noProof="1">
                <a:solidFill>
                  <a:schemeClr val="bg1"/>
                </a:solidFill>
                <a:latin typeface="Calibri Light"/>
                <a:cs typeface="Calibri Light"/>
              </a:rPr>
              <a:t> Instanz (112 Teilnehmer)</a:t>
            </a:r>
          </a:p>
        </p:txBody>
      </p:sp>
      <p:sp>
        <p:nvSpPr>
          <p:cNvPr id="67" name="Abgerundetes Rechteck 66"/>
          <p:cNvSpPr/>
          <p:nvPr/>
        </p:nvSpPr>
        <p:spPr>
          <a:xfrm>
            <a:off x="3450920"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6.</a:t>
            </a:r>
            <a:r>
              <a:rPr lang="de-DE" noProof="1">
                <a:solidFill>
                  <a:schemeClr val="bg1"/>
                </a:solidFill>
                <a:latin typeface="Calibri Light"/>
                <a:cs typeface="Calibri Light"/>
              </a:rPr>
              <a:t> Instanz (112 Teilnehmer)</a:t>
            </a:r>
          </a:p>
        </p:txBody>
      </p:sp>
      <p:sp>
        <p:nvSpPr>
          <p:cNvPr id="68" name="Abgerundetes Rechteck 67"/>
          <p:cNvSpPr/>
          <p:nvPr/>
        </p:nvSpPr>
        <p:spPr>
          <a:xfrm>
            <a:off x="3450920" y="1441425"/>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7.</a:t>
            </a:r>
            <a:r>
              <a:rPr lang="de-DE" noProof="1">
                <a:solidFill>
                  <a:schemeClr val="bg1"/>
                </a:solidFill>
                <a:latin typeface="Calibri Light"/>
                <a:cs typeface="Calibri Light"/>
              </a:rPr>
              <a:t> Instanz (112 Teilnehmer)</a:t>
            </a:r>
          </a:p>
        </p:txBody>
      </p:sp>
      <p:sp>
        <p:nvSpPr>
          <p:cNvPr id="69" name="Abgerundetes Rechteck 68"/>
          <p:cNvSpPr/>
          <p:nvPr/>
        </p:nvSpPr>
        <p:spPr>
          <a:xfrm>
            <a:off x="3450920"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8.</a:t>
            </a:r>
            <a:r>
              <a:rPr lang="de-DE" noProof="1">
                <a:solidFill>
                  <a:schemeClr val="bg1"/>
                </a:solidFill>
                <a:latin typeface="Calibri Light"/>
                <a:cs typeface="Calibri Light"/>
              </a:rPr>
              <a:t> Instanz (112 Teilnehmer)</a:t>
            </a:r>
          </a:p>
        </p:txBody>
      </p:sp>
      <p:sp>
        <p:nvSpPr>
          <p:cNvPr id="70" name="Abgerundetes Rechteck 69"/>
          <p:cNvSpPr/>
          <p:nvPr/>
        </p:nvSpPr>
        <p:spPr>
          <a:xfrm>
            <a:off x="3450920"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9.</a:t>
            </a:r>
            <a:r>
              <a:rPr lang="de-DE" noProof="1">
                <a:solidFill>
                  <a:schemeClr val="bg1"/>
                </a:solidFill>
                <a:latin typeface="Calibri Light"/>
                <a:cs typeface="Calibri Light"/>
              </a:rPr>
              <a:t> Instanz (112 Teilnehmer)</a:t>
            </a:r>
          </a:p>
        </p:txBody>
      </p:sp>
      <p:sp>
        <p:nvSpPr>
          <p:cNvPr id="71" name="Abgerundetes Rechteck 70"/>
          <p:cNvSpPr/>
          <p:nvPr/>
        </p:nvSpPr>
        <p:spPr>
          <a:xfrm>
            <a:off x="3450920" y="480774"/>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10.</a:t>
            </a:r>
            <a:r>
              <a:rPr lang="de-DE" noProof="1">
                <a:solidFill>
                  <a:schemeClr val="bg1"/>
                </a:solidFill>
                <a:latin typeface="Calibri Light"/>
                <a:cs typeface="Calibri Light"/>
              </a:rPr>
              <a:t> Instanz (112 Teilnehmer)</a:t>
            </a:r>
          </a:p>
        </p:txBody>
      </p:sp>
      <p:grpSp>
        <p:nvGrpSpPr>
          <p:cNvPr id="2" name="Gruppierung 1"/>
          <p:cNvGrpSpPr/>
          <p:nvPr/>
        </p:nvGrpSpPr>
        <p:grpSpPr>
          <a:xfrm>
            <a:off x="936319" y="5486401"/>
            <a:ext cx="7483782" cy="546100"/>
            <a:chOff x="936318" y="5486400"/>
            <a:chExt cx="7483782" cy="546100"/>
          </a:xfrm>
        </p:grpSpPr>
        <p:sp>
          <p:nvSpPr>
            <p:cNvPr id="85" name="Abgerundetes Rechteck 84"/>
            <p:cNvSpPr/>
            <p:nvPr/>
          </p:nvSpPr>
          <p:spPr>
            <a:xfrm>
              <a:off x="936318" y="5486400"/>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86" name="Gruppierung 85"/>
            <p:cNvGrpSpPr/>
            <p:nvPr/>
          </p:nvGrpSpPr>
          <p:grpSpPr>
            <a:xfrm>
              <a:off x="2672717" y="5576401"/>
              <a:ext cx="3780000" cy="373530"/>
              <a:chOff x="2286199" y="5481131"/>
              <a:chExt cx="4680035" cy="462469"/>
            </a:xfrm>
          </p:grpSpPr>
          <p:pic>
            <p:nvPicPr>
              <p:cNvPr id="87" name="Bild 86"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8" name="Bild 8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89" name="Bild 8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6" name="Gruppierung 5"/>
          <p:cNvGrpSpPr/>
          <p:nvPr/>
        </p:nvGrpSpPr>
        <p:grpSpPr>
          <a:xfrm>
            <a:off x="5965518" y="3363558"/>
            <a:ext cx="2461390" cy="2021242"/>
            <a:chOff x="5965518" y="3363558"/>
            <a:chExt cx="2461390" cy="2021242"/>
          </a:xfrm>
        </p:grpSpPr>
        <p:sp>
          <p:nvSpPr>
            <p:cNvPr id="91" name="Abgerundetes Rechteck 90"/>
            <p:cNvSpPr/>
            <p:nvPr/>
          </p:nvSpPr>
          <p:spPr>
            <a:xfrm>
              <a:off x="5965518"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92" name="Abgerundetes Rechteck 91"/>
            <p:cNvSpPr/>
            <p:nvPr/>
          </p:nvSpPr>
          <p:spPr>
            <a:xfrm>
              <a:off x="5965518"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n</a:t>
              </a:r>
            </a:p>
          </p:txBody>
        </p:sp>
        <p:sp>
          <p:nvSpPr>
            <p:cNvPr id="93" name="Abgerundetes Rechteck 92"/>
            <p:cNvSpPr/>
            <p:nvPr/>
          </p:nvSpPr>
          <p:spPr>
            <a:xfrm>
              <a:off x="5965518"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94" name="Abgerundetes Rechteck 93"/>
            <p:cNvSpPr/>
            <p:nvPr/>
          </p:nvSpPr>
          <p:spPr>
            <a:xfrm>
              <a:off x="5972328"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grpSp>
      <p:grpSp>
        <p:nvGrpSpPr>
          <p:cNvPr id="109" name="Gruppierung 108"/>
          <p:cNvGrpSpPr/>
          <p:nvPr/>
        </p:nvGrpSpPr>
        <p:grpSpPr>
          <a:xfrm>
            <a:off x="6373315" y="478831"/>
            <a:ext cx="2806698" cy="2208692"/>
            <a:chOff x="9700715" y="513039"/>
            <a:chExt cx="2806698" cy="2208692"/>
          </a:xfrm>
        </p:grpSpPr>
        <p:sp>
          <p:nvSpPr>
            <p:cNvPr id="110" name="Abgerundetes Rechteck 109"/>
            <p:cNvSpPr/>
            <p:nvPr/>
          </p:nvSpPr>
          <p:spPr>
            <a:xfrm>
              <a:off x="9700715" y="2197167"/>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sp>
          <p:nvSpPr>
            <p:cNvPr id="111" name="Abgerundetes Rechteck 110"/>
            <p:cNvSpPr/>
            <p:nvPr/>
          </p:nvSpPr>
          <p:spPr>
            <a:xfrm>
              <a:off x="9700715" y="163579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4,25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grpSp>
          <p:nvGrpSpPr>
            <p:cNvPr id="112" name="Gruppierung 111"/>
            <p:cNvGrpSpPr/>
            <p:nvPr/>
          </p:nvGrpSpPr>
          <p:grpSpPr>
            <a:xfrm>
              <a:off x="9700715" y="513039"/>
              <a:ext cx="2806698" cy="524564"/>
              <a:chOff x="6489700" y="516836"/>
              <a:chExt cx="2806698" cy="524564"/>
            </a:xfrm>
          </p:grpSpPr>
          <p:sp>
            <p:nvSpPr>
              <p:cNvPr id="126" name="Abgerundetes Rechteck 125"/>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1.232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127" name="Bild 126"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113" name="Gruppierung 112"/>
            <p:cNvGrpSpPr/>
            <p:nvPr/>
          </p:nvGrpSpPr>
          <p:grpSpPr>
            <a:xfrm>
              <a:off x="9700715" y="1074415"/>
              <a:ext cx="2806698" cy="524564"/>
              <a:chOff x="-3261752" y="2776351"/>
              <a:chExt cx="2806698" cy="524564"/>
            </a:xfrm>
          </p:grpSpPr>
          <p:sp>
            <p:nvSpPr>
              <p:cNvPr id="120" name="Abgerundetes Rechteck 11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4 x 2,7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121" name="Gruppierung 120"/>
              <p:cNvGrpSpPr/>
              <p:nvPr/>
            </p:nvGrpSpPr>
            <p:grpSpPr>
              <a:xfrm>
                <a:off x="-3161904" y="2789044"/>
                <a:ext cx="511840" cy="503373"/>
                <a:chOff x="-3128036" y="2814445"/>
                <a:chExt cx="511840" cy="503373"/>
              </a:xfrm>
            </p:grpSpPr>
            <p:pic>
              <p:nvPicPr>
                <p:cNvPr id="122" name="Bild 12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23" name="Bild 12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24" name="Bild 123"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25" name="Bild 124"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114" name="Gruppierung 113"/>
            <p:cNvGrpSpPr/>
            <p:nvPr/>
          </p:nvGrpSpPr>
          <p:grpSpPr>
            <a:xfrm>
              <a:off x="9790660" y="2299984"/>
              <a:ext cx="545174" cy="315721"/>
              <a:chOff x="9883675" y="2249183"/>
              <a:chExt cx="443691" cy="256950"/>
            </a:xfrm>
          </p:grpSpPr>
          <p:pic>
            <p:nvPicPr>
              <p:cNvPr id="118" name="Bild 11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119" name="Bild 118"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115" name="Gruppierung 114"/>
            <p:cNvGrpSpPr/>
            <p:nvPr/>
          </p:nvGrpSpPr>
          <p:grpSpPr>
            <a:xfrm>
              <a:off x="9838055" y="1703458"/>
              <a:ext cx="434690" cy="378400"/>
              <a:chOff x="9821121" y="1703458"/>
              <a:chExt cx="434690" cy="378400"/>
            </a:xfrm>
          </p:grpSpPr>
          <p:pic>
            <p:nvPicPr>
              <p:cNvPr id="116" name="Bild 115"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17" name="Bild 116"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grpSp>
        <p:nvGrpSpPr>
          <p:cNvPr id="14" name="Gruppierung 13"/>
          <p:cNvGrpSpPr/>
          <p:nvPr/>
        </p:nvGrpSpPr>
        <p:grpSpPr>
          <a:xfrm>
            <a:off x="6373315" y="478831"/>
            <a:ext cx="2806698" cy="2208692"/>
            <a:chOff x="-3845952" y="2396196"/>
            <a:chExt cx="2806698" cy="2208692"/>
          </a:xfrm>
        </p:grpSpPr>
        <p:sp>
          <p:nvSpPr>
            <p:cNvPr id="129" name="Abgerundetes Rechteck 128"/>
            <p:cNvSpPr/>
            <p:nvPr/>
          </p:nvSpPr>
          <p:spPr>
            <a:xfrm>
              <a:off x="-3845952" y="408032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2 x 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sp>
          <p:nvSpPr>
            <p:cNvPr id="130" name="Abgerundetes Rechteck 129"/>
            <p:cNvSpPr/>
            <p:nvPr/>
          </p:nvSpPr>
          <p:spPr>
            <a:xfrm>
              <a:off x="-3845952" y="3518948"/>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6,5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grpSp>
          <p:nvGrpSpPr>
            <p:cNvPr id="131" name="Gruppierung 130"/>
            <p:cNvGrpSpPr/>
            <p:nvPr/>
          </p:nvGrpSpPr>
          <p:grpSpPr>
            <a:xfrm>
              <a:off x="-3845952" y="2396196"/>
              <a:ext cx="2806698" cy="524564"/>
              <a:chOff x="6489700" y="516836"/>
              <a:chExt cx="2806698" cy="524564"/>
            </a:xfrm>
          </p:grpSpPr>
          <p:sp>
            <p:nvSpPr>
              <p:cNvPr id="145" name="Abgerundetes Rechteck 14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2.240</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146" name="Bild 145"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sp>
          <p:nvSpPr>
            <p:cNvPr id="139" name="Abgerundetes Rechteck 138"/>
            <p:cNvSpPr/>
            <p:nvPr/>
          </p:nvSpPr>
          <p:spPr>
            <a:xfrm>
              <a:off x="-3845952" y="2957572"/>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8 x 2,5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133" name="Gruppierung 132"/>
            <p:cNvGrpSpPr/>
            <p:nvPr/>
          </p:nvGrpSpPr>
          <p:grpSpPr>
            <a:xfrm>
              <a:off x="-3756007" y="4183141"/>
              <a:ext cx="545174" cy="315721"/>
              <a:chOff x="9883675" y="2249183"/>
              <a:chExt cx="443691" cy="256950"/>
            </a:xfrm>
          </p:grpSpPr>
          <p:pic>
            <p:nvPicPr>
              <p:cNvPr id="137" name="Bild 136"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138" name="Bild 13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134" name="Gruppierung 133"/>
            <p:cNvGrpSpPr/>
            <p:nvPr/>
          </p:nvGrpSpPr>
          <p:grpSpPr>
            <a:xfrm>
              <a:off x="-3708612" y="3586615"/>
              <a:ext cx="434690" cy="378400"/>
              <a:chOff x="9821121" y="1703458"/>
              <a:chExt cx="434690" cy="378400"/>
            </a:xfrm>
          </p:grpSpPr>
          <p:pic>
            <p:nvPicPr>
              <p:cNvPr id="135" name="Bild 134"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36" name="Bild 135"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nvGrpSpPr>
            <p:cNvPr id="7" name="Gruppierung 6"/>
            <p:cNvGrpSpPr/>
            <p:nvPr/>
          </p:nvGrpSpPr>
          <p:grpSpPr>
            <a:xfrm>
              <a:off x="-3779972" y="3071870"/>
              <a:ext cx="583767" cy="298626"/>
              <a:chOff x="-3746104" y="4426519"/>
              <a:chExt cx="583767" cy="298626"/>
            </a:xfrm>
          </p:grpSpPr>
          <p:grpSp>
            <p:nvGrpSpPr>
              <p:cNvPr id="140" name="Gruppierung 139"/>
              <p:cNvGrpSpPr/>
              <p:nvPr/>
            </p:nvGrpSpPr>
            <p:grpSpPr>
              <a:xfrm>
                <a:off x="-3746104" y="4426519"/>
                <a:ext cx="303649" cy="298626"/>
                <a:chOff x="-3128036" y="2814445"/>
                <a:chExt cx="511840" cy="503373"/>
              </a:xfrm>
            </p:grpSpPr>
            <p:pic>
              <p:nvPicPr>
                <p:cNvPr id="141" name="Bild 14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42" name="Bild 14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43" name="Bild 14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44" name="Bild 143"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nvGrpSpPr>
              <p:cNvPr id="147" name="Gruppierung 146"/>
              <p:cNvGrpSpPr/>
              <p:nvPr/>
            </p:nvGrpSpPr>
            <p:grpSpPr>
              <a:xfrm>
                <a:off x="-3465986" y="4426519"/>
                <a:ext cx="303649" cy="298626"/>
                <a:chOff x="-3128036" y="2814445"/>
                <a:chExt cx="511840" cy="503373"/>
              </a:xfrm>
            </p:grpSpPr>
            <p:pic>
              <p:nvPicPr>
                <p:cNvPr id="148" name="Bild 147"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49" name="Bild 148"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50" name="Bild 149"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51" name="Bild 15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grpSp>
        <p:nvGrpSpPr>
          <p:cNvPr id="13" name="Gruppierung 12"/>
          <p:cNvGrpSpPr/>
          <p:nvPr/>
        </p:nvGrpSpPr>
        <p:grpSpPr>
          <a:xfrm>
            <a:off x="6373315" y="478831"/>
            <a:ext cx="2806698" cy="2208692"/>
            <a:chOff x="-3845952" y="5139220"/>
            <a:chExt cx="2806698" cy="2208692"/>
          </a:xfrm>
        </p:grpSpPr>
        <p:sp>
          <p:nvSpPr>
            <p:cNvPr id="152" name="Abgerundetes Rechteck 151"/>
            <p:cNvSpPr/>
            <p:nvPr/>
          </p:nvSpPr>
          <p:spPr>
            <a:xfrm>
              <a:off x="-3845952" y="6823348"/>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3 x 10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Speicher</a:t>
              </a:r>
              <a:endParaRPr lang="de-DE" sz="2500" noProof="1">
                <a:solidFill>
                  <a:srgbClr val="008CD2"/>
                </a:solidFill>
                <a:latin typeface="Calibri Light"/>
                <a:cs typeface="Calibri Light"/>
              </a:endParaRPr>
            </a:p>
          </p:txBody>
        </p:sp>
        <p:sp>
          <p:nvSpPr>
            <p:cNvPr id="153" name="Abgerundetes Rechteck 152"/>
            <p:cNvSpPr/>
            <p:nvPr/>
          </p:nvSpPr>
          <p:spPr>
            <a:xfrm>
              <a:off x="-3845952" y="6261972"/>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7,5 GB</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RAM</a:t>
              </a:r>
              <a:endParaRPr lang="de-DE" sz="2500" noProof="1">
                <a:solidFill>
                  <a:srgbClr val="008CD2"/>
                </a:solidFill>
                <a:latin typeface="Calibri Light"/>
                <a:cs typeface="Calibri Light"/>
              </a:endParaRPr>
            </a:p>
          </p:txBody>
        </p:sp>
        <p:grpSp>
          <p:nvGrpSpPr>
            <p:cNvPr id="154" name="Gruppierung 153"/>
            <p:cNvGrpSpPr/>
            <p:nvPr/>
          </p:nvGrpSpPr>
          <p:grpSpPr>
            <a:xfrm>
              <a:off x="-3845952" y="5139220"/>
              <a:ext cx="2806698" cy="524564"/>
              <a:chOff x="6489700" y="516836"/>
              <a:chExt cx="2806698" cy="524564"/>
            </a:xfrm>
          </p:grpSpPr>
          <p:sp>
            <p:nvSpPr>
              <p:cNvPr id="155" name="Abgerundetes Rechteck 15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tabLst>
                    <a:tab pos="901700" algn="l"/>
                  </a:tabLst>
                </a:pPr>
                <a:r>
                  <a:rPr lang="de-DE" sz="2500" noProof="1">
                    <a:solidFill>
                      <a:srgbClr val="008CD2"/>
                    </a:solidFill>
                    <a:latin typeface="Calibri Light"/>
                    <a:cs typeface="Calibri Light"/>
                  </a:rPr>
                  <a:t>2.352</a:t>
                </a:r>
                <a:r>
                  <a:rPr lang="de-DE" sz="1600" noProof="1">
                    <a:solidFill>
                      <a:schemeClr val="tx1">
                        <a:lumMod val="75000"/>
                        <a:lumOff val="25000"/>
                      </a:schemeClr>
                    </a:solidFill>
                    <a:latin typeface="Calibri Light"/>
                    <a:cs typeface="Calibri Light"/>
                  </a:rPr>
                  <a:t> Teilnehmer</a:t>
                </a:r>
                <a:endParaRPr lang="de-DE" sz="2500" noProof="1">
                  <a:solidFill>
                    <a:srgbClr val="008CD2"/>
                  </a:solidFill>
                  <a:latin typeface="Calibri Light"/>
                  <a:cs typeface="Calibri Light"/>
                </a:endParaRPr>
              </a:p>
            </p:txBody>
          </p:sp>
          <p:pic>
            <p:nvPicPr>
              <p:cNvPr id="156" name="Bild 155"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sp>
          <p:nvSpPr>
            <p:cNvPr id="166" name="Abgerundetes Rechteck 165"/>
            <p:cNvSpPr/>
            <p:nvPr/>
          </p:nvSpPr>
          <p:spPr>
            <a:xfrm>
              <a:off x="-3845952" y="570059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r>
                <a:rPr lang="de-DE" sz="2500" noProof="1">
                  <a:solidFill>
                    <a:srgbClr val="008CD2"/>
                  </a:solidFill>
                  <a:latin typeface="Calibri Light"/>
                  <a:cs typeface="Calibri Light"/>
                </a:rPr>
                <a:t>8 x 2,7 GHz</a:t>
              </a:r>
              <a:r>
                <a:rPr lang="de-DE" sz="1600" noProof="1">
                  <a:solidFill>
                    <a:srgbClr val="008CD2"/>
                  </a:solidFill>
                  <a:latin typeface="Calibri Light"/>
                  <a:cs typeface="Calibri Light"/>
                </a:rPr>
                <a:t> </a:t>
              </a:r>
              <a:r>
                <a:rPr lang="de-DE" sz="1600" noProof="1">
                  <a:solidFill>
                    <a:schemeClr val="tx1">
                      <a:lumMod val="75000"/>
                      <a:lumOff val="25000"/>
                    </a:schemeClr>
                  </a:solidFill>
                  <a:latin typeface="Calibri Light"/>
                  <a:cs typeface="Calibri Light"/>
                </a:rPr>
                <a:t>CPU</a:t>
              </a:r>
              <a:endParaRPr lang="de-DE" sz="2500" noProof="1">
                <a:solidFill>
                  <a:srgbClr val="008CD2"/>
                </a:solidFill>
                <a:latin typeface="Calibri Light"/>
                <a:cs typeface="Calibri Light"/>
              </a:endParaRPr>
            </a:p>
          </p:txBody>
        </p:sp>
        <p:grpSp>
          <p:nvGrpSpPr>
            <p:cNvPr id="173" name="Gruppierung 172"/>
            <p:cNvGrpSpPr/>
            <p:nvPr/>
          </p:nvGrpSpPr>
          <p:grpSpPr>
            <a:xfrm>
              <a:off x="-3779972" y="5814894"/>
              <a:ext cx="583767" cy="298626"/>
              <a:chOff x="-3746104" y="4426519"/>
              <a:chExt cx="583767" cy="298626"/>
            </a:xfrm>
          </p:grpSpPr>
          <p:grpSp>
            <p:nvGrpSpPr>
              <p:cNvPr id="174" name="Gruppierung 173"/>
              <p:cNvGrpSpPr/>
              <p:nvPr/>
            </p:nvGrpSpPr>
            <p:grpSpPr>
              <a:xfrm>
                <a:off x="-3746104" y="4426519"/>
                <a:ext cx="303649" cy="298626"/>
                <a:chOff x="-3128036" y="2814445"/>
                <a:chExt cx="511840" cy="503373"/>
              </a:xfrm>
            </p:grpSpPr>
            <p:pic>
              <p:nvPicPr>
                <p:cNvPr id="180" name="Bild 179"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81" name="Bild 18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82" name="Bild 18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83" name="Bild 18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nvGrpSpPr>
              <p:cNvPr id="175" name="Gruppierung 174"/>
              <p:cNvGrpSpPr/>
              <p:nvPr/>
            </p:nvGrpSpPr>
            <p:grpSpPr>
              <a:xfrm>
                <a:off x="-3465986" y="4426519"/>
                <a:ext cx="303649" cy="298626"/>
                <a:chOff x="-3128036" y="2814445"/>
                <a:chExt cx="511840" cy="503373"/>
              </a:xfrm>
            </p:grpSpPr>
            <p:pic>
              <p:nvPicPr>
                <p:cNvPr id="176" name="Bild 175"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77" name="Bild 176"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78" name="Bild 177"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79" name="Bild 178"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11" name="Gruppierung 10"/>
            <p:cNvGrpSpPr>
              <a:grpSpLocks noChangeAspect="1"/>
            </p:cNvGrpSpPr>
            <p:nvPr/>
          </p:nvGrpSpPr>
          <p:grpSpPr>
            <a:xfrm>
              <a:off x="-3785676" y="6985435"/>
              <a:ext cx="611572" cy="232260"/>
              <a:chOff x="-4042171" y="6926165"/>
              <a:chExt cx="831338" cy="315721"/>
            </a:xfrm>
          </p:grpSpPr>
          <p:pic>
            <p:nvPicPr>
              <p:cNvPr id="168" name="Bild 16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756007" y="6926165"/>
                <a:ext cx="255153" cy="315721"/>
              </a:xfrm>
              <a:prstGeom prst="rect">
                <a:avLst/>
              </a:prstGeom>
            </p:spPr>
          </p:pic>
          <p:pic>
            <p:nvPicPr>
              <p:cNvPr id="169" name="Bild 168"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65986" y="6926165"/>
                <a:ext cx="255153" cy="315721"/>
              </a:xfrm>
              <a:prstGeom prst="rect">
                <a:avLst/>
              </a:prstGeom>
            </p:spPr>
          </p:pic>
          <p:pic>
            <p:nvPicPr>
              <p:cNvPr id="184" name="Bild 183"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042171" y="6926165"/>
                <a:ext cx="255153" cy="315721"/>
              </a:xfrm>
              <a:prstGeom prst="rect">
                <a:avLst/>
              </a:prstGeom>
            </p:spPr>
          </p:pic>
        </p:grpSp>
        <p:grpSp>
          <p:nvGrpSpPr>
            <p:cNvPr id="12" name="Gruppierung 11"/>
            <p:cNvGrpSpPr/>
            <p:nvPr/>
          </p:nvGrpSpPr>
          <p:grpSpPr>
            <a:xfrm>
              <a:off x="-3640876" y="6329640"/>
              <a:ext cx="287724" cy="382206"/>
              <a:chOff x="-3708612" y="6329639"/>
              <a:chExt cx="434690" cy="577433"/>
            </a:xfrm>
          </p:grpSpPr>
          <p:pic>
            <p:nvPicPr>
              <p:cNvPr id="171" name="Bild 170"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329639"/>
                <a:ext cx="434690" cy="167449"/>
              </a:xfrm>
              <a:prstGeom prst="rect">
                <a:avLst/>
              </a:prstGeom>
            </p:spPr>
          </p:pic>
          <p:pic>
            <p:nvPicPr>
              <p:cNvPr id="172" name="Bild 171"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540590"/>
                <a:ext cx="434690" cy="167449"/>
              </a:xfrm>
              <a:prstGeom prst="rect">
                <a:avLst/>
              </a:prstGeom>
            </p:spPr>
          </p:pic>
          <p:pic>
            <p:nvPicPr>
              <p:cNvPr id="185" name="Bild 184"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739623"/>
                <a:ext cx="434690" cy="167449"/>
              </a:xfrm>
              <a:prstGeom prst="rect">
                <a:avLst/>
              </a:prstGeom>
            </p:spPr>
          </p:pic>
        </p:grpSp>
      </p:grpSp>
      <p:grpSp>
        <p:nvGrpSpPr>
          <p:cNvPr id="128" name="Gruppierung 127"/>
          <p:cNvGrpSpPr/>
          <p:nvPr/>
        </p:nvGrpSpPr>
        <p:grpSpPr>
          <a:xfrm>
            <a:off x="6785296" y="4089550"/>
            <a:ext cx="931362" cy="931362"/>
            <a:chOff x="9595848" y="2081408"/>
            <a:chExt cx="931362" cy="931362"/>
          </a:xfrm>
        </p:grpSpPr>
        <p:sp>
          <p:nvSpPr>
            <p:cNvPr id="132" name="Oval 131"/>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160" name="Gruppierung 159"/>
            <p:cNvGrpSpPr/>
            <p:nvPr/>
          </p:nvGrpSpPr>
          <p:grpSpPr>
            <a:xfrm>
              <a:off x="9850967" y="2342203"/>
              <a:ext cx="417382" cy="417382"/>
              <a:chOff x="6959600" y="4272751"/>
              <a:chExt cx="533400" cy="533400"/>
            </a:xfrm>
          </p:grpSpPr>
          <p:sp>
            <p:nvSpPr>
              <p:cNvPr id="162" name="Rechteck 16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63" name="Rechteck 16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161" name="Oval 160"/>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897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
                                        <p:tgtEl>
                                          <p:spTgt spid="63"/>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
                                        <p:tgtEl>
                                          <p:spTgt spid="64"/>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
                                        <p:tgtEl>
                                          <p:spTgt spid="65"/>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
                                        <p:tgtEl>
                                          <p:spTgt spid="66"/>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
                                        <p:tgtEl>
                                          <p:spTgt spid="6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
                                        <p:tgtEl>
                                          <p:spTgt spid="68"/>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100"/>
                                        <p:tgtEl>
                                          <p:spTgt spid="69"/>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
                                        <p:tgtEl>
                                          <p:spTgt spid="70"/>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100"/>
                                        <p:tgtEl>
                                          <p:spTgt spid="71"/>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200"/>
                                        <p:tgtEl>
                                          <p:spTgt spid="128"/>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110"/>
                                        <p:tgtEl>
                                          <p:spTgt spid="128"/>
                                        </p:tgtEl>
                                      </p:cBhvr>
                                    </p:animEffect>
                                    <p:set>
                                      <p:cBhvr>
                                        <p:cTn id="53" dur="1" fill="hold">
                                          <p:stCondLst>
                                            <p:cond delay="109"/>
                                          </p:stCondLst>
                                        </p:cTn>
                                        <p:tgtEl>
                                          <p:spTgt spid="12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bgerundetes Rechteck 23"/>
          <p:cNvSpPr/>
          <p:nvPr/>
        </p:nvSpPr>
        <p:spPr>
          <a:xfrm>
            <a:off x="655277" y="4437466"/>
            <a:ext cx="3803806" cy="1363237"/>
          </a:xfrm>
          <a:prstGeom prst="roundRect">
            <a:avLst>
              <a:gd name="adj" fmla="val 5133"/>
            </a:avLst>
          </a:prstGeom>
          <a:solidFill>
            <a:srgbClr val="0A182A"/>
          </a:solidFill>
          <a:ln w="1905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de-DE" sz="1800" noProof="1">
              <a:solidFill>
                <a:srgbClr val="008CD2"/>
              </a:solidFill>
              <a:latin typeface="Calibri Light"/>
              <a:cs typeface="Calibri Light"/>
            </a:endParaRPr>
          </a:p>
        </p:txBody>
      </p:sp>
      <p:sp>
        <p:nvSpPr>
          <p:cNvPr id="27" name="Abgerundetes Rechteck 26"/>
          <p:cNvSpPr/>
          <p:nvPr/>
        </p:nvSpPr>
        <p:spPr>
          <a:xfrm>
            <a:off x="655276" y="2572038"/>
            <a:ext cx="3803805" cy="1750083"/>
          </a:xfrm>
          <a:prstGeom prst="roundRect">
            <a:avLst>
              <a:gd name="adj" fmla="val 3371"/>
            </a:avLst>
          </a:prstGeom>
          <a:gradFill flip="none" rotWithShape="1">
            <a:gsLst>
              <a:gs pos="0">
                <a:srgbClr val="008CD2">
                  <a:alpha val="70000"/>
                </a:srgbClr>
              </a:gs>
              <a:gs pos="10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DE" sz="1200" b="1" noProof="1">
                <a:solidFill>
                  <a:schemeClr val="bg1"/>
                </a:solidFill>
                <a:latin typeface="Calibri"/>
                <a:cs typeface="Calibri"/>
              </a:rPr>
              <a:t>1.</a:t>
            </a:r>
            <a:r>
              <a:rPr lang="de-DE" sz="1200" noProof="1">
                <a:solidFill>
                  <a:schemeClr val="bg1"/>
                </a:solidFill>
                <a:latin typeface="Calibri Light"/>
                <a:cs typeface="Calibri Light"/>
              </a:rPr>
              <a:t> Instanz (bis zu 112 Teilnehmer)</a:t>
            </a:r>
          </a:p>
        </p:txBody>
      </p:sp>
      <p:pic>
        <p:nvPicPr>
          <p:cNvPr id="247" name="Bild 246" descr="Key-blue.em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40683" y="4540971"/>
            <a:ext cx="501445" cy="457200"/>
          </a:xfrm>
          <a:prstGeom prst="rect">
            <a:avLst/>
          </a:prstGeom>
        </p:spPr>
      </p:pic>
      <p:sp>
        <p:nvSpPr>
          <p:cNvPr id="275" name="Untertitel 2"/>
          <p:cNvSpPr>
            <a:spLocks noGrp="1"/>
          </p:cNvSpPr>
          <p:nvPr>
            <p:ph type="subTitle" idx="1"/>
          </p:nvPr>
        </p:nvSpPr>
        <p:spPr>
          <a:xfrm>
            <a:off x="5147125" y="1281455"/>
            <a:ext cx="2784394" cy="421352"/>
          </a:xfrm>
        </p:spPr>
        <p:txBody>
          <a:bodyPr/>
          <a:lstStyle/>
          <a:p>
            <a:r>
              <a:rPr lang="de-DE"/>
              <a:t>Einfach und flexibel</a:t>
            </a:r>
            <a:endParaRPr lang="de-DE" dirty="0"/>
          </a:p>
        </p:txBody>
      </p:sp>
      <p:sp>
        <p:nvSpPr>
          <p:cNvPr id="276" name="Titel 4"/>
          <p:cNvSpPr>
            <a:spLocks noGrp="1"/>
          </p:cNvSpPr>
          <p:nvPr>
            <p:ph type="ctrTitle"/>
          </p:nvPr>
        </p:nvSpPr>
        <p:spPr>
          <a:xfrm>
            <a:off x="5147124" y="678578"/>
            <a:ext cx="2649975" cy="529074"/>
          </a:xfrm>
        </p:spPr>
        <p:txBody>
          <a:bodyPr/>
          <a:lstStyle/>
          <a:p>
            <a:r>
              <a:rPr lang="de-DE"/>
              <a:t>Lizenz-Schema</a:t>
            </a:r>
          </a:p>
        </p:txBody>
      </p:sp>
      <p:grpSp>
        <p:nvGrpSpPr>
          <p:cNvPr id="99" name="Gruppierung 98"/>
          <p:cNvGrpSpPr/>
          <p:nvPr/>
        </p:nvGrpSpPr>
        <p:grpSpPr>
          <a:xfrm>
            <a:off x="2340683" y="3610573"/>
            <a:ext cx="455175" cy="625095"/>
            <a:chOff x="691621" y="2396815"/>
            <a:chExt cx="455175" cy="625095"/>
          </a:xfrm>
        </p:grpSpPr>
        <p:sp>
          <p:nvSpPr>
            <p:cNvPr id="100" name="Abgerundetes Rechteck 9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02" name="Bild 10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03" name="Textfeld 102"/>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04" name="Gruppierung 103"/>
          <p:cNvGrpSpPr/>
          <p:nvPr/>
        </p:nvGrpSpPr>
        <p:grpSpPr>
          <a:xfrm>
            <a:off x="2868620" y="3610573"/>
            <a:ext cx="455175" cy="625095"/>
            <a:chOff x="691621" y="2396815"/>
            <a:chExt cx="455175" cy="625095"/>
          </a:xfrm>
        </p:grpSpPr>
        <p:sp>
          <p:nvSpPr>
            <p:cNvPr id="105" name="Abgerundetes Rechteck 10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07" name="Bild 10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08" name="Textfeld 10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09" name="Gruppierung 108"/>
          <p:cNvGrpSpPr/>
          <p:nvPr/>
        </p:nvGrpSpPr>
        <p:grpSpPr>
          <a:xfrm>
            <a:off x="3399809" y="3604954"/>
            <a:ext cx="455175" cy="625095"/>
            <a:chOff x="691621" y="2396815"/>
            <a:chExt cx="455175" cy="625095"/>
          </a:xfrm>
        </p:grpSpPr>
        <p:sp>
          <p:nvSpPr>
            <p:cNvPr id="110" name="Abgerundetes Rechteck 10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12" name="Bild 1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13" name="Textfeld 112"/>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14" name="Gruppierung 113"/>
          <p:cNvGrpSpPr/>
          <p:nvPr/>
        </p:nvGrpSpPr>
        <p:grpSpPr>
          <a:xfrm>
            <a:off x="3932619" y="3609728"/>
            <a:ext cx="455175" cy="625095"/>
            <a:chOff x="691621" y="2396815"/>
            <a:chExt cx="455175" cy="625095"/>
          </a:xfrm>
        </p:grpSpPr>
        <p:sp>
          <p:nvSpPr>
            <p:cNvPr id="115" name="Abgerundetes Rechteck 11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17" name="Bild 1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18" name="Textfeld 11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6" name="Gruppierung 15"/>
          <p:cNvGrpSpPr/>
          <p:nvPr/>
        </p:nvGrpSpPr>
        <p:grpSpPr>
          <a:xfrm>
            <a:off x="1276181" y="2913374"/>
            <a:ext cx="455175" cy="625095"/>
            <a:chOff x="3344462" y="3613624"/>
            <a:chExt cx="455175" cy="625095"/>
          </a:xfrm>
        </p:grpSpPr>
        <p:sp>
          <p:nvSpPr>
            <p:cNvPr id="437" name="Abgerundetes Rechteck 436"/>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93" name="Textfeld 92"/>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8" name="Bild 7"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15" name="Gruppierung 14"/>
          <p:cNvGrpSpPr/>
          <p:nvPr/>
        </p:nvGrpSpPr>
        <p:grpSpPr>
          <a:xfrm>
            <a:off x="1807088" y="2913374"/>
            <a:ext cx="455175" cy="625095"/>
            <a:chOff x="3877065" y="3613624"/>
            <a:chExt cx="455175" cy="625095"/>
          </a:xfrm>
        </p:grpSpPr>
        <p:sp>
          <p:nvSpPr>
            <p:cNvPr id="95" name="Abgerundetes Rechteck 94"/>
            <p:cNvSpPr/>
            <p:nvPr/>
          </p:nvSpPr>
          <p:spPr>
            <a:xfrm>
              <a:off x="3877065" y="3613624"/>
              <a:ext cx="455175" cy="622205"/>
            </a:xfrm>
            <a:prstGeom prst="roundRect">
              <a:avLst>
                <a:gd name="adj" fmla="val 11028"/>
              </a:avLst>
            </a:prstGeom>
            <a:solidFill>
              <a:srgbClr val="F1BD00"/>
            </a:solidFill>
            <a:ln w="12700" cmpd="sng">
              <a:solidFill>
                <a:srgbClr val="F1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98" name="Textfeld 97"/>
            <p:cNvSpPr txBox="1"/>
            <p:nvPr/>
          </p:nvSpPr>
          <p:spPr>
            <a:xfrm>
              <a:off x="3983102"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138" name="Bild 137"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72492" y="3674390"/>
              <a:ext cx="275606" cy="275606"/>
            </a:xfrm>
            <a:prstGeom prst="rect">
              <a:avLst/>
            </a:prstGeom>
          </p:spPr>
        </p:pic>
      </p:grpSp>
      <p:grpSp>
        <p:nvGrpSpPr>
          <p:cNvPr id="328" name="Gruppierung 327"/>
          <p:cNvGrpSpPr/>
          <p:nvPr/>
        </p:nvGrpSpPr>
        <p:grpSpPr>
          <a:xfrm>
            <a:off x="1807088" y="3609728"/>
            <a:ext cx="455175" cy="625095"/>
            <a:chOff x="691621" y="2396815"/>
            <a:chExt cx="455175" cy="625095"/>
          </a:xfrm>
        </p:grpSpPr>
        <p:sp>
          <p:nvSpPr>
            <p:cNvPr id="329" name="Abgerundetes Rechteck 328"/>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31" name="Bild 33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32" name="Textfeld 33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33" name="Gruppierung 332"/>
          <p:cNvGrpSpPr/>
          <p:nvPr/>
        </p:nvGrpSpPr>
        <p:grpSpPr>
          <a:xfrm>
            <a:off x="3930365" y="2908600"/>
            <a:ext cx="455175" cy="625095"/>
            <a:chOff x="691621" y="2396815"/>
            <a:chExt cx="455175" cy="625095"/>
          </a:xfrm>
        </p:grpSpPr>
        <p:sp>
          <p:nvSpPr>
            <p:cNvPr id="334" name="Abgerundetes Rechteck 33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36" name="Bild 33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37" name="Textfeld 336"/>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38" name="Gruppierung 337"/>
          <p:cNvGrpSpPr/>
          <p:nvPr/>
        </p:nvGrpSpPr>
        <p:grpSpPr>
          <a:xfrm>
            <a:off x="745274" y="3610734"/>
            <a:ext cx="455175" cy="625095"/>
            <a:chOff x="691621" y="2396815"/>
            <a:chExt cx="455175" cy="625095"/>
          </a:xfrm>
        </p:grpSpPr>
        <p:sp>
          <p:nvSpPr>
            <p:cNvPr id="339" name="Abgerundetes Rechteck 338"/>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40" name="Bild 33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41" name="Textfeld 340"/>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42" name="Gruppierung 341"/>
          <p:cNvGrpSpPr/>
          <p:nvPr/>
        </p:nvGrpSpPr>
        <p:grpSpPr>
          <a:xfrm>
            <a:off x="1276181" y="3610734"/>
            <a:ext cx="455175" cy="625095"/>
            <a:chOff x="691621" y="2396815"/>
            <a:chExt cx="455175" cy="625095"/>
          </a:xfrm>
        </p:grpSpPr>
        <p:sp>
          <p:nvSpPr>
            <p:cNvPr id="343" name="Abgerundetes Rechteck 342"/>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44" name="Bild 34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45" name="Textfeld 344"/>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358" name="Abgerundetes Rechteck 357"/>
          <p:cNvSpPr/>
          <p:nvPr/>
        </p:nvSpPr>
        <p:spPr>
          <a:xfrm>
            <a:off x="655276" y="696846"/>
            <a:ext cx="3803805" cy="1750083"/>
          </a:xfrm>
          <a:prstGeom prst="roundRect">
            <a:avLst>
              <a:gd name="adj" fmla="val 3371"/>
            </a:avLst>
          </a:prstGeom>
          <a:gradFill flip="none" rotWithShape="1">
            <a:gsLst>
              <a:gs pos="0">
                <a:srgbClr val="008CD2">
                  <a:alpha val="70000"/>
                </a:srgbClr>
              </a:gs>
              <a:gs pos="10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DE" sz="1200" b="1" noProof="1">
                <a:solidFill>
                  <a:schemeClr val="bg1"/>
                </a:solidFill>
                <a:latin typeface="Calibri"/>
                <a:cs typeface="Calibri"/>
              </a:rPr>
              <a:t>2.</a:t>
            </a:r>
            <a:r>
              <a:rPr lang="de-DE" sz="1200" noProof="1">
                <a:solidFill>
                  <a:schemeClr val="bg1"/>
                </a:solidFill>
                <a:latin typeface="Calibri Light"/>
                <a:cs typeface="Calibri Light"/>
              </a:rPr>
              <a:t> Instanz (bis zu 112 Teilnehmer)</a:t>
            </a:r>
          </a:p>
        </p:txBody>
      </p:sp>
      <p:grpSp>
        <p:nvGrpSpPr>
          <p:cNvPr id="365" name="Gruppierung 364"/>
          <p:cNvGrpSpPr/>
          <p:nvPr/>
        </p:nvGrpSpPr>
        <p:grpSpPr>
          <a:xfrm>
            <a:off x="745274" y="1033408"/>
            <a:ext cx="455175" cy="625095"/>
            <a:chOff x="691621" y="2396815"/>
            <a:chExt cx="455175" cy="625095"/>
          </a:xfrm>
        </p:grpSpPr>
        <p:sp>
          <p:nvSpPr>
            <p:cNvPr id="366" name="Abgerundetes Rechteck 36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67" name="Bild 36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68" name="Textfeld 36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69" name="Gruppierung 368"/>
          <p:cNvGrpSpPr/>
          <p:nvPr/>
        </p:nvGrpSpPr>
        <p:grpSpPr>
          <a:xfrm>
            <a:off x="1276181" y="1033408"/>
            <a:ext cx="455175" cy="625095"/>
            <a:chOff x="691621" y="2396815"/>
            <a:chExt cx="455175" cy="625095"/>
          </a:xfrm>
        </p:grpSpPr>
        <p:sp>
          <p:nvSpPr>
            <p:cNvPr id="370" name="Abgerundetes Rechteck 36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1" name="Bild 37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72" name="Textfeld 37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73" name="Gruppierung 372"/>
          <p:cNvGrpSpPr/>
          <p:nvPr/>
        </p:nvGrpSpPr>
        <p:grpSpPr>
          <a:xfrm>
            <a:off x="1807088" y="1033408"/>
            <a:ext cx="455175" cy="625095"/>
            <a:chOff x="691621" y="2396815"/>
            <a:chExt cx="455175" cy="625095"/>
          </a:xfrm>
        </p:grpSpPr>
        <p:sp>
          <p:nvSpPr>
            <p:cNvPr id="374" name="Abgerundetes Rechteck 37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5" name="Bild 37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76" name="Textfeld 37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77" name="Gruppierung 376"/>
          <p:cNvGrpSpPr/>
          <p:nvPr/>
        </p:nvGrpSpPr>
        <p:grpSpPr>
          <a:xfrm>
            <a:off x="2337995" y="1033408"/>
            <a:ext cx="455175" cy="625095"/>
            <a:chOff x="691621" y="2396815"/>
            <a:chExt cx="455175" cy="625095"/>
          </a:xfrm>
        </p:grpSpPr>
        <p:sp>
          <p:nvSpPr>
            <p:cNvPr id="378" name="Abgerundetes Rechteck 37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9" name="Bild 37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80" name="Textfeld 37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83" name="Gruppierung 382"/>
          <p:cNvGrpSpPr/>
          <p:nvPr/>
        </p:nvGrpSpPr>
        <p:grpSpPr>
          <a:xfrm>
            <a:off x="2868902" y="1033408"/>
            <a:ext cx="455175" cy="625095"/>
            <a:chOff x="691621" y="2396815"/>
            <a:chExt cx="455175" cy="625095"/>
          </a:xfrm>
        </p:grpSpPr>
        <p:sp>
          <p:nvSpPr>
            <p:cNvPr id="384" name="Abgerundetes Rechteck 38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85" name="Bild 38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86" name="Textfeld 38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87" name="Gruppierung 386"/>
          <p:cNvGrpSpPr/>
          <p:nvPr/>
        </p:nvGrpSpPr>
        <p:grpSpPr>
          <a:xfrm>
            <a:off x="3399809" y="1033408"/>
            <a:ext cx="455175" cy="625095"/>
            <a:chOff x="691621" y="2396815"/>
            <a:chExt cx="455175" cy="625095"/>
          </a:xfrm>
        </p:grpSpPr>
        <p:sp>
          <p:nvSpPr>
            <p:cNvPr id="388" name="Abgerundetes Rechteck 38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89" name="Bild 38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0" name="Textfeld 38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1" name="Gruppierung 390"/>
          <p:cNvGrpSpPr/>
          <p:nvPr/>
        </p:nvGrpSpPr>
        <p:grpSpPr>
          <a:xfrm>
            <a:off x="3930365" y="1033408"/>
            <a:ext cx="455175" cy="625095"/>
            <a:chOff x="691621" y="2396815"/>
            <a:chExt cx="455175" cy="625095"/>
          </a:xfrm>
        </p:grpSpPr>
        <p:sp>
          <p:nvSpPr>
            <p:cNvPr id="392" name="Abgerundetes Rechteck 391"/>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93" name="Bild 39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4" name="Textfeld 393"/>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5" name="Gruppierung 394"/>
          <p:cNvGrpSpPr/>
          <p:nvPr/>
        </p:nvGrpSpPr>
        <p:grpSpPr>
          <a:xfrm>
            <a:off x="745274" y="1735542"/>
            <a:ext cx="455175" cy="625095"/>
            <a:chOff x="691621" y="2396815"/>
            <a:chExt cx="455175" cy="625095"/>
          </a:xfrm>
        </p:grpSpPr>
        <p:sp>
          <p:nvSpPr>
            <p:cNvPr id="396" name="Abgerundetes Rechteck 39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97" name="Bild 39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8" name="Textfeld 39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9" name="Gruppierung 398"/>
          <p:cNvGrpSpPr/>
          <p:nvPr/>
        </p:nvGrpSpPr>
        <p:grpSpPr>
          <a:xfrm>
            <a:off x="1276181" y="1735542"/>
            <a:ext cx="455175" cy="625095"/>
            <a:chOff x="691621" y="2396815"/>
            <a:chExt cx="455175" cy="625095"/>
          </a:xfrm>
        </p:grpSpPr>
        <p:sp>
          <p:nvSpPr>
            <p:cNvPr id="400" name="Abgerundetes Rechteck 39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1" name="Bild 40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02" name="Textfeld 40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03" name="Gruppierung 402"/>
          <p:cNvGrpSpPr/>
          <p:nvPr/>
        </p:nvGrpSpPr>
        <p:grpSpPr>
          <a:xfrm>
            <a:off x="1807088" y="1735542"/>
            <a:ext cx="455175" cy="625095"/>
            <a:chOff x="691621" y="2396815"/>
            <a:chExt cx="455175" cy="625095"/>
          </a:xfrm>
        </p:grpSpPr>
        <p:sp>
          <p:nvSpPr>
            <p:cNvPr id="404" name="Abgerundetes Rechteck 40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5" name="Bild 40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06" name="Textfeld 40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07" name="Gruppierung 406"/>
          <p:cNvGrpSpPr/>
          <p:nvPr/>
        </p:nvGrpSpPr>
        <p:grpSpPr>
          <a:xfrm>
            <a:off x="2337995" y="1735542"/>
            <a:ext cx="455175" cy="625095"/>
            <a:chOff x="691621" y="2396815"/>
            <a:chExt cx="455175" cy="625095"/>
          </a:xfrm>
        </p:grpSpPr>
        <p:sp>
          <p:nvSpPr>
            <p:cNvPr id="408" name="Abgerundetes Rechteck 40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9" name="Bild 40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0" name="Textfeld 40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1" name="Gruppierung 410"/>
          <p:cNvGrpSpPr/>
          <p:nvPr/>
        </p:nvGrpSpPr>
        <p:grpSpPr>
          <a:xfrm>
            <a:off x="2868902" y="1735542"/>
            <a:ext cx="455175" cy="625095"/>
            <a:chOff x="691621" y="2396815"/>
            <a:chExt cx="455175" cy="625095"/>
          </a:xfrm>
        </p:grpSpPr>
        <p:sp>
          <p:nvSpPr>
            <p:cNvPr id="412" name="Abgerundetes Rechteck 411"/>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13" name="Bild 4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4" name="Textfeld 413"/>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5" name="Gruppierung 414"/>
          <p:cNvGrpSpPr/>
          <p:nvPr/>
        </p:nvGrpSpPr>
        <p:grpSpPr>
          <a:xfrm>
            <a:off x="3398115" y="1735542"/>
            <a:ext cx="455175" cy="625095"/>
            <a:chOff x="691621" y="2396815"/>
            <a:chExt cx="455175" cy="625095"/>
          </a:xfrm>
        </p:grpSpPr>
        <p:sp>
          <p:nvSpPr>
            <p:cNvPr id="416" name="Abgerundetes Rechteck 41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17" name="Bild 4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8" name="Textfeld 41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9" name="Gruppierung 418"/>
          <p:cNvGrpSpPr/>
          <p:nvPr/>
        </p:nvGrpSpPr>
        <p:grpSpPr>
          <a:xfrm>
            <a:off x="3930365" y="1735542"/>
            <a:ext cx="455175" cy="625095"/>
            <a:chOff x="691621" y="2396815"/>
            <a:chExt cx="455175" cy="625095"/>
          </a:xfrm>
        </p:grpSpPr>
        <p:sp>
          <p:nvSpPr>
            <p:cNvPr id="420" name="Abgerundetes Rechteck 41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21" name="Bild 4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22" name="Textfeld 42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2" name="Gruppierung 1"/>
          <p:cNvGrpSpPr/>
          <p:nvPr/>
        </p:nvGrpSpPr>
        <p:grpSpPr>
          <a:xfrm>
            <a:off x="2340683" y="2910484"/>
            <a:ext cx="455175" cy="625095"/>
            <a:chOff x="2093616" y="4506531"/>
            <a:chExt cx="455175" cy="625095"/>
          </a:xfrm>
        </p:grpSpPr>
        <p:sp>
          <p:nvSpPr>
            <p:cNvPr id="429" name="Abgerundetes Rechteck 428"/>
            <p:cNvSpPr/>
            <p:nvPr/>
          </p:nvSpPr>
          <p:spPr>
            <a:xfrm>
              <a:off x="2093616" y="4506531"/>
              <a:ext cx="455175" cy="622205"/>
            </a:xfrm>
            <a:prstGeom prst="roundRect">
              <a:avLst>
                <a:gd name="adj" fmla="val 11028"/>
              </a:avLst>
            </a:prstGeom>
            <a:solidFill>
              <a:srgbClr val="95C11F"/>
            </a:solidFill>
            <a:ln w="12700" cmpd="sng">
              <a:solidFill>
                <a:srgbClr val="95C1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30" name="Bild 429" descr="ICX-Logo-Inverse-AllWhit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139885" y="4626217"/>
              <a:ext cx="372323" cy="190165"/>
            </a:xfrm>
            <a:prstGeom prst="rect">
              <a:avLst/>
            </a:prstGeom>
          </p:spPr>
        </p:pic>
        <p:sp>
          <p:nvSpPr>
            <p:cNvPr id="431" name="Textfeld 430"/>
            <p:cNvSpPr txBox="1"/>
            <p:nvPr/>
          </p:nvSpPr>
          <p:spPr>
            <a:xfrm>
              <a:off x="2199653" y="4823853"/>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4</a:t>
              </a:r>
            </a:p>
          </p:txBody>
        </p:sp>
      </p:grpSp>
      <p:grpSp>
        <p:nvGrpSpPr>
          <p:cNvPr id="20" name="Gruppierung 19"/>
          <p:cNvGrpSpPr/>
          <p:nvPr/>
        </p:nvGrpSpPr>
        <p:grpSpPr>
          <a:xfrm>
            <a:off x="2868902" y="2906262"/>
            <a:ext cx="455175" cy="625095"/>
            <a:chOff x="5845960" y="4506531"/>
            <a:chExt cx="455175" cy="625095"/>
          </a:xfrm>
          <a:solidFill>
            <a:srgbClr val="97299C"/>
          </a:solidFill>
        </p:grpSpPr>
        <p:sp>
          <p:nvSpPr>
            <p:cNvPr id="432" name="Abgerundetes Rechteck 431"/>
            <p:cNvSpPr/>
            <p:nvPr/>
          </p:nvSpPr>
          <p:spPr>
            <a:xfrm>
              <a:off x="5845960" y="4506531"/>
              <a:ext cx="455175" cy="622205"/>
            </a:xfrm>
            <a:prstGeom prst="roundRect">
              <a:avLst>
                <a:gd name="adj" fmla="val 11028"/>
              </a:avLst>
            </a:prstGeom>
            <a:grpFill/>
            <a:ln w="12700" cmpd="sng">
              <a:solidFill>
                <a:srgbClr val="9729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27" name="Bild 426" descr="icon-sip.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904742" y="4590230"/>
              <a:ext cx="327974" cy="248564"/>
            </a:xfrm>
            <a:prstGeom prst="rect">
              <a:avLst/>
            </a:prstGeom>
            <a:grpFill/>
            <a:ln>
              <a:solidFill>
                <a:srgbClr val="97299C"/>
              </a:solidFill>
            </a:ln>
          </p:spPr>
        </p:pic>
        <p:sp>
          <p:nvSpPr>
            <p:cNvPr id="433" name="Textfeld 432"/>
            <p:cNvSpPr txBox="1"/>
            <p:nvPr/>
          </p:nvSpPr>
          <p:spPr>
            <a:xfrm>
              <a:off x="5929320" y="4823853"/>
              <a:ext cx="243100" cy="307773"/>
            </a:xfrm>
            <a:prstGeom prst="rect">
              <a:avLst/>
            </a:prstGeom>
            <a:grpFill/>
            <a:ln>
              <a:solidFill>
                <a:srgbClr val="97299C"/>
              </a:solidFill>
            </a:ln>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13" name="Textfeld 12"/>
          <p:cNvSpPr txBox="1"/>
          <p:nvPr/>
        </p:nvSpPr>
        <p:spPr>
          <a:xfrm>
            <a:off x="1256544" y="5039934"/>
            <a:ext cx="2676075" cy="707882"/>
          </a:xfrm>
          <a:prstGeom prst="rect">
            <a:avLst/>
          </a:prstGeom>
          <a:noFill/>
        </p:spPr>
        <p:txBody>
          <a:bodyPr wrap="none" lIns="91436" tIns="45718" rIns="91436" bIns="45718" rtlCol="0">
            <a:spAutoFit/>
          </a:bodyPr>
          <a:lstStyle/>
          <a:p>
            <a:pPr algn="ctr"/>
            <a:r>
              <a:rPr lang="de-DE" sz="2000" noProof="1">
                <a:solidFill>
                  <a:srgbClr val="008CD2"/>
                </a:solidFill>
                <a:latin typeface="Calibri Light"/>
                <a:cs typeface="Calibri Light"/>
              </a:rPr>
              <a:t>VirtuoSIS</a:t>
            </a:r>
          </a:p>
          <a:p>
            <a:pPr algn="ctr"/>
            <a:r>
              <a:rPr lang="de-DE" sz="2000" noProof="1">
                <a:solidFill>
                  <a:srgbClr val="008CD2"/>
                </a:solidFill>
                <a:latin typeface="Calibri Light"/>
                <a:cs typeface="Calibri Light"/>
              </a:rPr>
              <a:t>Basis Professional Lizenz</a:t>
            </a:r>
          </a:p>
        </p:txBody>
      </p:sp>
      <p:grpSp>
        <p:nvGrpSpPr>
          <p:cNvPr id="456" name="Gruppierung 455"/>
          <p:cNvGrpSpPr/>
          <p:nvPr/>
        </p:nvGrpSpPr>
        <p:grpSpPr>
          <a:xfrm>
            <a:off x="5147125" y="2498941"/>
            <a:ext cx="455175" cy="625095"/>
            <a:chOff x="3344462" y="3613624"/>
            <a:chExt cx="455175" cy="625095"/>
          </a:xfrm>
        </p:grpSpPr>
        <p:sp>
          <p:nvSpPr>
            <p:cNvPr id="457" name="Abgerundetes Rechteck 456"/>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58" name="Textfeld 457"/>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59" name="Bild 458"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460" name="Gruppierung 459"/>
          <p:cNvGrpSpPr/>
          <p:nvPr/>
        </p:nvGrpSpPr>
        <p:grpSpPr>
          <a:xfrm>
            <a:off x="5147125" y="3227267"/>
            <a:ext cx="455175" cy="625095"/>
            <a:chOff x="3877065" y="3613624"/>
            <a:chExt cx="455175" cy="625095"/>
          </a:xfrm>
        </p:grpSpPr>
        <p:sp>
          <p:nvSpPr>
            <p:cNvPr id="461" name="Abgerundetes Rechteck 460"/>
            <p:cNvSpPr/>
            <p:nvPr/>
          </p:nvSpPr>
          <p:spPr>
            <a:xfrm>
              <a:off x="3877065" y="3613624"/>
              <a:ext cx="455175" cy="622205"/>
            </a:xfrm>
            <a:prstGeom prst="roundRect">
              <a:avLst>
                <a:gd name="adj" fmla="val 11028"/>
              </a:avLst>
            </a:prstGeom>
            <a:solidFill>
              <a:srgbClr val="F1BD00"/>
            </a:solidFill>
            <a:ln w="12700" cmpd="sng">
              <a:solidFill>
                <a:srgbClr val="F1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62" name="Textfeld 461"/>
            <p:cNvSpPr txBox="1"/>
            <p:nvPr/>
          </p:nvSpPr>
          <p:spPr>
            <a:xfrm>
              <a:off x="3983102"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63" name="Bild 462"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72492" y="3674390"/>
              <a:ext cx="275606" cy="275606"/>
            </a:xfrm>
            <a:prstGeom prst="rect">
              <a:avLst/>
            </a:prstGeom>
          </p:spPr>
        </p:pic>
      </p:grpSp>
      <p:grpSp>
        <p:nvGrpSpPr>
          <p:cNvPr id="464" name="Gruppierung 463"/>
          <p:cNvGrpSpPr/>
          <p:nvPr/>
        </p:nvGrpSpPr>
        <p:grpSpPr>
          <a:xfrm>
            <a:off x="5147125" y="1770615"/>
            <a:ext cx="455175" cy="625095"/>
            <a:chOff x="691621" y="2396815"/>
            <a:chExt cx="455175" cy="625095"/>
          </a:xfrm>
        </p:grpSpPr>
        <p:sp>
          <p:nvSpPr>
            <p:cNvPr id="465" name="Abgerundetes Rechteck 46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66" name="Bild 46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67" name="Textfeld 466"/>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468" name="Textfeld 467"/>
          <p:cNvSpPr txBox="1"/>
          <p:nvPr/>
        </p:nvSpPr>
        <p:spPr>
          <a:xfrm>
            <a:off x="5646307" y="2611342"/>
            <a:ext cx="1972808"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WAN-Verbindungen</a:t>
            </a:r>
          </a:p>
        </p:txBody>
      </p:sp>
      <p:sp>
        <p:nvSpPr>
          <p:cNvPr id="469" name="Textfeld 468"/>
          <p:cNvSpPr txBox="1"/>
          <p:nvPr/>
        </p:nvSpPr>
        <p:spPr>
          <a:xfrm>
            <a:off x="5646307" y="3358235"/>
            <a:ext cx="1887247"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LAN-Verbindungen</a:t>
            </a:r>
          </a:p>
        </p:txBody>
      </p:sp>
      <p:sp>
        <p:nvSpPr>
          <p:cNvPr id="470" name="Textfeld 469"/>
          <p:cNvSpPr txBox="1"/>
          <p:nvPr/>
        </p:nvSpPr>
        <p:spPr>
          <a:xfrm>
            <a:off x="5646307" y="1797578"/>
            <a:ext cx="1981023" cy="584771"/>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Teilnehmer</a:t>
            </a:r>
          </a:p>
          <a:p>
            <a:r>
              <a:rPr lang="en-GB" sz="1600" noProof="1">
                <a:solidFill>
                  <a:schemeClr val="bg1"/>
                </a:solidFill>
                <a:latin typeface="Calibri Light"/>
                <a:cs typeface="Calibri Light"/>
              </a:rPr>
              <a:t>Leistungsstufen B-C-D</a:t>
            </a:r>
            <a:endParaRPr lang="en-GB" sz="1600" noProof="1" smtClean="0">
              <a:solidFill>
                <a:schemeClr val="bg1"/>
              </a:solidFill>
              <a:latin typeface="Calibri Light"/>
              <a:cs typeface="Calibri Light"/>
            </a:endParaRPr>
          </a:p>
        </p:txBody>
      </p:sp>
      <p:grpSp>
        <p:nvGrpSpPr>
          <p:cNvPr id="471" name="Gruppierung 470"/>
          <p:cNvGrpSpPr/>
          <p:nvPr/>
        </p:nvGrpSpPr>
        <p:grpSpPr>
          <a:xfrm>
            <a:off x="745274" y="2905710"/>
            <a:ext cx="455175" cy="625095"/>
            <a:chOff x="3344462" y="3613624"/>
            <a:chExt cx="455175" cy="625095"/>
          </a:xfrm>
        </p:grpSpPr>
        <p:sp>
          <p:nvSpPr>
            <p:cNvPr id="472" name="Abgerundetes Rechteck 471"/>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73" name="Textfeld 472"/>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74" name="Bild 473"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479" name="Gruppierung 478"/>
          <p:cNvGrpSpPr/>
          <p:nvPr/>
        </p:nvGrpSpPr>
        <p:grpSpPr>
          <a:xfrm>
            <a:off x="5147125" y="3955593"/>
            <a:ext cx="459830" cy="625095"/>
            <a:chOff x="5841305" y="4506531"/>
            <a:chExt cx="459830" cy="625095"/>
          </a:xfrm>
        </p:grpSpPr>
        <p:sp>
          <p:nvSpPr>
            <p:cNvPr id="480" name="Abgerundetes Rechteck 479"/>
            <p:cNvSpPr/>
            <p:nvPr/>
          </p:nvSpPr>
          <p:spPr>
            <a:xfrm>
              <a:off x="5845960" y="4506531"/>
              <a:ext cx="455175" cy="622205"/>
            </a:xfrm>
            <a:prstGeom prst="roundRect">
              <a:avLst>
                <a:gd name="adj" fmla="val 11028"/>
              </a:avLst>
            </a:prstGeom>
            <a:solidFill>
              <a:srgbClr val="97299C"/>
            </a:solidFill>
            <a:ln w="12700" cmpd="sng">
              <a:solidFill>
                <a:srgbClr val="9729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81" name="Bild 480" descr="icon-sip.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904742" y="4590230"/>
              <a:ext cx="327974" cy="248564"/>
            </a:xfrm>
            <a:prstGeom prst="rect">
              <a:avLst/>
            </a:prstGeom>
            <a:ln>
              <a:solidFill>
                <a:srgbClr val="97299C"/>
              </a:solidFill>
            </a:ln>
          </p:spPr>
        </p:pic>
        <p:sp>
          <p:nvSpPr>
            <p:cNvPr id="482" name="Textfeld 481"/>
            <p:cNvSpPr txBox="1"/>
            <p:nvPr/>
          </p:nvSpPr>
          <p:spPr>
            <a:xfrm>
              <a:off x="5841305" y="4823853"/>
              <a:ext cx="459830" cy="307773"/>
            </a:xfrm>
            <a:prstGeom prst="rect">
              <a:avLst/>
            </a:prstGeom>
            <a:noFill/>
            <a:ln>
              <a:noFill/>
            </a:ln>
          </p:spPr>
          <p:txBody>
            <a:bodyPr wrap="square" lIns="0" tIns="45718" rIns="0" bIns="45718" rtlCol="0">
              <a:spAutoFit/>
            </a:bodyPr>
            <a:lstStyle/>
            <a:p>
              <a:pPr algn="ctr"/>
              <a:r>
                <a:rPr lang="en-GB" noProof="1" smtClean="0">
                  <a:solidFill>
                    <a:schemeClr val="bg1"/>
                  </a:solidFill>
                  <a:latin typeface="Calibri Light"/>
                  <a:cs typeface="Calibri Light"/>
                </a:rPr>
                <a:t>8</a:t>
              </a:r>
            </a:p>
          </p:txBody>
        </p:sp>
      </p:grpSp>
      <p:sp>
        <p:nvSpPr>
          <p:cNvPr id="483" name="Textfeld 482"/>
          <p:cNvSpPr txBox="1"/>
          <p:nvPr/>
        </p:nvSpPr>
        <p:spPr>
          <a:xfrm>
            <a:off x="5646307" y="4069525"/>
            <a:ext cx="1975112"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SIP-Trunk für </a:t>
            </a:r>
            <a:r>
              <a:rPr lang="en-GB" sz="1600" noProof="1">
                <a:solidFill>
                  <a:schemeClr val="bg1"/>
                </a:solidFill>
                <a:latin typeface="Calibri Light"/>
                <a:cs typeface="Calibri Light"/>
              </a:rPr>
              <a:t>8 Kanäle</a:t>
            </a:r>
            <a:endParaRPr lang="en-GB" sz="1600" noProof="1" smtClean="0">
              <a:solidFill>
                <a:schemeClr val="bg1"/>
              </a:solidFill>
              <a:latin typeface="Calibri Light"/>
              <a:cs typeface="Calibri Light"/>
            </a:endParaRPr>
          </a:p>
        </p:txBody>
      </p:sp>
      <p:grpSp>
        <p:nvGrpSpPr>
          <p:cNvPr id="485" name="Gruppierung 484"/>
          <p:cNvGrpSpPr/>
          <p:nvPr/>
        </p:nvGrpSpPr>
        <p:grpSpPr>
          <a:xfrm>
            <a:off x="5158690" y="4683919"/>
            <a:ext cx="455175" cy="625095"/>
            <a:chOff x="4784146" y="4506531"/>
            <a:chExt cx="455175" cy="625095"/>
          </a:xfrm>
        </p:grpSpPr>
        <p:sp>
          <p:nvSpPr>
            <p:cNvPr id="486" name="Abgerundetes Rechteck 485"/>
            <p:cNvSpPr/>
            <p:nvPr/>
          </p:nvSpPr>
          <p:spPr>
            <a:xfrm>
              <a:off x="4784146" y="4506531"/>
              <a:ext cx="455175" cy="622205"/>
            </a:xfrm>
            <a:prstGeom prst="roundRect">
              <a:avLst>
                <a:gd name="adj" fmla="val 11028"/>
              </a:avLst>
            </a:prstGeom>
            <a:solidFill>
              <a:srgbClr val="95C11F"/>
            </a:solidFill>
            <a:ln w="12700" cmpd="sng">
              <a:solidFill>
                <a:srgbClr val="95C1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87" name="Textfeld 486"/>
            <p:cNvSpPr txBox="1"/>
            <p:nvPr/>
          </p:nvSpPr>
          <p:spPr>
            <a:xfrm>
              <a:off x="4882712" y="4823853"/>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1</a:t>
              </a:r>
            </a:p>
          </p:txBody>
        </p:sp>
        <p:pic>
          <p:nvPicPr>
            <p:cNvPr id="488" name="Bild 487" descr="ICX-Logo-Inverse-AllWhit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830415" y="4633688"/>
              <a:ext cx="372323" cy="190165"/>
            </a:xfrm>
            <a:prstGeom prst="rect">
              <a:avLst/>
            </a:prstGeom>
          </p:spPr>
        </p:pic>
      </p:grpSp>
      <p:sp>
        <p:nvSpPr>
          <p:cNvPr id="489" name="Textfeld 488"/>
          <p:cNvSpPr txBox="1"/>
          <p:nvPr/>
        </p:nvSpPr>
        <p:spPr>
          <a:xfrm>
            <a:off x="5646307" y="4792606"/>
            <a:ext cx="1653710" cy="338550"/>
          </a:xfrm>
          <a:prstGeom prst="rect">
            <a:avLst/>
          </a:prstGeom>
          <a:noFill/>
        </p:spPr>
        <p:txBody>
          <a:bodyPr wrap="none" lIns="91436" tIns="45718" rIns="91436" bIns="45718" rtlCol="0">
            <a:spAutoFit/>
          </a:bodyPr>
          <a:lstStyle/>
          <a:p>
            <a:r>
              <a:rPr lang="en-GB" sz="1600" noProof="1">
                <a:solidFill>
                  <a:schemeClr val="bg1"/>
                </a:solidFill>
                <a:latin typeface="Calibri Light"/>
                <a:cs typeface="Calibri Light"/>
              </a:rPr>
              <a:t>1 ICX-Schnittstelle</a:t>
            </a:r>
          </a:p>
        </p:txBody>
      </p:sp>
      <p:cxnSp>
        <p:nvCxnSpPr>
          <p:cNvPr id="28" name="Gerade Verbindung 27"/>
          <p:cNvCxnSpPr/>
          <p:nvPr/>
        </p:nvCxnSpPr>
        <p:spPr>
          <a:xfrm flipH="1" flipV="1">
            <a:off x="2548791" y="71120"/>
            <a:ext cx="8388" cy="554606"/>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sp>
        <p:nvSpPr>
          <p:cNvPr id="170" name="Abgerundetes Rechteck 169"/>
          <p:cNvSpPr/>
          <p:nvPr/>
        </p:nvSpPr>
        <p:spPr>
          <a:xfrm>
            <a:off x="655277" y="5878125"/>
            <a:ext cx="3803806"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a:t>
            </a:r>
          </a:p>
        </p:txBody>
      </p:sp>
      <p:sp>
        <p:nvSpPr>
          <p:cNvPr id="186" name="Textfeld 185"/>
          <p:cNvSpPr txBox="1"/>
          <p:nvPr/>
        </p:nvSpPr>
        <p:spPr>
          <a:xfrm>
            <a:off x="5646307" y="5298632"/>
            <a:ext cx="2841435" cy="830993"/>
          </a:xfrm>
          <a:prstGeom prst="rect">
            <a:avLst/>
          </a:prstGeom>
          <a:noFill/>
        </p:spPr>
        <p:txBody>
          <a:bodyPr wrap="none" lIns="91436" tIns="45718" rIns="91436" bIns="45718" rtlCol="0" anchor="ctr">
            <a:spAutoFit/>
          </a:bodyPr>
          <a:lstStyle/>
          <a:p>
            <a:r>
              <a:rPr lang="en-GB" sz="1600" noProof="1">
                <a:solidFill>
                  <a:schemeClr val="bg1"/>
                </a:solidFill>
                <a:latin typeface="Calibri Light"/>
                <a:cs typeface="Calibri Light"/>
              </a:rPr>
              <a:t>Serverunabhängige Lizenzen</a:t>
            </a:r>
          </a:p>
          <a:p>
            <a:r>
              <a:rPr lang="en-GB" sz="1600" noProof="1">
                <a:solidFill>
                  <a:schemeClr val="bg1"/>
                </a:solidFill>
                <a:latin typeface="Calibri Light"/>
                <a:cs typeface="Calibri Light"/>
              </a:rPr>
              <a:t>(Intercom Client, ComWIN, OPC, </a:t>
            </a:r>
          </a:p>
          <a:p>
            <a:r>
              <a:rPr lang="en-GB" sz="1600" noProof="1">
                <a:solidFill>
                  <a:schemeClr val="bg1"/>
                </a:solidFill>
                <a:latin typeface="Calibri Light"/>
                <a:cs typeface="Calibri Light"/>
              </a:rPr>
              <a:t>L-IP-REC-1, L-IF-PELCO, …)</a:t>
            </a:r>
            <a:endParaRPr lang="en-GB" sz="1600" noProof="1" smtClean="0">
              <a:solidFill>
                <a:schemeClr val="bg1"/>
              </a:solidFill>
              <a:latin typeface="Calibri Light"/>
              <a:cs typeface="Calibri Light"/>
            </a:endParaRPr>
          </a:p>
        </p:txBody>
      </p:sp>
      <p:grpSp>
        <p:nvGrpSpPr>
          <p:cNvPr id="9" name="Gruppierung 8"/>
          <p:cNvGrpSpPr/>
          <p:nvPr/>
        </p:nvGrpSpPr>
        <p:grpSpPr>
          <a:xfrm>
            <a:off x="5158690" y="5411645"/>
            <a:ext cx="455175" cy="622205"/>
            <a:chOff x="5158690" y="5411645"/>
            <a:chExt cx="455175" cy="622205"/>
          </a:xfrm>
        </p:grpSpPr>
        <p:sp>
          <p:nvSpPr>
            <p:cNvPr id="204" name="Abgerundetes Rechteck 203"/>
            <p:cNvSpPr/>
            <p:nvPr/>
          </p:nvSpPr>
          <p:spPr>
            <a:xfrm>
              <a:off x="5158690" y="5411645"/>
              <a:ext cx="455175" cy="622205"/>
            </a:xfrm>
            <a:prstGeom prst="roundRect">
              <a:avLst>
                <a:gd name="adj" fmla="val 11028"/>
              </a:avLst>
            </a:prstGeom>
            <a:solidFill>
              <a:srgbClr val="5DE4DD"/>
            </a:solidFill>
            <a:ln w="12700" cmpd="sng">
              <a:solidFill>
                <a:srgbClr val="5DE4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7" name="Bild 6" descr="key.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238840" y="5495898"/>
              <a:ext cx="286010" cy="263590"/>
            </a:xfrm>
            <a:prstGeom prst="rect">
              <a:avLst/>
            </a:prstGeom>
          </p:spPr>
        </p:pic>
      </p:grpSp>
      <p:grpSp>
        <p:nvGrpSpPr>
          <p:cNvPr id="10" name="Gruppierung 9"/>
          <p:cNvGrpSpPr/>
          <p:nvPr/>
        </p:nvGrpSpPr>
        <p:grpSpPr>
          <a:xfrm>
            <a:off x="3399809" y="2905710"/>
            <a:ext cx="455175" cy="622205"/>
            <a:chOff x="3399809" y="2905710"/>
            <a:chExt cx="455175" cy="622205"/>
          </a:xfrm>
        </p:grpSpPr>
        <p:sp>
          <p:nvSpPr>
            <p:cNvPr id="194" name="Abgerundetes Rechteck 193"/>
            <p:cNvSpPr/>
            <p:nvPr/>
          </p:nvSpPr>
          <p:spPr>
            <a:xfrm>
              <a:off x="3399809" y="2905710"/>
              <a:ext cx="455175" cy="622205"/>
            </a:xfrm>
            <a:prstGeom prst="roundRect">
              <a:avLst>
                <a:gd name="adj" fmla="val 11028"/>
              </a:avLst>
            </a:prstGeom>
            <a:solidFill>
              <a:srgbClr val="5DE4DD"/>
            </a:solidFill>
            <a:ln w="12700" cmpd="sng">
              <a:solidFill>
                <a:srgbClr val="5DE4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211" name="Bild 210" descr="key.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73120" y="2992241"/>
              <a:ext cx="286010" cy="263590"/>
            </a:xfrm>
            <a:prstGeom prst="rect">
              <a:avLst/>
            </a:prstGeom>
          </p:spPr>
        </p:pic>
      </p:grpSp>
    </p:spTree>
    <p:extLst>
      <p:ext uri="{BB962C8B-B14F-4D97-AF65-F5344CB8AC3E}">
        <p14:creationId xmlns:p14="http://schemas.microsoft.com/office/powerpoint/2010/main" xmlns="" val="3162304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8" y="1632633"/>
            <a:ext cx="7170484" cy="421352"/>
          </a:xfrm>
        </p:spPr>
        <p:txBody>
          <a:bodyPr/>
          <a:lstStyle/>
          <a:p>
            <a:r>
              <a:rPr lang="de-DE"/>
              <a:t>Sie bestimmen die Größe Ihres Intercom-Orchesters</a:t>
            </a:r>
            <a:endParaRPr lang="de-DE" dirty="0"/>
          </a:p>
        </p:txBody>
      </p:sp>
      <p:sp>
        <p:nvSpPr>
          <p:cNvPr id="8" name="Rechtwinkliges Dreieck 7"/>
          <p:cNvSpPr/>
          <p:nvPr/>
        </p:nvSpPr>
        <p:spPr>
          <a:xfrm rot="13500000">
            <a:off x="1395432" y="1240643"/>
            <a:ext cx="134799" cy="101099"/>
          </a:xfrm>
          <a:prstGeom prst="rtTriangle">
            <a:avLst/>
          </a:prstGeom>
          <a:solidFill>
            <a:srgbClr val="003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000" dirty="0">
              <a:latin typeface="Univers Next Pro Thin Cond"/>
              <a:cs typeface="Univers Next Pro Thin Cond"/>
            </a:endParaRPr>
          </a:p>
        </p:txBody>
      </p:sp>
      <p:sp>
        <p:nvSpPr>
          <p:cNvPr id="5" name="Titel 4"/>
          <p:cNvSpPr>
            <a:spLocks noGrp="1"/>
          </p:cNvSpPr>
          <p:nvPr>
            <p:ph type="ctrTitle"/>
          </p:nvPr>
        </p:nvSpPr>
        <p:spPr>
          <a:xfrm>
            <a:off x="936317" y="1029756"/>
            <a:ext cx="4429751" cy="529074"/>
          </a:xfrm>
        </p:spPr>
        <p:txBody>
          <a:bodyPr/>
          <a:lstStyle/>
          <a:p>
            <a:r>
              <a:rPr lang="de-DE"/>
              <a:t>Bis zu 25.000 Teilnehmer</a:t>
            </a:r>
          </a:p>
        </p:txBody>
      </p:sp>
    </p:spTree>
    <p:extLst>
      <p:ext uri="{BB962C8B-B14F-4D97-AF65-F5344CB8AC3E}">
        <p14:creationId xmlns:p14="http://schemas.microsoft.com/office/powerpoint/2010/main" xmlns="" val="1331959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3520165" cy="529074"/>
          </a:xfrm>
        </p:spPr>
        <p:txBody>
          <a:bodyPr/>
          <a:lstStyle/>
          <a:p>
            <a:r>
              <a:rPr lang="de-DE"/>
              <a:t>Commend Software</a:t>
            </a:r>
          </a:p>
        </p:txBody>
      </p:sp>
      <p:sp>
        <p:nvSpPr>
          <p:cNvPr id="3" name="Untertitel 2"/>
          <p:cNvSpPr>
            <a:spLocks noGrp="1"/>
          </p:cNvSpPr>
          <p:nvPr>
            <p:ph type="subTitle" idx="1"/>
          </p:nvPr>
        </p:nvSpPr>
        <p:spPr>
          <a:xfrm>
            <a:off x="936319" y="1632633"/>
            <a:ext cx="4472143" cy="421352"/>
          </a:xfrm>
        </p:spPr>
        <p:txBody>
          <a:bodyPr/>
          <a:lstStyle/>
          <a:p>
            <a:r>
              <a:rPr lang="de-DE"/>
              <a:t>Weitere Intercom-Mitbewohner </a:t>
            </a:r>
          </a:p>
        </p:txBody>
      </p:sp>
      <p:sp>
        <p:nvSpPr>
          <p:cNvPr id="35" name="Abgerundetes Rechteck 34"/>
          <p:cNvSpPr/>
          <p:nvPr/>
        </p:nvSpPr>
        <p:spPr>
          <a:xfrm>
            <a:off x="1971890"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1" name="Abgerundetes Rechteck 40"/>
          <p:cNvSpPr/>
          <p:nvPr/>
        </p:nvSpPr>
        <p:spPr>
          <a:xfrm>
            <a:off x="1971890"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3" name="Abgerundetes Rechteck 22"/>
          <p:cNvSpPr/>
          <p:nvPr/>
        </p:nvSpPr>
        <p:spPr>
          <a:xfrm>
            <a:off x="448474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Windows Server (OS)</a:t>
            </a:r>
          </a:p>
        </p:txBody>
      </p:sp>
      <p:sp>
        <p:nvSpPr>
          <p:cNvPr id="25" name="Abgerundetes Rechteck 24"/>
          <p:cNvSpPr/>
          <p:nvPr/>
        </p:nvSpPr>
        <p:spPr>
          <a:xfrm>
            <a:off x="4484749"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n</a:t>
            </a:r>
          </a:p>
        </p:txBody>
      </p:sp>
      <p:sp>
        <p:nvSpPr>
          <p:cNvPr id="33" name="Abgerundetes Rechteck 32"/>
          <p:cNvSpPr/>
          <p:nvPr/>
        </p:nvSpPr>
        <p:spPr>
          <a:xfrm>
            <a:off x="1971890"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34" name="Abgerundetes Rechteck 33"/>
          <p:cNvSpPr/>
          <p:nvPr/>
        </p:nvSpPr>
        <p:spPr>
          <a:xfrm>
            <a:off x="448474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ComWIN</a:t>
            </a:r>
          </a:p>
        </p:txBody>
      </p:sp>
      <p:sp>
        <p:nvSpPr>
          <p:cNvPr id="18" name="Abgerundetes Rechteck 17"/>
          <p:cNvSpPr/>
          <p:nvPr/>
        </p:nvSpPr>
        <p:spPr>
          <a:xfrm>
            <a:off x="4484749" y="2967051"/>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ComREPORT</a:t>
            </a:r>
          </a:p>
        </p:txBody>
      </p:sp>
      <p:sp>
        <p:nvSpPr>
          <p:cNvPr id="19" name="Abgerundetes Rechteck 18"/>
          <p:cNvSpPr/>
          <p:nvPr/>
        </p:nvSpPr>
        <p:spPr>
          <a:xfrm>
            <a:off x="4484749" y="218285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ComREC</a:t>
            </a:r>
          </a:p>
        </p:txBody>
      </p:sp>
      <p:grpSp>
        <p:nvGrpSpPr>
          <p:cNvPr id="21" name="Gruppierung 20"/>
          <p:cNvGrpSpPr/>
          <p:nvPr/>
        </p:nvGrpSpPr>
        <p:grpSpPr>
          <a:xfrm>
            <a:off x="1971890" y="5486401"/>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6324600" y="2309602"/>
            <a:ext cx="872067" cy="576498"/>
            <a:chOff x="6324599" y="2309602"/>
            <a:chExt cx="872067" cy="576498"/>
          </a:xfrm>
        </p:grpSpPr>
        <p:sp>
          <p:nvSpPr>
            <p:cNvPr id="32" name="Rechtwinkliges Dreieck 31"/>
            <p:cNvSpPr/>
            <p:nvPr/>
          </p:nvSpPr>
          <p:spPr>
            <a:xfrm>
              <a:off x="6947644" y="2309602"/>
              <a:ext cx="249022" cy="196104"/>
            </a:xfrm>
            <a:prstGeom prst="rtTriangl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sp>
          <p:nvSpPr>
            <p:cNvPr id="36" name="Rechteck 35"/>
            <p:cNvSpPr/>
            <p:nvPr/>
          </p:nvSpPr>
          <p:spPr>
            <a:xfrm>
              <a:off x="6324599" y="2505100"/>
              <a:ext cx="872067" cy="381000"/>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de-AT" sz="1600" b="0" i="0" u="none"/>
                <a:t>NEU</a:t>
              </a:r>
              <a:endParaRPr lang="en" sz="1600" b="0" i="0" u="none"/>
            </a:p>
          </p:txBody>
        </p:sp>
      </p:grpSp>
    </p:spTree>
    <p:extLst>
      <p:ext uri="{BB962C8B-B14F-4D97-AF65-F5344CB8AC3E}">
        <p14:creationId xmlns:p14="http://schemas.microsoft.com/office/powerpoint/2010/main" xmlns="" val="8624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6" y="1029756"/>
            <a:ext cx="3993734" cy="529074"/>
          </a:xfrm>
        </p:spPr>
        <p:txBody>
          <a:bodyPr/>
          <a:lstStyle/>
          <a:p>
            <a:r>
              <a:rPr lang="de-DE"/>
              <a:t>Hot and Cold Stand-by</a:t>
            </a:r>
          </a:p>
        </p:txBody>
      </p:sp>
      <p:sp>
        <p:nvSpPr>
          <p:cNvPr id="3" name="Untertitel 2"/>
          <p:cNvSpPr>
            <a:spLocks noGrp="1"/>
          </p:cNvSpPr>
          <p:nvPr>
            <p:ph type="subTitle" idx="1"/>
          </p:nvPr>
        </p:nvSpPr>
        <p:spPr>
          <a:xfrm>
            <a:off x="936318" y="1632633"/>
            <a:ext cx="3299962" cy="421352"/>
          </a:xfrm>
        </p:spPr>
        <p:txBody>
          <a:bodyPr/>
          <a:lstStyle/>
          <a:p>
            <a:r>
              <a:rPr lang="de-DE"/>
              <a:t>Sicherheit und Effizienz</a:t>
            </a:r>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3" name="Abgerundetes Rechteck 22"/>
          <p:cNvSpPr/>
          <p:nvPr/>
        </p:nvSpPr>
        <p:spPr>
          <a:xfrm>
            <a:off x="4484749" y="5136350"/>
            <a:ext cx="2454582" cy="400850"/>
          </a:xfrm>
          <a:prstGeom prst="roundRect">
            <a:avLst>
              <a:gd name="adj" fmla="val 11028"/>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de-DE" noProof="1">
                <a:solidFill>
                  <a:schemeClr val="bg1"/>
                </a:solidFill>
                <a:latin typeface="Calibri Light"/>
                <a:cs typeface="Calibri Light"/>
              </a:rPr>
              <a:t>Kopie von virtueller Maschine 3</a:t>
            </a:r>
          </a:p>
        </p:txBody>
      </p:sp>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34" name="Abgerundetes Rechteck 33"/>
          <p:cNvSpPr/>
          <p:nvPr/>
        </p:nvSpPr>
        <p:spPr>
          <a:xfrm>
            <a:off x="4484749" y="4347375"/>
            <a:ext cx="2454582" cy="754050"/>
          </a:xfrm>
          <a:prstGeom prst="roundRect">
            <a:avLst>
              <a:gd name="adj" fmla="val 5133"/>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0"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27" name="Abgerundetes Rechteck 26"/>
          <p:cNvSpPr/>
          <p:nvPr/>
        </p:nvSpPr>
        <p:spPr>
          <a:xfrm>
            <a:off x="1979370"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0" name="Abgerundetes Rechteck 29"/>
          <p:cNvSpPr/>
          <p:nvPr/>
        </p:nvSpPr>
        <p:spPr>
          <a:xfrm>
            <a:off x="1979370"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1" name="Abgerundetes Rechteck 30"/>
          <p:cNvSpPr/>
          <p:nvPr/>
        </p:nvSpPr>
        <p:spPr>
          <a:xfrm>
            <a:off x="4486493"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6" name="Abgerundetes Rechteck 35"/>
          <p:cNvSpPr/>
          <p:nvPr/>
        </p:nvSpPr>
        <p:spPr>
          <a:xfrm>
            <a:off x="4486493"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7" name="Abgerundetes Rechteck 36"/>
          <p:cNvSpPr/>
          <p:nvPr/>
        </p:nvSpPr>
        <p:spPr>
          <a:xfrm>
            <a:off x="1971890" y="2616199"/>
            <a:ext cx="2454582" cy="592925"/>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FFFFFF"/>
                </a:solidFill>
                <a:latin typeface="Calibri Light"/>
                <a:cs typeface="Calibri Light"/>
              </a:rPr>
              <a:t>LIVE</a:t>
            </a:r>
          </a:p>
        </p:txBody>
      </p:sp>
      <p:sp>
        <p:nvSpPr>
          <p:cNvPr id="38" name="Abgerundetes Rechteck 37"/>
          <p:cNvSpPr/>
          <p:nvPr/>
        </p:nvSpPr>
        <p:spPr>
          <a:xfrm>
            <a:off x="4486490" y="2616200"/>
            <a:ext cx="2454582" cy="592926"/>
          </a:xfrm>
          <a:prstGeom prst="roundRect">
            <a:avLst>
              <a:gd name="adj" fmla="val 5133"/>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008CD2"/>
                </a:solidFill>
                <a:latin typeface="Calibri Light"/>
                <a:cs typeface="Calibri Light"/>
              </a:rPr>
              <a:t>Stand-by</a:t>
            </a:r>
          </a:p>
        </p:txBody>
      </p:sp>
      <p:sp>
        <p:nvSpPr>
          <p:cNvPr id="5" name="Oval 4"/>
          <p:cNvSpPr/>
          <p:nvPr/>
        </p:nvSpPr>
        <p:spPr>
          <a:xfrm>
            <a:off x="1661869" y="4415625"/>
            <a:ext cx="635000" cy="635000"/>
          </a:xfrm>
          <a:prstGeom prst="ellips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t>PRO 3.2</a:t>
            </a:r>
          </a:p>
        </p:txBody>
      </p:sp>
      <p:sp>
        <p:nvSpPr>
          <p:cNvPr id="39" name="Oval 38"/>
          <p:cNvSpPr/>
          <p:nvPr/>
        </p:nvSpPr>
        <p:spPr>
          <a:xfrm>
            <a:off x="6623572" y="4415625"/>
            <a:ext cx="635000" cy="635000"/>
          </a:xfrm>
          <a:prstGeom prst="ellipse">
            <a:avLst/>
          </a:prstGeom>
          <a:solidFill>
            <a:srgbClr val="800000">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t>PRO 3.2</a:t>
            </a:r>
          </a:p>
        </p:txBody>
      </p:sp>
    </p:spTree>
    <p:extLst>
      <p:ext uri="{BB962C8B-B14F-4D97-AF65-F5344CB8AC3E}">
        <p14:creationId xmlns:p14="http://schemas.microsoft.com/office/powerpoint/2010/main" xmlns="" val="433451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42" name="Oval 41"/>
          <p:cNvSpPr/>
          <p:nvPr/>
        </p:nvSpPr>
        <p:spPr>
          <a:xfrm>
            <a:off x="1661869" y="4415625"/>
            <a:ext cx="635000" cy="635000"/>
          </a:xfrm>
          <a:prstGeom prst="ellips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t>PRO 3.2</a:t>
            </a:r>
          </a:p>
        </p:txBody>
      </p:sp>
      <p:sp>
        <p:nvSpPr>
          <p:cNvPr id="2" name="Titel 1"/>
          <p:cNvSpPr>
            <a:spLocks noGrp="1"/>
          </p:cNvSpPr>
          <p:nvPr>
            <p:ph type="ctrTitle"/>
          </p:nvPr>
        </p:nvSpPr>
        <p:spPr>
          <a:xfrm>
            <a:off x="936317" y="1029756"/>
            <a:ext cx="1628583" cy="529074"/>
          </a:xfrm>
        </p:spPr>
        <p:txBody>
          <a:bodyPr/>
          <a:lstStyle/>
          <a:p>
            <a:r>
              <a:rPr lang="de-DE"/>
              <a:t>Wartung</a:t>
            </a:r>
          </a:p>
        </p:txBody>
      </p:sp>
      <p:sp>
        <p:nvSpPr>
          <p:cNvPr id="3" name="Untertitel 2"/>
          <p:cNvSpPr>
            <a:spLocks noGrp="1"/>
          </p:cNvSpPr>
          <p:nvPr>
            <p:ph type="subTitle" idx="1"/>
          </p:nvPr>
        </p:nvSpPr>
        <p:spPr>
          <a:xfrm>
            <a:off x="936318" y="1632633"/>
            <a:ext cx="3299962" cy="421352"/>
          </a:xfrm>
        </p:spPr>
        <p:txBody>
          <a:bodyPr/>
          <a:lstStyle/>
          <a:p>
            <a:r>
              <a:rPr lang="de-DE"/>
              <a:t>Sicherheit und Effizienz</a:t>
            </a:r>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3" name="Abgerundetes Rechteck 22"/>
          <p:cNvSpPr/>
          <p:nvPr/>
        </p:nvSpPr>
        <p:spPr>
          <a:xfrm>
            <a:off x="4484749"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Kopie von virtueller Maschine 3</a:t>
            </a:r>
          </a:p>
        </p:txBody>
      </p:sp>
      <p:sp>
        <p:nvSpPr>
          <p:cNvPr id="34" name="Abgerundetes Rechteck 33"/>
          <p:cNvSpPr/>
          <p:nvPr/>
        </p:nvSpPr>
        <p:spPr>
          <a:xfrm>
            <a:off x="4484749"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0"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27" name="Abgerundetes Rechteck 26"/>
          <p:cNvSpPr/>
          <p:nvPr/>
        </p:nvSpPr>
        <p:spPr>
          <a:xfrm>
            <a:off x="1979370"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0" name="Abgerundetes Rechteck 29"/>
          <p:cNvSpPr/>
          <p:nvPr/>
        </p:nvSpPr>
        <p:spPr>
          <a:xfrm>
            <a:off x="1979370"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1" name="Abgerundetes Rechteck 30"/>
          <p:cNvSpPr/>
          <p:nvPr/>
        </p:nvSpPr>
        <p:spPr>
          <a:xfrm>
            <a:off x="4486493"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6" name="Abgerundetes Rechteck 35"/>
          <p:cNvSpPr/>
          <p:nvPr/>
        </p:nvSpPr>
        <p:spPr>
          <a:xfrm>
            <a:off x="4486493"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7" name="Abgerundetes Rechteck 36"/>
          <p:cNvSpPr/>
          <p:nvPr/>
        </p:nvSpPr>
        <p:spPr>
          <a:xfrm>
            <a:off x="1971890" y="2319736"/>
            <a:ext cx="2454582" cy="592925"/>
          </a:xfrm>
          <a:prstGeom prst="roundRect">
            <a:avLst>
              <a:gd name="adj" fmla="val 5133"/>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FFFFFF"/>
                </a:solidFill>
                <a:latin typeface="Calibri Light"/>
                <a:cs typeface="Calibri Light"/>
              </a:rPr>
              <a:t>Update und Erweiterung</a:t>
            </a:r>
          </a:p>
        </p:txBody>
      </p:sp>
      <p:sp>
        <p:nvSpPr>
          <p:cNvPr id="38" name="Abgerundetes Rechteck 37"/>
          <p:cNvSpPr/>
          <p:nvPr/>
        </p:nvSpPr>
        <p:spPr>
          <a:xfrm>
            <a:off x="4486490" y="2616200"/>
            <a:ext cx="2454582" cy="592926"/>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FFFFFF"/>
                </a:solidFill>
                <a:latin typeface="Calibri Light"/>
                <a:cs typeface="Calibri Light"/>
              </a:rPr>
              <a:t>LIVE</a:t>
            </a:r>
          </a:p>
        </p:txBody>
      </p:sp>
      <p:sp>
        <p:nvSpPr>
          <p:cNvPr id="5" name="Oval 4"/>
          <p:cNvSpPr/>
          <p:nvPr/>
        </p:nvSpPr>
        <p:spPr>
          <a:xfrm>
            <a:off x="1661869" y="4415625"/>
            <a:ext cx="635000" cy="635000"/>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ln>
                  <a:solidFill>
                    <a:srgbClr val="FFFFFF"/>
                  </a:solidFill>
                </a:ln>
              </a:rPr>
              <a:t>PRO 4.0</a:t>
            </a:r>
          </a:p>
        </p:txBody>
      </p:sp>
      <p:sp>
        <p:nvSpPr>
          <p:cNvPr id="39" name="Oval 38"/>
          <p:cNvSpPr/>
          <p:nvPr/>
        </p:nvSpPr>
        <p:spPr>
          <a:xfrm>
            <a:off x="6623572" y="4415625"/>
            <a:ext cx="635000" cy="635000"/>
          </a:xfrm>
          <a:prstGeom prst="ellipse">
            <a:avLst/>
          </a:prstGeom>
          <a:solidFill>
            <a:srgbClr val="800000">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t>PRO 3.2</a:t>
            </a:r>
          </a:p>
        </p:txBody>
      </p:sp>
      <p:sp>
        <p:nvSpPr>
          <p:cNvPr id="40" name="Abgerundetes Rechteck 39"/>
          <p:cNvSpPr/>
          <p:nvPr/>
        </p:nvSpPr>
        <p:spPr>
          <a:xfrm>
            <a:off x="1979370"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Tree>
    <p:extLst>
      <p:ext uri="{BB962C8B-B14F-4D97-AF65-F5344CB8AC3E}">
        <p14:creationId xmlns:p14="http://schemas.microsoft.com/office/powerpoint/2010/main" xmlns="" val="34403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61111E-6 0.04259 L 3.61111E-6 -1.48148E-6 " pathEditMode="relative" rAng="0" ptsTypes="AA">
                                      <p:cBhvr>
                                        <p:cTn id="6" dur="1000" fill="hold"/>
                                        <p:tgtEl>
                                          <p:spTgt spid="37"/>
                                        </p:tgtEl>
                                        <p:attrNameLst>
                                          <p:attrName>ppt_x</p:attrName>
                                          <p:attrName>ppt_y</p:attrName>
                                        </p:attrNameLst>
                                      </p:cBhvr>
                                      <p:rCtr x="0" y="-213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
                                        <p:tgtEl>
                                          <p:spTgt spid="40"/>
                                        </p:tgtEl>
                                      </p:cBhvr>
                                    </p:animEffect>
                                  </p:childTnLst>
                                </p:cTn>
                              </p:par>
                            </p:childTnLst>
                          </p:cTn>
                        </p:par>
                        <p:par>
                          <p:cTn id="11" fill="hold">
                            <p:stCondLst>
                              <p:cond delay="13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3163697" cy="529074"/>
          </a:xfrm>
        </p:spPr>
        <p:txBody>
          <a:bodyPr/>
          <a:lstStyle/>
          <a:p>
            <a:r>
              <a:rPr lang="de-DE"/>
              <a:t>Wartung beendet</a:t>
            </a:r>
          </a:p>
        </p:txBody>
      </p:sp>
      <p:sp>
        <p:nvSpPr>
          <p:cNvPr id="3" name="Untertitel 2"/>
          <p:cNvSpPr>
            <a:spLocks noGrp="1"/>
          </p:cNvSpPr>
          <p:nvPr>
            <p:ph type="subTitle" idx="1"/>
          </p:nvPr>
        </p:nvSpPr>
        <p:spPr>
          <a:xfrm>
            <a:off x="936318" y="1632633"/>
            <a:ext cx="3299962" cy="421352"/>
          </a:xfrm>
        </p:spPr>
        <p:txBody>
          <a:bodyPr/>
          <a:lstStyle/>
          <a:p>
            <a:r>
              <a:rPr lang="de-DE"/>
              <a:t>Sicherheit und Effizienz</a:t>
            </a:r>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3</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Kopie von virtueller Maschine 3</a:t>
            </a:r>
          </a:p>
        </p:txBody>
      </p:sp>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0"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27" name="Abgerundetes Rechteck 26"/>
          <p:cNvSpPr/>
          <p:nvPr/>
        </p:nvSpPr>
        <p:spPr>
          <a:xfrm>
            <a:off x="1979370"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0" name="Abgerundetes Rechteck 29"/>
          <p:cNvSpPr/>
          <p:nvPr/>
        </p:nvSpPr>
        <p:spPr>
          <a:xfrm>
            <a:off x="1979370"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1" name="Abgerundetes Rechteck 30"/>
          <p:cNvSpPr/>
          <p:nvPr/>
        </p:nvSpPr>
        <p:spPr>
          <a:xfrm>
            <a:off x="4486493" y="3964324"/>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1.</a:t>
            </a:r>
            <a:r>
              <a:rPr lang="de-DE" noProof="1">
                <a:solidFill>
                  <a:schemeClr val="bg1"/>
                </a:solidFill>
                <a:latin typeface="Calibri Light"/>
                <a:cs typeface="Calibri Light"/>
              </a:rPr>
              <a:t> Instanz (112 Teilnehmer)</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2.</a:t>
            </a:r>
            <a:r>
              <a:rPr lang="de-DE" noProof="1">
                <a:solidFill>
                  <a:schemeClr val="bg1"/>
                </a:solidFill>
                <a:latin typeface="Calibri Light"/>
                <a:cs typeface="Calibri Light"/>
              </a:rPr>
              <a:t> Instanz (112 Teilnehmer)</a:t>
            </a:r>
          </a:p>
        </p:txBody>
      </p:sp>
      <p:sp>
        <p:nvSpPr>
          <p:cNvPr id="36" name="Abgerundetes Rechteck 35"/>
          <p:cNvSpPr/>
          <p:nvPr/>
        </p:nvSpPr>
        <p:spPr>
          <a:xfrm>
            <a:off x="4486493" y="3319231"/>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3.</a:t>
            </a:r>
            <a:r>
              <a:rPr lang="de-DE" noProof="1">
                <a:solidFill>
                  <a:schemeClr val="bg1"/>
                </a:solidFill>
                <a:latin typeface="Calibri Light"/>
                <a:cs typeface="Calibri Light"/>
              </a:rPr>
              <a:t> Instanz (112 Teilnehmer)</a:t>
            </a:r>
          </a:p>
        </p:txBody>
      </p:sp>
      <p:sp>
        <p:nvSpPr>
          <p:cNvPr id="37" name="Abgerundetes Rechteck 36"/>
          <p:cNvSpPr/>
          <p:nvPr/>
        </p:nvSpPr>
        <p:spPr>
          <a:xfrm>
            <a:off x="1971890" y="2319736"/>
            <a:ext cx="2454582" cy="592925"/>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FFFFFF"/>
                </a:solidFill>
                <a:latin typeface="Calibri Light"/>
                <a:cs typeface="Calibri Light"/>
              </a:rPr>
              <a:t>LIVE</a:t>
            </a:r>
          </a:p>
        </p:txBody>
      </p:sp>
      <p:sp>
        <p:nvSpPr>
          <p:cNvPr id="5" name="Oval 4"/>
          <p:cNvSpPr/>
          <p:nvPr/>
        </p:nvSpPr>
        <p:spPr>
          <a:xfrm>
            <a:off x="1661869" y="4415625"/>
            <a:ext cx="635000" cy="635000"/>
          </a:xfrm>
          <a:prstGeom prst="ellipse">
            <a:avLst/>
          </a:prstGeom>
          <a:solidFill>
            <a:srgbClr val="95C11F"/>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ln>
                  <a:solidFill>
                    <a:srgbClr val="FFFFFF"/>
                  </a:solidFill>
                </a:ln>
              </a:rPr>
              <a:t>PRO 4.0</a:t>
            </a:r>
          </a:p>
        </p:txBody>
      </p:sp>
      <p:sp>
        <p:nvSpPr>
          <p:cNvPr id="40" name="Abgerundetes Rechteck 39"/>
          <p:cNvSpPr/>
          <p:nvPr/>
        </p:nvSpPr>
        <p:spPr>
          <a:xfrm>
            <a:off x="1979370"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42" name="Abgerundetes Rechteck 41"/>
          <p:cNvSpPr/>
          <p:nvPr/>
        </p:nvSpPr>
        <p:spPr>
          <a:xfrm>
            <a:off x="4484749" y="5136350"/>
            <a:ext cx="2454582" cy="400850"/>
          </a:xfrm>
          <a:prstGeom prst="roundRect">
            <a:avLst>
              <a:gd name="adj" fmla="val 11028"/>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43" name="Abgerundetes Rechteck 42"/>
          <p:cNvSpPr/>
          <p:nvPr/>
        </p:nvSpPr>
        <p:spPr>
          <a:xfrm>
            <a:off x="4484749" y="4347375"/>
            <a:ext cx="2454582" cy="754050"/>
          </a:xfrm>
          <a:prstGeom prst="roundRect">
            <a:avLst>
              <a:gd name="adj" fmla="val 5133"/>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VirtuoSIS</a:t>
            </a:r>
          </a:p>
        </p:txBody>
      </p:sp>
      <p:sp>
        <p:nvSpPr>
          <p:cNvPr id="44" name="Abgerundetes Rechteck 43"/>
          <p:cNvSpPr/>
          <p:nvPr/>
        </p:nvSpPr>
        <p:spPr>
          <a:xfrm>
            <a:off x="4486490" y="2319001"/>
            <a:ext cx="2454582" cy="592926"/>
          </a:xfrm>
          <a:prstGeom prst="roundRect">
            <a:avLst>
              <a:gd name="adj" fmla="val 5133"/>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800" noProof="1">
                <a:solidFill>
                  <a:srgbClr val="008CD2"/>
                </a:solidFill>
                <a:latin typeface="Calibri Light"/>
                <a:cs typeface="Calibri Light"/>
              </a:rPr>
              <a:t>Stand-by</a:t>
            </a:r>
          </a:p>
        </p:txBody>
      </p:sp>
      <p:sp>
        <p:nvSpPr>
          <p:cNvPr id="45" name="Abgerundetes Rechteck 44"/>
          <p:cNvSpPr/>
          <p:nvPr/>
        </p:nvSpPr>
        <p:spPr>
          <a:xfrm>
            <a:off x="4486493"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de-DE" sz="1800" b="1" noProof="1">
                <a:solidFill>
                  <a:schemeClr val="bg1"/>
                </a:solidFill>
                <a:latin typeface="Calibri"/>
                <a:cs typeface="Calibri"/>
              </a:rPr>
              <a:t>4.</a:t>
            </a:r>
            <a:r>
              <a:rPr lang="de-DE" noProof="1">
                <a:solidFill>
                  <a:schemeClr val="bg1"/>
                </a:solidFill>
                <a:latin typeface="Calibri Light"/>
                <a:cs typeface="Calibri Light"/>
              </a:rPr>
              <a:t> Instanz (112 Teilnehmer)</a:t>
            </a:r>
          </a:p>
        </p:txBody>
      </p:sp>
      <p:sp>
        <p:nvSpPr>
          <p:cNvPr id="39" name="Oval 38"/>
          <p:cNvSpPr/>
          <p:nvPr/>
        </p:nvSpPr>
        <p:spPr>
          <a:xfrm>
            <a:off x="6623572" y="4415625"/>
            <a:ext cx="635000" cy="635000"/>
          </a:xfrm>
          <a:prstGeom prst="ellipse">
            <a:avLst/>
          </a:prstGeom>
          <a:solidFill>
            <a:srgbClr val="95C11F">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600"/>
              <a:t>PRO 4.0</a:t>
            </a:r>
          </a:p>
        </p:txBody>
      </p:sp>
    </p:spTree>
    <p:extLst>
      <p:ext uri="{BB962C8B-B14F-4D97-AF65-F5344CB8AC3E}">
        <p14:creationId xmlns:p14="http://schemas.microsoft.com/office/powerpoint/2010/main" xmlns="" val="2739969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9" y="4202115"/>
            <a:ext cx="5153609" cy="806073"/>
          </a:xfrm>
        </p:spPr>
        <p:txBody>
          <a:bodyPr/>
          <a:lstStyle/>
          <a:p>
            <a:r>
              <a:rPr lang="de-DE"/>
              <a:t>Gespräche werden selbst bei Server-</a:t>
            </a:r>
            <a:br>
              <a:rPr lang="de-DE"/>
            </a:br>
            <a:r>
              <a:rPr lang="de-DE"/>
              <a:t>Ausfall ohne Verzögerung fortgesetzt</a:t>
            </a:r>
          </a:p>
        </p:txBody>
      </p:sp>
      <p:sp>
        <p:nvSpPr>
          <p:cNvPr id="10" name="Titel 9"/>
          <p:cNvSpPr>
            <a:spLocks noGrp="1"/>
          </p:cNvSpPr>
          <p:nvPr>
            <p:ph type="ctrTitle"/>
          </p:nvPr>
        </p:nvSpPr>
        <p:spPr>
          <a:xfrm>
            <a:off x="936317" y="3082952"/>
            <a:ext cx="5215179" cy="1021516"/>
          </a:xfrm>
        </p:spPr>
        <p:txBody>
          <a:bodyPr/>
          <a:lstStyle/>
          <a:p>
            <a:r>
              <a:rPr lang="de-DE"/>
              <a:t>Intercom-Leistung mit </a:t>
            </a:r>
            <a:br>
              <a:rPr lang="de-DE"/>
            </a:br>
            <a:r>
              <a:rPr lang="de-DE"/>
              <a:t>Fault Tolerance-Absicherung*</a:t>
            </a:r>
          </a:p>
        </p:txBody>
      </p:sp>
      <p:sp>
        <p:nvSpPr>
          <p:cNvPr id="4" name="Textfeld 3"/>
          <p:cNvSpPr txBox="1"/>
          <p:nvPr/>
        </p:nvSpPr>
        <p:spPr>
          <a:xfrm>
            <a:off x="969433" y="6238038"/>
            <a:ext cx="6836832" cy="307773"/>
          </a:xfrm>
          <a:prstGeom prst="rect">
            <a:avLst/>
          </a:prstGeom>
          <a:noFill/>
        </p:spPr>
        <p:txBody>
          <a:bodyPr wrap="square" lIns="91436" tIns="45718" rIns="91436" bIns="45718" rtlCol="0">
            <a:spAutoFit/>
          </a:bodyPr>
          <a:lstStyle/>
          <a:p>
            <a:r>
              <a:rPr lang="de-DE" noProof="1" smtClean="0">
                <a:solidFill>
                  <a:srgbClr val="008CD2"/>
                </a:solidFill>
                <a:latin typeface="Calibri Light"/>
                <a:cs typeface="Calibri Light"/>
              </a:rPr>
              <a:t>* Abhängig von der virtuellen Umgebung (Hypervisor)</a:t>
            </a:r>
          </a:p>
        </p:txBody>
      </p:sp>
    </p:spTree>
    <p:extLst>
      <p:ext uri="{BB962C8B-B14F-4D97-AF65-F5344CB8AC3E}">
        <p14:creationId xmlns:p14="http://schemas.microsoft.com/office/powerpoint/2010/main" xmlns="" val="714078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p:nvPr>
            <p:extLst>
              <p:ext uri="{D42A27DB-BD31-4B8C-83A1-F6EECF244321}">
                <p14:modId xmlns:p14="http://schemas.microsoft.com/office/powerpoint/2010/main" xmlns="" val="2732820380"/>
              </p:ext>
            </p:extLst>
          </p:nvPr>
        </p:nvGraphicFramePr>
        <p:xfrm>
          <a:off x="3453831" y="2121899"/>
          <a:ext cx="6608244" cy="3841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p:nvPr/>
        </p:nvSpPr>
        <p:spPr>
          <a:xfrm>
            <a:off x="4841448" y="2124957"/>
            <a:ext cx="3834372" cy="3832577"/>
          </a:xfrm>
          <a:prstGeom prst="ellipse">
            <a:avLst/>
          </a:prstGeom>
          <a:no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lIns="0" tIns="0" rIns="0" bIns="234000" rtlCol="0" anchor="ctr"/>
          <a:lstStyle/>
          <a:p>
            <a:pPr algn="ctr" rtl="0"/>
            <a:endParaRPr lang="en" sz="2000" b="0" i="0" u="none">
              <a:solidFill>
                <a:srgbClr val="FFFFFF"/>
              </a:solidFill>
              <a:latin typeface="Calibri Light"/>
              <a:cs typeface="Calibri Light"/>
            </a:endParaRPr>
          </a:p>
        </p:txBody>
      </p:sp>
      <p:sp>
        <p:nvSpPr>
          <p:cNvPr id="11" name="Textfeld 10"/>
          <p:cNvSpPr txBox="1"/>
          <p:nvPr/>
        </p:nvSpPr>
        <p:spPr>
          <a:xfrm>
            <a:off x="6070180" y="2139032"/>
            <a:ext cx="1344643" cy="1092603"/>
          </a:xfrm>
          <a:prstGeom prst="rect">
            <a:avLst/>
          </a:prstGeom>
          <a:noFill/>
        </p:spPr>
        <p:txBody>
          <a:bodyPr wrap="none" lIns="91436" tIns="45718" rIns="91436" bIns="45718" rtlCol="0">
            <a:spAutoFit/>
          </a:bodyPr>
          <a:lstStyle/>
          <a:p>
            <a:pPr algn="ctr"/>
            <a:r>
              <a:rPr lang="de-AT" sz="1500">
                <a:solidFill>
                  <a:schemeClr val="bg1"/>
                </a:solidFill>
                <a:latin typeface="Calibri Light"/>
                <a:cs typeface="Calibri Light"/>
              </a:rPr>
              <a:t>ca.</a:t>
            </a:r>
            <a:endParaRPr lang="en" sz="1500">
              <a:solidFill>
                <a:schemeClr val="bg1"/>
              </a:solidFill>
              <a:latin typeface="Calibri Light"/>
              <a:cs typeface="Calibri Light"/>
            </a:endParaRPr>
          </a:p>
          <a:p>
            <a:pPr algn="ctr"/>
            <a:r>
              <a:rPr lang="en" sz="3500">
                <a:solidFill>
                  <a:schemeClr val="bg1"/>
                </a:solidFill>
                <a:latin typeface="Calibri Light"/>
                <a:cs typeface="Calibri Light"/>
              </a:rPr>
              <a:t>40 %</a:t>
            </a:r>
          </a:p>
          <a:p>
            <a:pPr algn="ctr"/>
            <a:r>
              <a:rPr lang="en" sz="1500">
                <a:solidFill>
                  <a:schemeClr val="bg1"/>
                </a:solidFill>
                <a:latin typeface="Calibri Light"/>
                <a:cs typeface="Calibri Light"/>
              </a:rPr>
              <a:t>TCO </a:t>
            </a:r>
            <a:r>
              <a:rPr lang="de-AT" sz="1500">
                <a:solidFill>
                  <a:schemeClr val="bg1"/>
                </a:solidFill>
                <a:latin typeface="Calibri Light"/>
                <a:cs typeface="Calibri Light"/>
              </a:rPr>
              <a:t>Ersparnis</a:t>
            </a:r>
            <a:r>
              <a:rPr lang="en" sz="1500">
                <a:solidFill>
                  <a:schemeClr val="bg1"/>
                </a:solidFill>
                <a:latin typeface="Calibri Light"/>
                <a:cs typeface="Calibri Light"/>
              </a:rPr>
              <a:t>*</a:t>
            </a:r>
          </a:p>
        </p:txBody>
      </p:sp>
      <p:sp>
        <p:nvSpPr>
          <p:cNvPr id="2" name="Titel 1"/>
          <p:cNvSpPr>
            <a:spLocks noGrp="1"/>
          </p:cNvSpPr>
          <p:nvPr>
            <p:ph type="ctrTitle"/>
          </p:nvPr>
        </p:nvSpPr>
        <p:spPr>
          <a:xfrm>
            <a:off x="936316" y="1029756"/>
            <a:ext cx="5941780" cy="529074"/>
          </a:xfrm>
        </p:spPr>
        <p:txBody>
          <a:bodyPr/>
          <a:lstStyle/>
          <a:p>
            <a:r>
              <a:rPr lang="de-DE"/>
              <a:t>Reduzierte Gesamtbetriebskosten</a:t>
            </a:r>
            <a:endParaRPr lang="en" b="0" i="0" u="none"/>
          </a:p>
        </p:txBody>
      </p:sp>
      <p:sp>
        <p:nvSpPr>
          <p:cNvPr id="3" name="Untertitel 2"/>
          <p:cNvSpPr>
            <a:spLocks noGrp="1"/>
          </p:cNvSpPr>
          <p:nvPr>
            <p:ph type="subTitle" idx="1"/>
          </p:nvPr>
        </p:nvSpPr>
        <p:spPr>
          <a:xfrm>
            <a:off x="936317" y="1632633"/>
            <a:ext cx="5606873" cy="421352"/>
          </a:xfrm>
        </p:spPr>
        <p:txBody>
          <a:bodyPr/>
          <a:lstStyle/>
          <a:p>
            <a:pPr algn="l" rtl="0"/>
            <a:r>
              <a:rPr lang="de-AT" b="0" i="0" u="none"/>
              <a:t>Niedriges </a:t>
            </a:r>
            <a:r>
              <a:rPr lang="en" b="0" i="0" u="none"/>
              <a:t>Total Cost of Ownership</a:t>
            </a:r>
            <a:r>
              <a:rPr lang="de-AT" b="0" i="0" u="none"/>
              <a:t> – </a:t>
            </a:r>
            <a:r>
              <a:rPr lang="en" b="0" i="0" u="none"/>
              <a:t>TCO</a:t>
            </a:r>
          </a:p>
        </p:txBody>
      </p:sp>
      <p:sp>
        <p:nvSpPr>
          <p:cNvPr id="7" name="Inhaltsplatzhalter 3"/>
          <p:cNvSpPr>
            <a:spLocks noGrp="1"/>
          </p:cNvSpPr>
          <p:nvPr>
            <p:ph sz="quarter" idx="10"/>
          </p:nvPr>
        </p:nvSpPr>
        <p:spPr>
          <a:xfrm>
            <a:off x="936319" y="3034842"/>
            <a:ext cx="3905129" cy="2196621"/>
          </a:xfrm>
        </p:spPr>
        <p:txBody>
          <a:bodyPr>
            <a:noAutofit/>
          </a:bodyPr>
          <a:lstStyle/>
          <a:p>
            <a:pPr marL="0" indent="0">
              <a:buNone/>
            </a:pPr>
            <a:r>
              <a:rPr lang="de-DE"/>
              <a:t> </a:t>
            </a:r>
          </a:p>
          <a:p>
            <a:pPr marL="0" indent="0">
              <a:buNone/>
            </a:pPr>
            <a:r>
              <a:rPr lang="de-DE"/>
              <a:t>Dank integrierter Redundanz </a:t>
            </a:r>
            <a:br>
              <a:rPr lang="de-DE"/>
            </a:br>
            <a:r>
              <a:rPr lang="de-DE"/>
              <a:t>und optimaler Auslastung der vorhandenen Ressourcen (Personal, Energie, Hardware)</a:t>
            </a:r>
          </a:p>
        </p:txBody>
      </p:sp>
      <p:sp>
        <p:nvSpPr>
          <p:cNvPr id="6" name="Textfeld 5"/>
          <p:cNvSpPr txBox="1"/>
          <p:nvPr/>
        </p:nvSpPr>
        <p:spPr>
          <a:xfrm>
            <a:off x="1043752" y="6367156"/>
            <a:ext cx="8614883" cy="307773"/>
          </a:xfrm>
          <a:prstGeom prst="rect">
            <a:avLst/>
          </a:prstGeom>
          <a:noFill/>
        </p:spPr>
        <p:txBody>
          <a:bodyPr wrap="square" lIns="91436" tIns="45718" rIns="91436" bIns="45718" rtlCol="0">
            <a:spAutoFit/>
          </a:bodyPr>
          <a:lstStyle/>
          <a:p>
            <a:r>
              <a:rPr lang="de-DE" noProof="1">
                <a:solidFill>
                  <a:srgbClr val="008CD2"/>
                </a:solidFill>
                <a:latin typeface="Calibri Light"/>
                <a:cs typeface="Calibri Light"/>
              </a:rPr>
              <a:t>* Vergleich zu redundantem Systemkonzept mit GE 800 Servern und 100 Teilnehmern</a:t>
            </a:r>
          </a:p>
        </p:txBody>
      </p:sp>
      <p:graphicFrame>
        <p:nvGraphicFramePr>
          <p:cNvPr id="10" name="Diagramm 9"/>
          <p:cNvGraphicFramePr/>
          <p:nvPr>
            <p:extLst>
              <p:ext uri="{D42A27DB-BD31-4B8C-83A1-F6EECF244321}">
                <p14:modId xmlns:p14="http://schemas.microsoft.com/office/powerpoint/2010/main" xmlns="" val="2876215796"/>
              </p:ext>
            </p:extLst>
          </p:nvPr>
        </p:nvGraphicFramePr>
        <p:xfrm>
          <a:off x="4454958" y="3275276"/>
          <a:ext cx="4621996" cy="26871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9709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set>
                                      <p:cBhvr>
                                        <p:cTn id="8" dur="1" fill="hold">
                                          <p:stCondLst>
                                            <p:cond delay="499"/>
                                          </p:stCondLst>
                                        </p:cTn>
                                        <p:tgtEl>
                                          <p:spTgt spid="8"/>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3423634" y="4195377"/>
            <a:ext cx="0" cy="1683072"/>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5708371" y="3815013"/>
            <a:ext cx="0" cy="2071903"/>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3938650" y="4063813"/>
            <a:ext cx="0" cy="1814636"/>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0" name="Freihandform 19"/>
          <p:cNvSpPr/>
          <p:nvPr/>
        </p:nvSpPr>
        <p:spPr>
          <a:xfrm>
            <a:off x="3491368" y="2435832"/>
            <a:ext cx="3672920" cy="1759546"/>
          </a:xfrm>
          <a:custGeom>
            <a:avLst/>
            <a:gdLst>
              <a:gd name="connsiteX0" fmla="*/ 0 w 4600363"/>
              <a:gd name="connsiteY0" fmla="*/ 1552264 h 1552264"/>
              <a:gd name="connsiteX1" fmla="*/ 4586252 w 4600363"/>
              <a:gd name="connsiteY1" fmla="*/ 994860 h 1552264"/>
              <a:gd name="connsiteX2" fmla="*/ 4600363 w 4600363"/>
              <a:gd name="connsiteY2" fmla="*/ 0 h 1552264"/>
              <a:gd name="connsiteX3" fmla="*/ 0 w 4600363"/>
              <a:gd name="connsiteY3" fmla="*/ 1552264 h 1552264"/>
            </a:gdLst>
            <a:ahLst/>
            <a:cxnLst>
              <a:cxn ang="0">
                <a:pos x="connsiteX0" y="connsiteY0"/>
              </a:cxn>
              <a:cxn ang="0">
                <a:pos x="connsiteX1" y="connsiteY1"/>
              </a:cxn>
              <a:cxn ang="0">
                <a:pos x="connsiteX2" y="connsiteY2"/>
              </a:cxn>
              <a:cxn ang="0">
                <a:pos x="connsiteX3" y="connsiteY3"/>
              </a:cxn>
            </a:cxnLst>
            <a:rect l="l" t="t" r="r" b="b"/>
            <a:pathLst>
              <a:path w="4600363" h="1552264">
                <a:moveTo>
                  <a:pt x="0" y="1552264"/>
                </a:moveTo>
                <a:lnTo>
                  <a:pt x="4586252" y="994860"/>
                </a:lnTo>
                <a:lnTo>
                  <a:pt x="4600363" y="0"/>
                </a:lnTo>
                <a:lnTo>
                  <a:pt x="0" y="1552264"/>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5" name="Inhaltsplatzhalter 4"/>
          <p:cNvGraphicFramePr>
            <a:graphicFrameLocks noGrp="1"/>
          </p:cNvGraphicFramePr>
          <p:nvPr>
            <p:ph sz="quarter" idx="10"/>
            <p:extLst>
              <p:ext uri="{D42A27DB-BD31-4B8C-83A1-F6EECF244321}">
                <p14:modId xmlns:p14="http://schemas.microsoft.com/office/powerpoint/2010/main" xmlns="" val="1821656729"/>
              </p:ext>
            </p:extLst>
          </p:nvPr>
        </p:nvGraphicFramePr>
        <p:xfrm>
          <a:off x="2050381" y="2067326"/>
          <a:ext cx="5302919" cy="42120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ctrTitle"/>
          </p:nvPr>
        </p:nvSpPr>
        <p:spPr>
          <a:xfrm>
            <a:off x="936316" y="447141"/>
            <a:ext cx="5079285" cy="529074"/>
          </a:xfrm>
        </p:spPr>
        <p:txBody>
          <a:bodyPr/>
          <a:lstStyle/>
          <a:p>
            <a:r>
              <a:rPr lang="de-DE"/>
              <a:t>Downtime verursacht Kosten</a:t>
            </a:r>
          </a:p>
        </p:txBody>
      </p:sp>
      <p:sp>
        <p:nvSpPr>
          <p:cNvPr id="3" name="Untertitel 2"/>
          <p:cNvSpPr>
            <a:spLocks noGrp="1"/>
          </p:cNvSpPr>
          <p:nvPr>
            <p:ph type="subTitle" idx="1"/>
          </p:nvPr>
        </p:nvSpPr>
        <p:spPr>
          <a:xfrm>
            <a:off x="936318" y="1050018"/>
            <a:ext cx="4966673" cy="883017"/>
          </a:xfrm>
        </p:spPr>
        <p:txBody>
          <a:bodyPr/>
          <a:lstStyle/>
          <a:p>
            <a:r>
              <a:rPr lang="de-DE"/>
              <a:t>VirtuoSIS sorgt für bestes TCO Dank</a:t>
            </a:r>
          </a:p>
          <a:p>
            <a:r>
              <a:rPr lang="de-DE"/>
              <a:t>redundanter IT-Infrastruktur</a:t>
            </a:r>
          </a:p>
        </p:txBody>
      </p:sp>
      <p:sp>
        <p:nvSpPr>
          <p:cNvPr id="25" name="Textfeld 24"/>
          <p:cNvSpPr txBox="1"/>
          <p:nvPr/>
        </p:nvSpPr>
        <p:spPr>
          <a:xfrm>
            <a:off x="4188414" y="6138766"/>
            <a:ext cx="1184756" cy="477050"/>
          </a:xfrm>
          <a:prstGeom prst="rect">
            <a:avLst/>
          </a:prstGeom>
          <a:noFill/>
        </p:spPr>
        <p:txBody>
          <a:bodyPr wrap="square" lIns="91436" tIns="45718" rIns="91436" bIns="45718" rtlCol="0">
            <a:spAutoFit/>
          </a:bodyPr>
          <a:lstStyle/>
          <a:p>
            <a:pPr algn="ctr"/>
            <a:r>
              <a:rPr lang="de-DE" sz="2500" noProof="1" smtClean="0">
                <a:solidFill>
                  <a:schemeClr val="bg1"/>
                </a:solidFill>
                <a:latin typeface="Calibri Light"/>
                <a:cs typeface="Calibri Light"/>
              </a:rPr>
              <a:t>Jahre</a:t>
            </a:r>
          </a:p>
        </p:txBody>
      </p:sp>
      <p:sp>
        <p:nvSpPr>
          <p:cNvPr id="26" name="Textfeld 25"/>
          <p:cNvSpPr txBox="1"/>
          <p:nvPr/>
        </p:nvSpPr>
        <p:spPr>
          <a:xfrm>
            <a:off x="1065018" y="1958781"/>
            <a:ext cx="1055038" cy="754049"/>
          </a:xfrm>
          <a:prstGeom prst="rect">
            <a:avLst/>
          </a:prstGeom>
          <a:noFill/>
        </p:spPr>
        <p:txBody>
          <a:bodyPr wrap="none" lIns="91436" tIns="45718" rIns="91436" bIns="45718" rtlCol="0">
            <a:spAutoFit/>
          </a:bodyPr>
          <a:lstStyle/>
          <a:p>
            <a:pPr algn="r"/>
            <a:r>
              <a:rPr lang="de-DE" sz="2500" noProof="1" smtClean="0">
                <a:solidFill>
                  <a:schemeClr val="bg1"/>
                </a:solidFill>
                <a:latin typeface="Calibri Light"/>
                <a:cs typeface="Calibri Light"/>
              </a:rPr>
              <a:t>Kosten</a:t>
            </a:r>
          </a:p>
          <a:p>
            <a:pPr algn="r"/>
            <a:r>
              <a:rPr lang="de-DE" sz="1800" noProof="1">
                <a:solidFill>
                  <a:schemeClr val="bg1"/>
                </a:solidFill>
                <a:latin typeface="Calibri Light"/>
                <a:cs typeface="Calibri Light"/>
              </a:rPr>
              <a:t>T€</a:t>
            </a:r>
            <a:endParaRPr lang="de-DE" sz="1800" noProof="1" smtClean="0">
              <a:solidFill>
                <a:schemeClr val="bg1"/>
              </a:solidFill>
              <a:latin typeface="Calibri Light"/>
              <a:cs typeface="Calibri Light"/>
            </a:endParaRPr>
          </a:p>
        </p:txBody>
      </p:sp>
      <p:grpSp>
        <p:nvGrpSpPr>
          <p:cNvPr id="44" name="Gruppierung 43"/>
          <p:cNvGrpSpPr/>
          <p:nvPr/>
        </p:nvGrpSpPr>
        <p:grpSpPr>
          <a:xfrm>
            <a:off x="7100203" y="1817125"/>
            <a:ext cx="2072826" cy="4075675"/>
            <a:chOff x="9207789" y="1717855"/>
            <a:chExt cx="1785114" cy="3853023"/>
          </a:xfrm>
        </p:grpSpPr>
        <p:sp>
          <p:nvSpPr>
            <p:cNvPr id="37" name="Rechteck 36"/>
            <p:cNvSpPr/>
            <p:nvPr/>
          </p:nvSpPr>
          <p:spPr>
            <a:xfrm>
              <a:off x="9207790" y="1717855"/>
              <a:ext cx="1785112" cy="3853023"/>
            </a:xfrm>
            <a:prstGeom prst="rect">
              <a:avLst/>
            </a:prstGeom>
            <a:solidFill>
              <a:srgbClr val="003A6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Textfeld 26"/>
            <p:cNvSpPr txBox="1"/>
            <p:nvPr/>
          </p:nvSpPr>
          <p:spPr>
            <a:xfrm>
              <a:off x="9207791" y="3730269"/>
              <a:ext cx="1785112" cy="680667"/>
            </a:xfrm>
            <a:prstGeom prst="rect">
              <a:avLst/>
            </a:prstGeom>
            <a:solidFill>
              <a:srgbClr val="FFFF00"/>
            </a:solidFill>
          </p:spPr>
          <p:txBody>
            <a:bodyPr wrap="square" lIns="91436" tIns="45718" rIns="91436" bIns="45718" rtlCol="0">
              <a:spAutoFit/>
            </a:bodyPr>
            <a:lstStyle/>
            <a:p>
              <a:r>
                <a:rPr lang="de-DE" sz="1800" noProof="1" smtClean="0">
                  <a:latin typeface="Calibri Light"/>
                  <a:cs typeface="Calibri Light"/>
                </a:rPr>
                <a:t>Nicht kritisch</a:t>
              </a:r>
            </a:p>
            <a:p>
              <a:r>
                <a:rPr lang="de-DE" sz="1200" noProof="1">
                  <a:latin typeface="Calibri Light"/>
                  <a:cs typeface="Calibri Light"/>
                </a:rPr>
                <a:t>Bürokommunikation, ...</a:t>
              </a:r>
              <a:endParaRPr lang="de-DE" sz="1200" noProof="1" smtClean="0">
                <a:latin typeface="Calibri Light"/>
                <a:cs typeface="Calibri Light"/>
              </a:endParaRPr>
            </a:p>
          </p:txBody>
        </p:sp>
        <p:sp>
          <p:nvSpPr>
            <p:cNvPr id="31" name="Textfeld 30"/>
            <p:cNvSpPr txBox="1"/>
            <p:nvPr/>
          </p:nvSpPr>
          <p:spPr>
            <a:xfrm>
              <a:off x="9207791" y="3056212"/>
              <a:ext cx="1785112" cy="680667"/>
            </a:xfrm>
            <a:prstGeom prst="rect">
              <a:avLst/>
            </a:prstGeom>
            <a:solidFill>
              <a:srgbClr val="38DA1B"/>
            </a:solidFill>
          </p:spPr>
          <p:txBody>
            <a:bodyPr wrap="square" lIns="91436" tIns="45718" rIns="91436" bIns="45718" rtlCol="0">
              <a:noAutofit/>
            </a:bodyPr>
            <a:lstStyle/>
            <a:p>
              <a:r>
                <a:rPr lang="de-DE" sz="1800" noProof="1" smtClean="0">
                  <a:solidFill>
                    <a:schemeClr val="bg1"/>
                  </a:solidFill>
                  <a:latin typeface="Calibri Light"/>
                  <a:cs typeface="Calibri Light"/>
                </a:rPr>
                <a:t>Wichtig</a:t>
              </a:r>
            </a:p>
            <a:p>
              <a:r>
                <a:rPr lang="de-DE" sz="1200" noProof="1">
                  <a:solidFill>
                    <a:schemeClr val="bg1"/>
                  </a:solidFill>
                  <a:latin typeface="Calibri Light"/>
                  <a:cs typeface="Calibri Light"/>
                </a:rPr>
                <a:t>Türkommunikation, ...</a:t>
              </a:r>
              <a:endParaRPr lang="de-DE" sz="1200" noProof="1" smtClean="0">
                <a:solidFill>
                  <a:schemeClr val="bg1"/>
                </a:solidFill>
                <a:latin typeface="Calibri Light"/>
                <a:cs typeface="Calibri Light"/>
              </a:endParaRPr>
            </a:p>
          </p:txBody>
        </p:sp>
        <p:sp>
          <p:nvSpPr>
            <p:cNvPr id="32" name="Textfeld 31"/>
            <p:cNvSpPr txBox="1"/>
            <p:nvPr/>
          </p:nvSpPr>
          <p:spPr>
            <a:xfrm>
              <a:off x="9207791" y="2379404"/>
              <a:ext cx="1785112" cy="680665"/>
            </a:xfrm>
            <a:prstGeom prst="rect">
              <a:avLst/>
            </a:prstGeom>
            <a:solidFill>
              <a:srgbClr val="FF6600"/>
            </a:solidFill>
          </p:spPr>
          <p:txBody>
            <a:bodyPr wrap="square" lIns="91436" tIns="45718" rIns="91436" bIns="45718" rtlCol="0">
              <a:noAutofit/>
            </a:bodyPr>
            <a:lstStyle/>
            <a:p>
              <a:r>
                <a:rPr lang="de-DE" sz="1800" noProof="1">
                  <a:solidFill>
                    <a:schemeClr val="bg1"/>
                  </a:solidFill>
                  <a:latin typeface="Calibri Light"/>
                  <a:cs typeface="Calibri Light"/>
                </a:rPr>
                <a:t>Immens wichtig</a:t>
              </a:r>
              <a:endParaRPr lang="de-DE" sz="1800" noProof="1" smtClean="0">
                <a:solidFill>
                  <a:schemeClr val="bg1"/>
                </a:solidFill>
                <a:latin typeface="Calibri Light"/>
                <a:cs typeface="Calibri Light"/>
              </a:endParaRPr>
            </a:p>
            <a:p>
              <a:r>
                <a:rPr lang="de-DE" sz="1200" noProof="1">
                  <a:solidFill>
                    <a:schemeClr val="bg1"/>
                  </a:solidFill>
                  <a:latin typeface="Calibri Light"/>
                  <a:cs typeface="Calibri Light"/>
                </a:rPr>
                <a:t>Lifte, Produktion, ...</a:t>
              </a:r>
              <a:endParaRPr lang="de-DE" sz="1200" noProof="1" smtClean="0">
                <a:solidFill>
                  <a:schemeClr val="bg1"/>
                </a:solidFill>
                <a:latin typeface="Calibri Light"/>
                <a:cs typeface="Calibri Light"/>
              </a:endParaRPr>
            </a:p>
          </p:txBody>
        </p:sp>
        <p:sp>
          <p:nvSpPr>
            <p:cNvPr id="33" name="Textfeld 32"/>
            <p:cNvSpPr txBox="1"/>
            <p:nvPr/>
          </p:nvSpPr>
          <p:spPr>
            <a:xfrm>
              <a:off x="9207789" y="1717855"/>
              <a:ext cx="1785113" cy="671378"/>
            </a:xfrm>
            <a:prstGeom prst="rect">
              <a:avLst/>
            </a:prstGeom>
            <a:solidFill>
              <a:srgbClr val="FF0000"/>
            </a:solidFill>
          </p:spPr>
          <p:txBody>
            <a:bodyPr wrap="square" lIns="91436" tIns="45718" rIns="91436" bIns="45718" rtlCol="0">
              <a:noAutofit/>
            </a:bodyPr>
            <a:lstStyle/>
            <a:p>
              <a:r>
                <a:rPr lang="de-DE" sz="1800" noProof="1" smtClean="0">
                  <a:solidFill>
                    <a:schemeClr val="bg1"/>
                  </a:solidFill>
                  <a:latin typeface="Calibri Light"/>
                  <a:cs typeface="Calibri Light"/>
                </a:rPr>
                <a:t>Kritisch</a:t>
              </a:r>
            </a:p>
            <a:p>
              <a:r>
                <a:rPr lang="de-DE" sz="1200" noProof="1">
                  <a:solidFill>
                    <a:schemeClr val="bg1"/>
                  </a:solidFill>
                  <a:latin typeface="Calibri Light"/>
                  <a:cs typeface="Calibri Light"/>
                </a:rPr>
                <a:t>Parking, Notrufsysteme, Justizvollzugsanstalten, ...</a:t>
              </a:r>
              <a:endParaRPr lang="de-DE" sz="1200" noProof="1" smtClean="0">
                <a:solidFill>
                  <a:schemeClr val="bg1"/>
                </a:solidFill>
                <a:latin typeface="Calibri Light"/>
                <a:cs typeface="Calibri Light"/>
              </a:endParaRPr>
            </a:p>
          </p:txBody>
        </p:sp>
        <p:sp>
          <p:nvSpPr>
            <p:cNvPr id="38" name="Textfeld 37"/>
            <p:cNvSpPr txBox="1"/>
            <p:nvPr/>
          </p:nvSpPr>
          <p:spPr>
            <a:xfrm>
              <a:off x="9310344" y="4512314"/>
              <a:ext cx="1437891" cy="785596"/>
            </a:xfrm>
            <a:prstGeom prst="rect">
              <a:avLst/>
            </a:prstGeom>
            <a:noFill/>
          </p:spPr>
          <p:txBody>
            <a:bodyPr wrap="none" lIns="91436" tIns="45718" rIns="91436" bIns="45718" rtlCol="0">
              <a:spAutoFit/>
            </a:bodyPr>
            <a:lstStyle/>
            <a:p>
              <a:r>
                <a:rPr lang="de-DE" sz="1600" noProof="1" smtClean="0">
                  <a:solidFill>
                    <a:schemeClr val="bg1"/>
                  </a:solidFill>
                  <a:latin typeface="Calibri Light"/>
                  <a:cs typeface="Calibri Light"/>
                </a:rPr>
                <a:t>TCO mit nicht</a:t>
              </a:r>
            </a:p>
            <a:p>
              <a:r>
                <a:rPr lang="de-DE" sz="1600" noProof="1">
                  <a:solidFill>
                    <a:schemeClr val="bg1"/>
                  </a:solidFill>
                  <a:latin typeface="Calibri Light"/>
                  <a:cs typeface="Calibri Light"/>
                </a:rPr>
                <a:t>redundanten</a:t>
              </a:r>
            </a:p>
            <a:p>
              <a:r>
                <a:rPr lang="de-DE" sz="1600" noProof="1" smtClean="0">
                  <a:solidFill>
                    <a:schemeClr val="bg1"/>
                  </a:solidFill>
                  <a:latin typeface="Calibri Light"/>
                  <a:cs typeface="Calibri Light"/>
                </a:rPr>
                <a:t>Hardware Servern</a:t>
              </a:r>
            </a:p>
          </p:txBody>
        </p:sp>
      </p:grpSp>
      <p:grpSp>
        <p:nvGrpSpPr>
          <p:cNvPr id="45" name="Gruppierung 44"/>
          <p:cNvGrpSpPr/>
          <p:nvPr/>
        </p:nvGrpSpPr>
        <p:grpSpPr>
          <a:xfrm>
            <a:off x="-36512" y="2888364"/>
            <a:ext cx="2493324" cy="3004436"/>
            <a:chOff x="372300" y="2730574"/>
            <a:chExt cx="2586800" cy="2840305"/>
          </a:xfrm>
        </p:grpSpPr>
        <p:cxnSp>
          <p:nvCxnSpPr>
            <p:cNvPr id="36" name="Gerade Verbindung 35"/>
            <p:cNvCxnSpPr/>
            <p:nvPr/>
          </p:nvCxnSpPr>
          <p:spPr>
            <a:xfrm flipH="1">
              <a:off x="2537432" y="4126361"/>
              <a:ext cx="421668" cy="0"/>
            </a:xfrm>
            <a:prstGeom prst="line">
              <a:avLst/>
            </a:prstGeom>
            <a:ln w="38100" cmpd="sng">
              <a:solidFill>
                <a:srgbClr val="00A8E2"/>
              </a:solidFill>
            </a:ln>
          </p:spPr>
          <p:style>
            <a:lnRef idx="2">
              <a:schemeClr val="accent1"/>
            </a:lnRef>
            <a:fillRef idx="0">
              <a:schemeClr val="accent1"/>
            </a:fillRef>
            <a:effectRef idx="1">
              <a:schemeClr val="accent1"/>
            </a:effectRef>
            <a:fontRef idx="minor">
              <a:schemeClr val="tx1"/>
            </a:fontRef>
          </p:style>
        </p:cxnSp>
        <p:pic>
          <p:nvPicPr>
            <p:cNvPr id="34" name="Bild 33" descr="VirtuoSIS-Logo-inverse.png"/>
            <p:cNvPicPr>
              <a:picLocks/>
            </p:cNvPicPr>
            <p:nvPr/>
          </p:nvPicPr>
          <p:blipFill>
            <a:blip r:embed="rId4">
              <a:extLst>
                <a:ext uri="{28A0092B-C50C-407E-A947-70E740481C1C}">
                  <a14:useLocalDpi xmlns:a14="http://schemas.microsoft.com/office/drawing/2010/main" xmlns=""/>
                </a:ext>
              </a:extLst>
            </a:blip>
            <a:stretch>
              <a:fillRect/>
            </a:stretch>
          </p:blipFill>
          <p:spPr>
            <a:xfrm>
              <a:off x="621062" y="4222332"/>
              <a:ext cx="1787140" cy="579965"/>
            </a:xfrm>
            <a:prstGeom prst="rect">
              <a:avLst/>
            </a:prstGeom>
          </p:spPr>
        </p:pic>
        <p:sp>
          <p:nvSpPr>
            <p:cNvPr id="39" name="Rechteck 38"/>
            <p:cNvSpPr/>
            <p:nvPr/>
          </p:nvSpPr>
          <p:spPr>
            <a:xfrm>
              <a:off x="372300" y="2730574"/>
              <a:ext cx="2165132" cy="28403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Textfeld 39"/>
            <p:cNvSpPr txBox="1"/>
            <p:nvPr/>
          </p:nvSpPr>
          <p:spPr>
            <a:xfrm>
              <a:off x="664271" y="3047541"/>
              <a:ext cx="1881291" cy="1018366"/>
            </a:xfrm>
            <a:prstGeom prst="rect">
              <a:avLst/>
            </a:prstGeom>
            <a:noFill/>
          </p:spPr>
          <p:txBody>
            <a:bodyPr wrap="none" lIns="91436" tIns="45718" rIns="91436" bIns="45718" rtlCol="0">
              <a:spAutoFit/>
            </a:bodyPr>
            <a:lstStyle/>
            <a:p>
              <a:r>
                <a:rPr lang="de-DE" sz="1600" noProof="1" smtClean="0">
                  <a:solidFill>
                    <a:schemeClr val="bg1"/>
                  </a:solidFill>
                  <a:latin typeface="Calibri Light"/>
                  <a:cs typeface="Calibri Light"/>
                </a:rPr>
                <a:t>TCO mit Software</a:t>
              </a:r>
            </a:p>
            <a:p>
              <a:r>
                <a:rPr lang="de-DE" sz="1600" noProof="1">
                  <a:solidFill>
                    <a:schemeClr val="bg1"/>
                  </a:solidFill>
                  <a:latin typeface="Calibri Light"/>
                  <a:cs typeface="Calibri Light"/>
                </a:rPr>
                <a:t>Intercom Server auf</a:t>
              </a:r>
            </a:p>
            <a:p>
              <a:r>
                <a:rPr lang="de-DE" sz="1600" noProof="1" smtClean="0">
                  <a:solidFill>
                    <a:schemeClr val="bg1"/>
                  </a:solidFill>
                  <a:latin typeface="Calibri Light"/>
                  <a:cs typeface="Calibri Light"/>
                </a:rPr>
                <a:t>redundanter IT-</a:t>
              </a:r>
            </a:p>
            <a:p>
              <a:r>
                <a:rPr lang="de-DE" sz="1600" noProof="1">
                  <a:solidFill>
                    <a:schemeClr val="bg1"/>
                  </a:solidFill>
                  <a:latin typeface="Calibri Light"/>
                  <a:cs typeface="Calibri Light"/>
                </a:rPr>
                <a:t>Infrastruktur</a:t>
              </a:r>
              <a:endParaRPr lang="de-DE" sz="1600" noProof="1" smtClean="0">
                <a:solidFill>
                  <a:schemeClr val="bg1"/>
                </a:solidFill>
                <a:latin typeface="Calibri Light"/>
                <a:cs typeface="Calibri Light"/>
              </a:endParaRPr>
            </a:p>
          </p:txBody>
        </p:sp>
      </p:grpSp>
      <p:pic>
        <p:nvPicPr>
          <p:cNvPr id="87" name="Bild 86" descr="arrow-left.png"/>
          <p:cNvPicPr>
            <a:picLocks noChangeAspect="1"/>
          </p:cNvPicPr>
          <p:nvPr/>
        </p:nvPicPr>
        <p:blipFill>
          <a:blip r:embed="rId5" cstate="screen"/>
          <a:stretch>
            <a:fillRect/>
          </a:stretch>
        </p:blipFill>
        <p:spPr>
          <a:xfrm>
            <a:off x="4" y="-22493"/>
            <a:ext cx="346712" cy="4035341"/>
          </a:xfrm>
          <a:prstGeom prst="rect">
            <a:avLst/>
          </a:prstGeom>
        </p:spPr>
      </p:pic>
      <p:pic>
        <p:nvPicPr>
          <p:cNvPr id="88" name="Bild 87" descr="arrow-right.png"/>
          <p:cNvPicPr>
            <a:picLocks noChangeAspect="1"/>
          </p:cNvPicPr>
          <p:nvPr/>
        </p:nvPicPr>
        <p:blipFill>
          <a:blip r:embed="rId6" cstate="screen"/>
          <a:stretch>
            <a:fillRect/>
          </a:stretch>
        </p:blipFill>
        <p:spPr>
          <a:xfrm>
            <a:off x="8705124" y="4243034"/>
            <a:ext cx="438876" cy="2614968"/>
          </a:xfrm>
          <a:prstGeom prst="rect">
            <a:avLst/>
          </a:prstGeom>
        </p:spPr>
      </p:pic>
    </p:spTree>
    <p:extLst>
      <p:ext uri="{BB962C8B-B14F-4D97-AF65-F5344CB8AC3E}">
        <p14:creationId xmlns:p14="http://schemas.microsoft.com/office/powerpoint/2010/main" xmlns="" val="796952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00"/>
                                        <p:tgtEl>
                                          <p:spTgt spid="5">
                                            <p:graphicEl>
                                              <a:chart seriesIdx="-3" categoryIdx="-3" bldStep="gridLegend"/>
                                            </p:graphicEl>
                                          </p:spTgt>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1" dur="100"/>
                                        <p:tgtEl>
                                          <p:spTgt spid="5">
                                            <p:graphicEl>
                                              <a:chart seriesIdx="-4" categoryIdx="0" bldStep="category"/>
                                            </p:graphicEl>
                                          </p:spTgt>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5" dur="100"/>
                                        <p:tgtEl>
                                          <p:spTgt spid="5">
                                            <p:graphicEl>
                                              <a:chart seriesIdx="-4" categoryIdx="1" bldStep="category"/>
                                            </p:graphicEl>
                                          </p:spTgt>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19" dur="100"/>
                                        <p:tgtEl>
                                          <p:spTgt spid="5">
                                            <p:graphicEl>
                                              <a:chart seriesIdx="-4" categoryIdx="2" bldStep="category"/>
                                            </p:graphicEl>
                                          </p:spTgt>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3" dur="100"/>
                                        <p:tgtEl>
                                          <p:spTgt spid="5">
                                            <p:graphicEl>
                                              <a:chart seriesIdx="-4" categoryIdx="3" bldStep="category"/>
                                            </p:graphic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7" dur="100"/>
                                        <p:tgtEl>
                                          <p:spTgt spid="5">
                                            <p:graphicEl>
                                              <a:chart seriesIdx="-4" categoryIdx="4" bldStep="category"/>
                                            </p:graphicEl>
                                          </p:spTgt>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31" dur="100"/>
                                        <p:tgtEl>
                                          <p:spTgt spid="5">
                                            <p:graphicEl>
                                              <a:chart seriesIdx="-4" categoryIdx="5" bldStep="category"/>
                                            </p:graphicEl>
                                          </p:spTgt>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5" dur="100"/>
                                        <p:tgtEl>
                                          <p:spTgt spid="5">
                                            <p:graphicEl>
                                              <a:chart seriesIdx="-4" categoryIdx="6" bldStep="category"/>
                                            </p:graphicEl>
                                          </p:spTgt>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39" dur="100"/>
                                        <p:tgtEl>
                                          <p:spTgt spid="5">
                                            <p:graphicEl>
                                              <a:chart seriesIdx="-4" categoryIdx="7" bldStep="category"/>
                                            </p:graphicEl>
                                          </p:spTgt>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43" dur="100"/>
                                        <p:tgtEl>
                                          <p:spTgt spid="5">
                                            <p:graphicEl>
                                              <a:chart seriesIdx="-4" categoryIdx="8" bldStep="category"/>
                                            </p:graphic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47" dur="100"/>
                                        <p:tgtEl>
                                          <p:spTgt spid="5">
                                            <p:graphicEl>
                                              <a:chart seriesIdx="-4" categoryIdx="9" bldStep="category"/>
                                            </p:graphicEl>
                                          </p:spTgt>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51" dur="100"/>
                                        <p:tgtEl>
                                          <p:spTgt spid="5">
                                            <p:graphicEl>
                                              <a:chart seriesIdx="-4" categoryIdx="10" bldStep="category"/>
                                            </p:graphicEl>
                                          </p:spTgt>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par>
                          <p:cTn id="56" fill="hold">
                            <p:stCondLst>
                              <p:cond delay="17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22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2700"/>
                            </p:stCondLst>
                            <p:childTnLst>
                              <p:par>
                                <p:cTn id="65" presetID="10"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00"/>
                                        <p:tgtEl>
                                          <p:spTgt spid="8"/>
                                        </p:tgtEl>
                                      </p:cBhvr>
                                    </p:animEffect>
                                  </p:childTnLst>
                                </p:cTn>
                              </p:par>
                            </p:childTnLst>
                          </p:cTn>
                        </p:par>
                        <p:par>
                          <p:cTn id="68" fill="hold">
                            <p:stCondLst>
                              <p:cond delay="29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00"/>
                                        <p:tgtEl>
                                          <p:spTgt spid="13"/>
                                        </p:tgtEl>
                                      </p:cBhvr>
                                    </p:animEffect>
                                  </p:childTnLst>
                                </p:cTn>
                              </p:par>
                            </p:childTnLst>
                          </p:cTn>
                        </p:par>
                        <p:par>
                          <p:cTn id="72" fill="hold">
                            <p:stCondLst>
                              <p:cond delay="3100"/>
                            </p:stCondLst>
                            <p:childTnLst>
                              <p:par>
                                <p:cTn id="73" presetID="10" presetClass="entr" presetSubtype="0" fill="hold"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5" grpId="0">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09600" y="4179683"/>
            <a:ext cx="7920000" cy="1144627"/>
          </a:xfrm>
        </p:spPr>
        <p:txBody>
          <a:bodyPr/>
          <a:lstStyle/>
          <a:p>
            <a:r>
              <a:rPr lang="en-GB" sz="3600"/>
              <a:t>Der weltweit erste</a:t>
            </a:r>
            <a:br>
              <a:rPr lang="en-GB" sz="3600"/>
            </a:br>
            <a:r>
              <a:rPr lang="en-GB" sz="3600"/>
              <a:t>Software Intercom Server</a:t>
            </a:r>
          </a:p>
        </p:txBody>
      </p:sp>
      <p:pic>
        <p:nvPicPr>
          <p:cNvPr id="4" name="Bild 3" descr="VirtuoSIS-Logo-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59518" y="2044700"/>
            <a:ext cx="5626608" cy="1834896"/>
          </a:xfrm>
          <a:prstGeom prst="rect">
            <a:avLst/>
          </a:prstGeom>
        </p:spPr>
      </p:pic>
    </p:spTree>
    <p:extLst>
      <p:ext uri="{BB962C8B-B14F-4D97-AF65-F5344CB8AC3E}">
        <p14:creationId xmlns:p14="http://schemas.microsoft.com/office/powerpoint/2010/main" xmlns="" val="18733095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6" y="1029756"/>
            <a:ext cx="2057426" cy="529074"/>
          </a:xfrm>
        </p:spPr>
        <p:txBody>
          <a:bodyPr/>
          <a:lstStyle/>
          <a:p>
            <a:r>
              <a:rPr lang="de-DE"/>
              <a:t>Referenzen</a:t>
            </a:r>
          </a:p>
        </p:txBody>
      </p:sp>
      <p:sp>
        <p:nvSpPr>
          <p:cNvPr id="3" name="Untertitel 2"/>
          <p:cNvSpPr>
            <a:spLocks noGrp="1"/>
          </p:cNvSpPr>
          <p:nvPr>
            <p:ph type="subTitle" idx="1"/>
          </p:nvPr>
        </p:nvSpPr>
        <p:spPr>
          <a:xfrm>
            <a:off x="936319" y="1632633"/>
            <a:ext cx="6015702" cy="883017"/>
          </a:xfrm>
        </p:spPr>
        <p:txBody>
          <a:bodyPr/>
          <a:lstStyle/>
          <a:p>
            <a:r>
              <a:rPr lang="de-DE"/>
              <a:t>VirtuoSIS weltweit in über 30 Installationen </a:t>
            </a:r>
          </a:p>
          <a:p>
            <a:r>
              <a:rPr lang="de-DE"/>
              <a:t>erfolgreich im Einsatz</a:t>
            </a:r>
          </a:p>
        </p:txBody>
      </p:sp>
      <p:pic>
        <p:nvPicPr>
          <p:cNvPr id="5" name="Bild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27731" y="4725320"/>
            <a:ext cx="1176567" cy="1176567"/>
          </a:xfrm>
          <a:prstGeom prst="rect">
            <a:avLst/>
          </a:prstGeom>
        </p:spPr>
      </p:pic>
      <p:sp>
        <p:nvSpPr>
          <p:cNvPr id="6" name="Textfeld 5"/>
          <p:cNvSpPr txBox="1"/>
          <p:nvPr/>
        </p:nvSpPr>
        <p:spPr>
          <a:xfrm>
            <a:off x="2356640" y="5968634"/>
            <a:ext cx="1697751"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Flughafen</a:t>
            </a:r>
            <a:endParaRPr lang="en-GB" sz="2400">
              <a:solidFill>
                <a:schemeClr val="bg1"/>
              </a:solidFill>
              <a:latin typeface="Calibri Light"/>
              <a:cs typeface="Calibri Light"/>
            </a:endParaRPr>
          </a:p>
        </p:txBody>
      </p:sp>
      <p:pic>
        <p:nvPicPr>
          <p:cNvPr id="7" name="Bild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29237" y="2755042"/>
            <a:ext cx="1176567" cy="1176567"/>
          </a:xfrm>
          <a:prstGeom prst="rect">
            <a:avLst/>
          </a:prstGeom>
        </p:spPr>
      </p:pic>
      <p:sp>
        <p:nvSpPr>
          <p:cNvPr id="9" name="Textfeld 8"/>
          <p:cNvSpPr txBox="1"/>
          <p:nvPr/>
        </p:nvSpPr>
        <p:spPr>
          <a:xfrm>
            <a:off x="3605436" y="4067593"/>
            <a:ext cx="1649607"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Parking</a:t>
            </a:r>
            <a:endParaRPr lang="en-GB" sz="2400">
              <a:solidFill>
                <a:schemeClr val="bg1"/>
              </a:solidFill>
              <a:latin typeface="Calibri Light"/>
              <a:cs typeface="Calibri Light"/>
            </a:endParaRPr>
          </a:p>
        </p:txBody>
      </p:sp>
      <p:sp>
        <p:nvSpPr>
          <p:cNvPr id="10" name="Textfeld 9"/>
          <p:cNvSpPr txBox="1"/>
          <p:nvPr/>
        </p:nvSpPr>
        <p:spPr>
          <a:xfrm>
            <a:off x="4628376" y="5997203"/>
            <a:ext cx="1845057"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Eisenbahn</a:t>
            </a:r>
            <a:endParaRPr lang="en-GB" sz="2400">
              <a:solidFill>
                <a:schemeClr val="bg1"/>
              </a:solidFill>
              <a:latin typeface="Calibri Light"/>
              <a:cs typeface="Calibri Light"/>
            </a:endParaRPr>
          </a:p>
        </p:txBody>
      </p:sp>
      <p:sp>
        <p:nvSpPr>
          <p:cNvPr id="12" name="Textfeld 11"/>
          <p:cNvSpPr txBox="1"/>
          <p:nvPr/>
        </p:nvSpPr>
        <p:spPr>
          <a:xfrm>
            <a:off x="5429010" y="4067593"/>
            <a:ext cx="2603227" cy="461665"/>
          </a:xfrm>
          <a:prstGeom prst="rect">
            <a:avLst/>
          </a:prstGeom>
          <a:noFill/>
        </p:spPr>
        <p:txBody>
          <a:bodyPr wrap="square" rtlCol="0">
            <a:spAutoFit/>
          </a:bodyPr>
          <a:lstStyle/>
          <a:p>
            <a:pPr algn="ctr"/>
            <a:r>
              <a:rPr lang="en-GB" sz="2400">
                <a:solidFill>
                  <a:schemeClr val="bg1"/>
                </a:solidFill>
                <a:latin typeface="Calibri Light"/>
                <a:cs typeface="Calibri Light"/>
              </a:rPr>
              <a:t>Schwere Industrie</a:t>
            </a:r>
          </a:p>
        </p:txBody>
      </p:sp>
      <p:sp>
        <p:nvSpPr>
          <p:cNvPr id="14" name="Textfeld 13"/>
          <p:cNvSpPr txBox="1"/>
          <p:nvPr/>
        </p:nvSpPr>
        <p:spPr>
          <a:xfrm>
            <a:off x="1519138" y="4067593"/>
            <a:ext cx="1361602"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Gebäude</a:t>
            </a:r>
            <a:endParaRPr lang="en-GB" sz="2400">
              <a:solidFill>
                <a:schemeClr val="bg1"/>
              </a:solidFill>
              <a:latin typeface="Calibri Light"/>
              <a:cs typeface="Calibri Light"/>
            </a:endParaRPr>
          </a:p>
        </p:txBody>
      </p:sp>
      <p:pic>
        <p:nvPicPr>
          <p:cNvPr id="15" name="Bild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76403" y="4725320"/>
            <a:ext cx="1176567" cy="1176567"/>
          </a:xfrm>
          <a:prstGeom prst="rect">
            <a:avLst/>
          </a:prstGeom>
        </p:spPr>
      </p:pic>
      <p:pic>
        <p:nvPicPr>
          <p:cNvPr id="16" name="Bild 1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42339" y="2755042"/>
            <a:ext cx="1176567" cy="1176567"/>
          </a:xfrm>
          <a:prstGeom prst="rect">
            <a:avLst/>
          </a:prstGeom>
        </p:spPr>
      </p:pic>
      <p:pic>
        <p:nvPicPr>
          <p:cNvPr id="17" name="Bild 16" descr="building.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617120" y="2755042"/>
            <a:ext cx="1176567" cy="1176567"/>
          </a:xfrm>
          <a:prstGeom prst="rect">
            <a:avLst/>
          </a:prstGeom>
        </p:spPr>
      </p:pic>
    </p:spTree>
    <p:extLst>
      <p:ext uri="{BB962C8B-B14F-4D97-AF65-F5344CB8AC3E}">
        <p14:creationId xmlns:p14="http://schemas.microsoft.com/office/powerpoint/2010/main" xmlns="" val="282568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09600" y="4179683"/>
            <a:ext cx="7920000" cy="1144627"/>
          </a:xfrm>
        </p:spPr>
        <p:txBody>
          <a:bodyPr/>
          <a:lstStyle/>
          <a:p>
            <a:r>
              <a:rPr lang="en-GB" sz="3600"/>
              <a:t>Der weltweit erste</a:t>
            </a:r>
            <a:br>
              <a:rPr lang="en-GB" sz="3600"/>
            </a:br>
            <a:r>
              <a:rPr lang="en-GB" sz="3600"/>
              <a:t>Software Intercom Server</a:t>
            </a:r>
          </a:p>
        </p:txBody>
      </p:sp>
      <p:pic>
        <p:nvPicPr>
          <p:cNvPr id="4" name="Bild 3" descr="VirtuoSIS-Logo-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59518" y="2044700"/>
            <a:ext cx="5626608" cy="1834896"/>
          </a:xfrm>
          <a:prstGeom prst="rect">
            <a:avLst/>
          </a:prstGeom>
        </p:spPr>
      </p:pic>
    </p:spTree>
    <p:extLst>
      <p:ext uri="{BB962C8B-B14F-4D97-AF65-F5344CB8AC3E}">
        <p14:creationId xmlns:p14="http://schemas.microsoft.com/office/powerpoint/2010/main" xmlns="" val="29731553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1701279" cy="529074"/>
          </a:xfrm>
        </p:spPr>
        <p:txBody>
          <a:bodyPr/>
          <a:lstStyle/>
          <a:p>
            <a:r>
              <a:rPr lang="de-DE"/>
              <a:t>VirtuoSIS</a:t>
            </a:r>
          </a:p>
        </p:txBody>
      </p:sp>
      <p:sp>
        <p:nvSpPr>
          <p:cNvPr id="3" name="Untertitel 2"/>
          <p:cNvSpPr>
            <a:spLocks noGrp="1"/>
          </p:cNvSpPr>
          <p:nvPr>
            <p:ph type="subTitle" idx="1"/>
          </p:nvPr>
        </p:nvSpPr>
        <p:spPr>
          <a:xfrm>
            <a:off x="936319" y="1632633"/>
            <a:ext cx="1428023" cy="421352"/>
          </a:xfrm>
        </p:spPr>
        <p:txBody>
          <a:bodyPr/>
          <a:lstStyle/>
          <a:p>
            <a:r>
              <a:rPr lang="de-DE"/>
              <a:t>Ready for</a:t>
            </a:r>
          </a:p>
        </p:txBody>
      </p:sp>
      <p:grpSp>
        <p:nvGrpSpPr>
          <p:cNvPr id="25" name="Gruppierung 24"/>
          <p:cNvGrpSpPr/>
          <p:nvPr/>
        </p:nvGrpSpPr>
        <p:grpSpPr>
          <a:xfrm>
            <a:off x="936320" y="2777885"/>
            <a:ext cx="2483553" cy="2484000"/>
            <a:chOff x="936319" y="2777885"/>
            <a:chExt cx="2483553" cy="2484000"/>
          </a:xfrm>
        </p:grpSpPr>
        <p:sp>
          <p:nvSpPr>
            <p:cNvPr id="4" name="Rechteck 3"/>
            <p:cNvSpPr/>
            <p:nvPr/>
          </p:nvSpPr>
          <p:spPr>
            <a:xfrm>
              <a:off x="936319"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 name="Bild 4" descr="logo-vmwar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7495" y="3674600"/>
              <a:ext cx="2232000" cy="363816"/>
            </a:xfrm>
            <a:prstGeom prst="rect">
              <a:avLst/>
            </a:prstGeom>
          </p:spPr>
        </p:pic>
        <p:sp>
          <p:nvSpPr>
            <p:cNvPr id="14" name="Textfeld 13"/>
            <p:cNvSpPr txBox="1"/>
            <p:nvPr/>
          </p:nvSpPr>
          <p:spPr>
            <a:xfrm>
              <a:off x="936320" y="4082856"/>
              <a:ext cx="2483552" cy="477050"/>
            </a:xfrm>
            <a:prstGeom prst="rect">
              <a:avLst/>
            </a:prstGeom>
            <a:noFill/>
          </p:spPr>
          <p:txBody>
            <a:bodyPr wrap="square" lIns="91436" tIns="45718" rIns="91436" bIns="45718" rtlCol="0">
              <a:spAutoFit/>
            </a:bodyPr>
            <a:lstStyle/>
            <a:p>
              <a:pPr algn="ctr"/>
              <a:r>
                <a:rPr lang="de-DE" sz="2500">
                  <a:solidFill>
                    <a:srgbClr val="008CD2"/>
                  </a:solidFill>
                  <a:latin typeface="Calibri Light"/>
                  <a:cs typeface="Calibri Light"/>
                </a:rPr>
                <a:t>vSphere 5.x</a:t>
              </a:r>
              <a:endParaRPr lang="de-DE" sz="2500" noProof="1" smtClean="0">
                <a:solidFill>
                  <a:srgbClr val="008CD2"/>
                </a:solidFill>
                <a:latin typeface="Calibri Light"/>
                <a:cs typeface="Calibri Light"/>
              </a:endParaRPr>
            </a:p>
          </p:txBody>
        </p:sp>
      </p:grpSp>
      <p:grpSp>
        <p:nvGrpSpPr>
          <p:cNvPr id="26" name="Gruppierung 25"/>
          <p:cNvGrpSpPr/>
          <p:nvPr/>
        </p:nvGrpSpPr>
        <p:grpSpPr>
          <a:xfrm>
            <a:off x="3445273" y="2777885"/>
            <a:ext cx="2483553" cy="2484000"/>
            <a:chOff x="3445272" y="2777885"/>
            <a:chExt cx="2483553" cy="2484000"/>
          </a:xfrm>
        </p:grpSpPr>
        <p:sp>
          <p:nvSpPr>
            <p:cNvPr id="12" name="Rechteck 11"/>
            <p:cNvSpPr/>
            <p:nvPr/>
          </p:nvSpPr>
          <p:spPr>
            <a:xfrm>
              <a:off x="3445272"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Bild 14" descr="logo-citrix.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01368" y="3548171"/>
              <a:ext cx="1571360" cy="615815"/>
            </a:xfrm>
            <a:prstGeom prst="rect">
              <a:avLst/>
            </a:prstGeom>
          </p:spPr>
        </p:pic>
        <p:sp>
          <p:nvSpPr>
            <p:cNvPr id="16" name="Textfeld 15"/>
            <p:cNvSpPr txBox="1"/>
            <p:nvPr/>
          </p:nvSpPr>
          <p:spPr>
            <a:xfrm>
              <a:off x="3445272" y="4082856"/>
              <a:ext cx="2483553" cy="477050"/>
            </a:xfrm>
            <a:prstGeom prst="rect">
              <a:avLst/>
            </a:prstGeom>
            <a:noFill/>
          </p:spPr>
          <p:txBody>
            <a:bodyPr wrap="square" lIns="91436" tIns="45718" rIns="91436" bIns="45718" rtlCol="0">
              <a:spAutoFit/>
            </a:bodyPr>
            <a:lstStyle/>
            <a:p>
              <a:pPr algn="ctr"/>
              <a:r>
                <a:rPr lang="de-DE" sz="2500">
                  <a:solidFill>
                    <a:srgbClr val="008CD2"/>
                  </a:solidFill>
                  <a:latin typeface="Calibri Light"/>
                  <a:cs typeface="Calibri Light"/>
                </a:rPr>
                <a:t>XenServer 6.x</a:t>
              </a:r>
            </a:p>
          </p:txBody>
        </p:sp>
      </p:grpSp>
      <p:grpSp>
        <p:nvGrpSpPr>
          <p:cNvPr id="27" name="Gruppierung 26"/>
          <p:cNvGrpSpPr/>
          <p:nvPr/>
        </p:nvGrpSpPr>
        <p:grpSpPr>
          <a:xfrm>
            <a:off x="5941526" y="2777885"/>
            <a:ext cx="2496253" cy="2484000"/>
            <a:chOff x="5941525" y="2777885"/>
            <a:chExt cx="2496253" cy="2484000"/>
          </a:xfrm>
        </p:grpSpPr>
        <p:sp>
          <p:nvSpPr>
            <p:cNvPr id="13" name="Rechteck 12"/>
            <p:cNvSpPr/>
            <p:nvPr/>
          </p:nvSpPr>
          <p:spPr>
            <a:xfrm>
              <a:off x="5954225"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Bild 16" descr="logo-microsoft.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10300" y="3548170"/>
              <a:ext cx="1945945" cy="615815"/>
            </a:xfrm>
            <a:prstGeom prst="rect">
              <a:avLst/>
            </a:prstGeom>
          </p:spPr>
        </p:pic>
        <p:sp>
          <p:nvSpPr>
            <p:cNvPr id="18" name="Textfeld 17"/>
            <p:cNvSpPr txBox="1"/>
            <p:nvPr/>
          </p:nvSpPr>
          <p:spPr>
            <a:xfrm>
              <a:off x="5941525" y="4082856"/>
              <a:ext cx="2483553" cy="477050"/>
            </a:xfrm>
            <a:prstGeom prst="rect">
              <a:avLst/>
            </a:prstGeom>
            <a:noFill/>
          </p:spPr>
          <p:txBody>
            <a:bodyPr wrap="square" lIns="91436" tIns="45718" rIns="91436" bIns="45718" rtlCol="0">
              <a:spAutoFit/>
            </a:bodyPr>
            <a:lstStyle/>
            <a:p>
              <a:pPr algn="ctr"/>
              <a:r>
                <a:rPr lang="de-DE" sz="2500">
                  <a:solidFill>
                    <a:srgbClr val="008CD2"/>
                  </a:solidFill>
                  <a:latin typeface="Calibri Light"/>
                  <a:cs typeface="Calibri Light"/>
                </a:rPr>
                <a:t>Hyper-V</a:t>
              </a:r>
            </a:p>
          </p:txBody>
        </p:sp>
      </p:grpSp>
      <p:grpSp>
        <p:nvGrpSpPr>
          <p:cNvPr id="6" name="Gruppierung 5"/>
          <p:cNvGrpSpPr/>
          <p:nvPr/>
        </p:nvGrpSpPr>
        <p:grpSpPr>
          <a:xfrm>
            <a:off x="7590367" y="4614334"/>
            <a:ext cx="1104900" cy="529167"/>
            <a:chOff x="7590367" y="4614333"/>
            <a:chExt cx="1104900" cy="529167"/>
          </a:xfrm>
        </p:grpSpPr>
        <p:sp>
          <p:nvSpPr>
            <p:cNvPr id="9" name="Rechtwinkliges Dreieck 8"/>
            <p:cNvSpPr/>
            <p:nvPr/>
          </p:nvSpPr>
          <p:spPr>
            <a:xfrm>
              <a:off x="8440197" y="4614333"/>
              <a:ext cx="255070" cy="137367"/>
            </a:xfrm>
            <a:prstGeom prst="rtTriangl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p:cNvSpPr/>
            <p:nvPr/>
          </p:nvSpPr>
          <p:spPr>
            <a:xfrm>
              <a:off x="7590367" y="4749800"/>
              <a:ext cx="1104900" cy="393700"/>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a:t>NEU</a:t>
              </a:r>
            </a:p>
          </p:txBody>
        </p:sp>
      </p:grpSp>
    </p:spTree>
    <p:extLst>
      <p:ext uri="{BB962C8B-B14F-4D97-AF65-F5344CB8AC3E}">
        <p14:creationId xmlns:p14="http://schemas.microsoft.com/office/powerpoint/2010/main" xmlns="" val="1491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300"/>
                                        <p:tgtEl>
                                          <p:spTgt spid="26"/>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300"/>
                                        <p:tgtEl>
                                          <p:spTgt spid="27"/>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0" y="1296786"/>
            <a:ext cx="3588495" cy="421352"/>
          </a:xfrm>
        </p:spPr>
        <p:txBody>
          <a:bodyPr/>
          <a:lstStyle/>
          <a:p>
            <a:pPr algn="l" rtl="0"/>
            <a:r>
              <a:rPr lang="de-AT" b="0" i="0" u="none"/>
              <a:t>Software Intercom Server</a:t>
            </a:r>
            <a:endParaRPr lang="en" b="0" i="0" u="none"/>
          </a:p>
        </p:txBody>
      </p:sp>
      <p:sp>
        <p:nvSpPr>
          <p:cNvPr id="4" name="Inhaltsplatzhalter 3"/>
          <p:cNvSpPr>
            <a:spLocks noGrp="1"/>
          </p:cNvSpPr>
          <p:nvPr>
            <p:ph sz="quarter" idx="10"/>
          </p:nvPr>
        </p:nvSpPr>
        <p:spPr>
          <a:xfrm>
            <a:off x="936318" y="2098652"/>
            <a:ext cx="2671896" cy="961369"/>
          </a:xfrm>
          <a:solidFill>
            <a:srgbClr val="FFFFFF"/>
          </a:solidFill>
        </p:spPr>
        <p:txBody>
          <a:bodyPr lIns="180000" bIns="129600" anchor="ctr">
            <a:noAutofit/>
          </a:bodyPr>
          <a:lstStyle/>
          <a:p>
            <a:pPr marL="0" indent="0" algn="l" rtl="0">
              <a:buNone/>
            </a:pPr>
            <a:r>
              <a:rPr lang="de-AT" sz="2600" b="0" i="0" u="none" dirty="0">
                <a:solidFill>
                  <a:srgbClr val="008CD2"/>
                </a:solidFill>
              </a:rPr>
              <a:t>Skalierbarkeit</a:t>
            </a:r>
          </a:p>
        </p:txBody>
      </p:sp>
      <p:sp>
        <p:nvSpPr>
          <p:cNvPr id="31" name="Inhaltsplatzhalter 3"/>
          <p:cNvSpPr txBox="1">
            <a:spLocks/>
          </p:cNvSpPr>
          <p:nvPr/>
        </p:nvSpPr>
        <p:spPr>
          <a:xfrm>
            <a:off x="3527691" y="2098651"/>
            <a:ext cx="4861169" cy="3836595"/>
          </a:xfrm>
          <a:prstGeom prst="rect">
            <a:avLst/>
          </a:prstGeom>
          <a:solidFill>
            <a:srgbClr val="FFFFFF"/>
          </a:solidFill>
        </p:spPr>
        <p:txBody>
          <a:bodyPr vert="horz" lIns="360000" tIns="360000" rIns="360000" bIns="360000" rtlCol="0">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de-AT" sz="2000" dirty="0">
                <a:solidFill>
                  <a:srgbClr val="003A65"/>
                </a:solidFill>
              </a:rPr>
              <a:t>Herausforderung</a:t>
            </a:r>
          </a:p>
          <a:p>
            <a:pPr marL="0" indent="0">
              <a:buFont typeface="Symbol" charset="2"/>
              <a:buNone/>
            </a:pPr>
            <a:r>
              <a:rPr lang="de-AT" sz="2000" dirty="0">
                <a:solidFill>
                  <a:srgbClr val="008CD2"/>
                </a:solidFill>
              </a:rPr>
              <a:t>Grenzen und Kostensprünge bei Hardware-Erweiterungen</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Lineare Kosten mit Lizenzen</a:t>
            </a:r>
          </a:p>
          <a:p>
            <a:pPr marL="0" indent="0">
              <a:buFont typeface="Symbol" charset="2"/>
              <a:buNone/>
            </a:pPr>
            <a:r>
              <a:rPr lang="de-AT" sz="2000" dirty="0">
                <a:solidFill>
                  <a:srgbClr val="008CD2"/>
                </a:solidFill>
              </a:rPr>
              <a:t>Erweiterbar per Mausklick</a:t>
            </a:r>
          </a:p>
        </p:txBody>
      </p:sp>
      <p:sp>
        <p:nvSpPr>
          <p:cNvPr id="33" name="Inhaltsplatzhalter 3"/>
          <p:cNvSpPr txBox="1">
            <a:spLocks/>
          </p:cNvSpPr>
          <p:nvPr/>
        </p:nvSpPr>
        <p:spPr>
          <a:xfrm>
            <a:off x="936318" y="3060021"/>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Ausfallsicherheit</a:t>
            </a:r>
          </a:p>
        </p:txBody>
      </p:sp>
      <p:sp>
        <p:nvSpPr>
          <p:cNvPr id="34" name="Inhaltsplatzhalter 3"/>
          <p:cNvSpPr txBox="1">
            <a:spLocks/>
          </p:cNvSpPr>
          <p:nvPr/>
        </p:nvSpPr>
        <p:spPr>
          <a:xfrm>
            <a:off x="936318" y="4012508"/>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Flexibilität</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Effizienz</a:t>
            </a:r>
          </a:p>
        </p:txBody>
      </p:sp>
    </p:spTree>
    <p:extLst>
      <p:ext uri="{BB962C8B-B14F-4D97-AF65-F5344CB8AC3E}">
        <p14:creationId xmlns:p14="http://schemas.microsoft.com/office/powerpoint/2010/main" xmlns="" val="187700212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9"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1"/>
            <a:ext cx="2591373" cy="961369"/>
          </a:xfrm>
          <a:noFill/>
        </p:spPr>
        <p:txBody>
          <a:bodyPr lIns="180000" bIns="129600" anchor="ctr">
            <a:normAutofit/>
          </a:bodyPr>
          <a:lstStyle/>
          <a:p>
            <a:pPr marL="0" indent="0" algn="l" rtl="0">
              <a:buNone/>
            </a:pPr>
            <a:r>
              <a:rPr lang="de-AT" sz="2600" b="0" i="0" u="none" dirty="0">
                <a:solidFill>
                  <a:srgbClr val="008CD2"/>
                </a:solidFill>
              </a:rPr>
              <a:t>Skalierbarkeit</a:t>
            </a:r>
          </a:p>
        </p:txBody>
      </p:sp>
      <p:sp>
        <p:nvSpPr>
          <p:cNvPr id="31" name="Inhaltsplatzhalter 3"/>
          <p:cNvSpPr txBox="1">
            <a:spLocks/>
          </p:cNvSpPr>
          <p:nvPr/>
        </p:nvSpPr>
        <p:spPr>
          <a:xfrm>
            <a:off x="3527691" y="2098650"/>
            <a:ext cx="4861169" cy="3836595"/>
          </a:xfrm>
          <a:prstGeom prst="rect">
            <a:avLst/>
          </a:prstGeom>
          <a:solidFill>
            <a:srgbClr val="FFFFFF"/>
          </a:solidFill>
        </p:spPr>
        <p:txBody>
          <a:bodyPr vert="horz" lIns="360000" tIns="360000" rIns="360000" bIns="360000" rtlCol="0">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de-AT" sz="2000" dirty="0">
                <a:solidFill>
                  <a:srgbClr val="003A65"/>
                </a:solidFill>
              </a:rPr>
              <a:t>Herausforderung</a:t>
            </a:r>
          </a:p>
          <a:p>
            <a:pPr marL="0" indent="0">
              <a:buFont typeface="Symbol" charset="2"/>
              <a:buNone/>
            </a:pPr>
            <a:r>
              <a:rPr lang="de-AT" sz="2000" dirty="0">
                <a:solidFill>
                  <a:srgbClr val="008CD2"/>
                </a:solidFill>
              </a:rPr>
              <a:t>Downtime Kosten mit nicht redundanten Systemen</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Betrieb auf redundanter und ausfallsicherer IT-Infrastruktur</a:t>
            </a:r>
          </a:p>
        </p:txBody>
      </p:sp>
      <p:sp>
        <p:nvSpPr>
          <p:cNvPr id="33" name="Inhaltsplatzhalter 3"/>
          <p:cNvSpPr txBox="1">
            <a:spLocks/>
          </p:cNvSpPr>
          <p:nvPr/>
        </p:nvSpPr>
        <p:spPr>
          <a:xfrm>
            <a:off x="936318" y="3060020"/>
            <a:ext cx="2665176"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Ausfallsicherheit</a:t>
            </a:r>
          </a:p>
        </p:txBody>
      </p:sp>
      <p:sp>
        <p:nvSpPr>
          <p:cNvPr id="34" name="Inhaltsplatzhalter 3"/>
          <p:cNvSpPr txBox="1">
            <a:spLocks/>
          </p:cNvSpPr>
          <p:nvPr/>
        </p:nvSpPr>
        <p:spPr>
          <a:xfrm>
            <a:off x="936318" y="4012507"/>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Flexibilität</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Effizienz</a:t>
            </a:r>
          </a:p>
        </p:txBody>
      </p:sp>
    </p:spTree>
    <p:extLst>
      <p:ext uri="{BB962C8B-B14F-4D97-AF65-F5344CB8AC3E}">
        <p14:creationId xmlns:p14="http://schemas.microsoft.com/office/powerpoint/2010/main" xmlns="" val="76885662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9"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1"/>
            <a:ext cx="2591373" cy="961369"/>
          </a:xfrm>
          <a:noFill/>
        </p:spPr>
        <p:txBody>
          <a:bodyPr lIns="180000" bIns="129600" anchor="ctr">
            <a:normAutofit/>
          </a:bodyPr>
          <a:lstStyle/>
          <a:p>
            <a:pPr marL="0" indent="0" algn="l" rtl="0">
              <a:buNone/>
            </a:pPr>
            <a:r>
              <a:rPr lang="de-AT" sz="2600" b="0" i="0" u="none" dirty="0">
                <a:solidFill>
                  <a:srgbClr val="008CD2"/>
                </a:solidFill>
              </a:rPr>
              <a:t>Skalierbarkeit</a:t>
            </a:r>
          </a:p>
        </p:txBody>
      </p:sp>
      <p:sp>
        <p:nvSpPr>
          <p:cNvPr id="31" name="Inhaltsplatzhalter 3"/>
          <p:cNvSpPr txBox="1">
            <a:spLocks/>
          </p:cNvSpPr>
          <p:nvPr/>
        </p:nvSpPr>
        <p:spPr>
          <a:xfrm>
            <a:off x="3527691" y="2098650"/>
            <a:ext cx="4861169" cy="3836595"/>
          </a:xfrm>
          <a:prstGeom prst="rect">
            <a:avLst/>
          </a:prstGeom>
          <a:solidFill>
            <a:srgbClr val="FFFFFF"/>
          </a:solidFill>
        </p:spPr>
        <p:txBody>
          <a:bodyPr vert="horz" lIns="360000" tIns="360000" rIns="360000" bIns="360000" rtlCol="0">
            <a:normAutofit lnSpcReduction="10000"/>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de-AT" sz="2000" dirty="0">
                <a:solidFill>
                  <a:srgbClr val="003A65"/>
                </a:solidFill>
              </a:rPr>
              <a:t>Herausforderung</a:t>
            </a:r>
          </a:p>
          <a:p>
            <a:pPr marL="0" indent="0">
              <a:buFont typeface="Symbol" charset="2"/>
              <a:buNone/>
            </a:pPr>
            <a:r>
              <a:rPr lang="de-AT" sz="2000" dirty="0">
                <a:solidFill>
                  <a:srgbClr val="008CD2"/>
                </a:solidFill>
              </a:rPr>
              <a:t>Kein Stand-by Server für Wartung</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Redundanter Server verfügbar</a:t>
            </a:r>
          </a:p>
          <a:p>
            <a:pPr marL="0" indent="0">
              <a:buFont typeface="Symbol" charset="2"/>
              <a:buNone/>
            </a:pPr>
            <a:r>
              <a:rPr lang="de-AT" sz="2000" dirty="0">
                <a:solidFill>
                  <a:srgbClr val="008CD2"/>
                </a:solidFill>
              </a:rPr>
              <a:t>Einfache Migration / Einfache Backups</a:t>
            </a:r>
          </a:p>
          <a:p>
            <a:pPr marL="0" indent="0">
              <a:buFont typeface="Symbol" charset="2"/>
              <a:buNone/>
            </a:pPr>
            <a:r>
              <a:rPr lang="de-AT" sz="2000" dirty="0">
                <a:solidFill>
                  <a:srgbClr val="008CD2"/>
                </a:solidFill>
              </a:rPr>
              <a:t>Mehrere virtuelle Maschinen und Intercom Server</a:t>
            </a:r>
          </a:p>
        </p:txBody>
      </p:sp>
      <p:sp>
        <p:nvSpPr>
          <p:cNvPr id="33" name="Inhaltsplatzhalter 3"/>
          <p:cNvSpPr txBox="1">
            <a:spLocks/>
          </p:cNvSpPr>
          <p:nvPr/>
        </p:nvSpPr>
        <p:spPr>
          <a:xfrm>
            <a:off x="936318" y="3060020"/>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Ausfallsicherheit</a:t>
            </a:r>
          </a:p>
        </p:txBody>
      </p:sp>
      <p:sp>
        <p:nvSpPr>
          <p:cNvPr id="34" name="Inhaltsplatzhalter 3"/>
          <p:cNvSpPr txBox="1">
            <a:spLocks/>
          </p:cNvSpPr>
          <p:nvPr/>
        </p:nvSpPr>
        <p:spPr>
          <a:xfrm>
            <a:off x="936318" y="4012507"/>
            <a:ext cx="2658457"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Flexibilität</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Effizienz</a:t>
            </a:r>
          </a:p>
        </p:txBody>
      </p:sp>
    </p:spTree>
    <p:extLst>
      <p:ext uri="{BB962C8B-B14F-4D97-AF65-F5344CB8AC3E}">
        <p14:creationId xmlns:p14="http://schemas.microsoft.com/office/powerpoint/2010/main" xmlns="" val="218543513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9"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1"/>
            <a:ext cx="2591373" cy="961369"/>
          </a:xfrm>
          <a:noFill/>
        </p:spPr>
        <p:txBody>
          <a:bodyPr lIns="180000" bIns="129600" anchor="ctr">
            <a:normAutofit/>
          </a:bodyPr>
          <a:lstStyle/>
          <a:p>
            <a:pPr marL="0" indent="0" algn="l" rtl="0">
              <a:buNone/>
            </a:pPr>
            <a:r>
              <a:rPr lang="de-AT" sz="2600" b="0" i="0" u="none" dirty="0">
                <a:solidFill>
                  <a:srgbClr val="008CD2"/>
                </a:solidFill>
              </a:rPr>
              <a:t>Skalierbarkeit</a:t>
            </a:r>
          </a:p>
        </p:txBody>
      </p:sp>
      <p:sp>
        <p:nvSpPr>
          <p:cNvPr id="31" name="Inhaltsplatzhalter 3"/>
          <p:cNvSpPr txBox="1">
            <a:spLocks/>
          </p:cNvSpPr>
          <p:nvPr/>
        </p:nvSpPr>
        <p:spPr>
          <a:xfrm>
            <a:off x="3527691" y="2098650"/>
            <a:ext cx="4861169" cy="3836595"/>
          </a:xfrm>
          <a:prstGeom prst="rect">
            <a:avLst/>
          </a:prstGeom>
          <a:solidFill>
            <a:srgbClr val="FFFFFF"/>
          </a:solidFill>
        </p:spPr>
        <p:txBody>
          <a:bodyPr vert="horz" lIns="360000" tIns="360000" rIns="360000" bIns="360000" rtlCol="0">
            <a:normAutofit lnSpcReduction="10000"/>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000" dirty="0">
                <a:solidFill>
                  <a:srgbClr val="003A65"/>
                </a:solidFill>
              </a:rPr>
              <a:t>Herausforderung</a:t>
            </a:r>
          </a:p>
          <a:p>
            <a:pPr marL="0" indent="0">
              <a:buNone/>
            </a:pPr>
            <a:r>
              <a:rPr lang="de-AT" sz="2000" dirty="0">
                <a:solidFill>
                  <a:srgbClr val="008CD2"/>
                </a:solidFill>
              </a:rPr>
              <a:t>Geringe Auslastung von dedizierten Servern</a:t>
            </a:r>
          </a:p>
          <a:p>
            <a:pPr marL="0" indent="0">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Kostenteilung von Ressourcen mit existierender IT-Infrastruktur (Hardware und Rack Space, Energie, IT Personal, Wartung, etc.)</a:t>
            </a:r>
          </a:p>
        </p:txBody>
      </p:sp>
      <p:sp>
        <p:nvSpPr>
          <p:cNvPr id="33" name="Inhaltsplatzhalter 3"/>
          <p:cNvSpPr txBox="1">
            <a:spLocks/>
          </p:cNvSpPr>
          <p:nvPr/>
        </p:nvSpPr>
        <p:spPr>
          <a:xfrm>
            <a:off x="936318" y="3060020"/>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Ausfallsicherheit</a:t>
            </a:r>
          </a:p>
        </p:txBody>
      </p:sp>
      <p:sp>
        <p:nvSpPr>
          <p:cNvPr id="34" name="Inhaltsplatzhalter 3"/>
          <p:cNvSpPr txBox="1">
            <a:spLocks/>
          </p:cNvSpPr>
          <p:nvPr/>
        </p:nvSpPr>
        <p:spPr>
          <a:xfrm>
            <a:off x="936318" y="4012507"/>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Flexibilität</a:t>
            </a:r>
          </a:p>
        </p:txBody>
      </p:sp>
      <p:sp>
        <p:nvSpPr>
          <p:cNvPr id="35" name="Inhaltsplatzhalter 3"/>
          <p:cNvSpPr txBox="1">
            <a:spLocks/>
          </p:cNvSpPr>
          <p:nvPr/>
        </p:nvSpPr>
        <p:spPr>
          <a:xfrm>
            <a:off x="936318" y="4973876"/>
            <a:ext cx="2665176"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600" dirty="0">
                <a:solidFill>
                  <a:srgbClr val="008CD2"/>
                </a:solidFill>
              </a:rPr>
              <a:t>Effizienz</a:t>
            </a:r>
          </a:p>
        </p:txBody>
      </p:sp>
    </p:spTree>
    <p:extLst>
      <p:ext uri="{BB962C8B-B14F-4D97-AF65-F5344CB8AC3E}">
        <p14:creationId xmlns:p14="http://schemas.microsoft.com/office/powerpoint/2010/main" xmlns="" val="2953254625"/>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bgerundetes Rechteck 41"/>
          <p:cNvSpPr/>
          <p:nvPr/>
        </p:nvSpPr>
        <p:spPr>
          <a:xfrm>
            <a:off x="936316"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SAP ERP</a:t>
            </a:r>
          </a:p>
        </p:txBody>
      </p:sp>
      <p:sp>
        <p:nvSpPr>
          <p:cNvPr id="43" name="Abgerundetes Rechteck 42"/>
          <p:cNvSpPr/>
          <p:nvPr/>
        </p:nvSpPr>
        <p:spPr>
          <a:xfrm>
            <a:off x="3452659"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noProof="1">
                <a:solidFill>
                  <a:srgbClr val="008CD2"/>
                </a:solidFill>
                <a:latin typeface="Calibri Light"/>
                <a:cs typeface="Calibri Light"/>
              </a:rPr>
              <a:t>Apache Webserver</a:t>
            </a:r>
          </a:p>
        </p:txBody>
      </p:sp>
      <p:sp>
        <p:nvSpPr>
          <p:cNvPr id="44" name="Abgerundetes Rechteck 43"/>
          <p:cNvSpPr/>
          <p:nvPr/>
        </p:nvSpPr>
        <p:spPr>
          <a:xfrm>
            <a:off x="5965518" y="3136900"/>
            <a:ext cx="2454582" cy="754050"/>
          </a:xfrm>
          <a:prstGeom prst="roundRect">
            <a:avLst>
              <a:gd name="adj" fmla="val 5133"/>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000" noProof="1">
              <a:solidFill>
                <a:srgbClr val="008CD2"/>
              </a:solidFill>
              <a:latin typeface="Calibri Light"/>
              <a:cs typeface="Calibri Light"/>
            </a:endParaRPr>
          </a:p>
        </p:txBody>
      </p:sp>
      <p:sp>
        <p:nvSpPr>
          <p:cNvPr id="2" name="Titel 1"/>
          <p:cNvSpPr>
            <a:spLocks noGrp="1"/>
          </p:cNvSpPr>
          <p:nvPr>
            <p:ph type="ctrTitle"/>
          </p:nvPr>
        </p:nvSpPr>
        <p:spPr>
          <a:xfrm>
            <a:off x="936317" y="1029756"/>
            <a:ext cx="1701279" cy="529074"/>
          </a:xfrm>
        </p:spPr>
        <p:txBody>
          <a:bodyPr/>
          <a:lstStyle/>
          <a:p>
            <a:r>
              <a:rPr lang="de-DE"/>
              <a:t>VirtuoSIS</a:t>
            </a:r>
          </a:p>
        </p:txBody>
      </p:sp>
      <p:sp>
        <p:nvSpPr>
          <p:cNvPr id="3" name="Untertitel 2"/>
          <p:cNvSpPr>
            <a:spLocks noGrp="1"/>
          </p:cNvSpPr>
          <p:nvPr>
            <p:ph type="subTitle" idx="1"/>
          </p:nvPr>
        </p:nvSpPr>
        <p:spPr>
          <a:xfrm>
            <a:off x="936319" y="1632633"/>
            <a:ext cx="5529133" cy="421352"/>
          </a:xfrm>
        </p:spPr>
        <p:txBody>
          <a:bodyPr/>
          <a:lstStyle/>
          <a:p>
            <a:r>
              <a:rPr lang="de-DE"/>
              <a:t>Effizienter und sparsamer Mitbewohner </a:t>
            </a:r>
          </a:p>
        </p:txBody>
      </p:sp>
      <p:sp>
        <p:nvSpPr>
          <p:cNvPr id="4" name="Abgerundetes Rechteck 3"/>
          <p:cNvSpPr/>
          <p:nvPr/>
        </p:nvSpPr>
        <p:spPr>
          <a:xfrm>
            <a:off x="9363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1</a:t>
            </a:r>
          </a:p>
        </p:txBody>
      </p:sp>
      <p:sp>
        <p:nvSpPr>
          <p:cNvPr id="20" name="Abgerundetes Rechteck 19"/>
          <p:cNvSpPr/>
          <p:nvPr/>
        </p:nvSpPr>
        <p:spPr>
          <a:xfrm>
            <a:off x="9363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Windows Server (OS)</a:t>
            </a:r>
          </a:p>
        </p:txBody>
      </p:sp>
      <p:grpSp>
        <p:nvGrpSpPr>
          <p:cNvPr id="32" name="Gruppierung 31"/>
          <p:cNvGrpSpPr/>
          <p:nvPr/>
        </p:nvGrpSpPr>
        <p:grpSpPr>
          <a:xfrm>
            <a:off x="8035126" y="2757059"/>
            <a:ext cx="745325" cy="745325"/>
            <a:chOff x="6756400" y="4065575"/>
            <a:chExt cx="952500" cy="952500"/>
          </a:xfrm>
        </p:grpSpPr>
        <p:sp>
          <p:nvSpPr>
            <p:cNvPr id="28" name="Oval 27"/>
            <p:cNvSpPr/>
            <p:nvPr/>
          </p:nvSpPr>
          <p:spPr>
            <a:xfrm>
              <a:off x="6756400" y="4065575"/>
              <a:ext cx="952500" cy="9525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1" name="Gruppierung 30"/>
            <p:cNvGrpSpPr/>
            <p:nvPr/>
          </p:nvGrpSpPr>
          <p:grpSpPr>
            <a:xfrm>
              <a:off x="6959600" y="4272751"/>
              <a:ext cx="533400" cy="533400"/>
              <a:chOff x="6959600" y="4272751"/>
              <a:chExt cx="533400" cy="533400"/>
            </a:xfrm>
          </p:grpSpPr>
          <p:sp>
            <p:nvSpPr>
              <p:cNvPr id="29" name="Rechteck 28"/>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Rechteck 29"/>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rv</a:t>
                </a:r>
              </a:p>
            </p:txBody>
          </p:sp>
        </p:grpSp>
      </p:grpSp>
      <p:sp>
        <p:nvSpPr>
          <p:cNvPr id="16" name="Abgerundetes Rechteck 15"/>
          <p:cNvSpPr/>
          <p:nvPr/>
        </p:nvSpPr>
        <p:spPr>
          <a:xfrm>
            <a:off x="936319" y="4864101"/>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grpSp>
        <p:nvGrpSpPr>
          <p:cNvPr id="17" name="Gruppierung 16"/>
          <p:cNvGrpSpPr/>
          <p:nvPr/>
        </p:nvGrpSpPr>
        <p:grpSpPr>
          <a:xfrm>
            <a:off x="2672718" y="4954101"/>
            <a:ext cx="3780000" cy="373530"/>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35" name="Abgerundetes Rechteck 34"/>
          <p:cNvSpPr/>
          <p:nvPr/>
        </p:nvSpPr>
        <p:spPr>
          <a:xfrm>
            <a:off x="3452659"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rgbClr val="008CD2"/>
                </a:solidFill>
                <a:latin typeface="Calibri Light"/>
                <a:cs typeface="Calibri Light"/>
              </a:rPr>
              <a:t>Linux (OS)</a:t>
            </a:r>
          </a:p>
        </p:txBody>
      </p:sp>
      <p:sp>
        <p:nvSpPr>
          <p:cNvPr id="38" name="Abgerundetes Rechteck 37"/>
          <p:cNvSpPr/>
          <p:nvPr/>
        </p:nvSpPr>
        <p:spPr>
          <a:xfrm>
            <a:off x="5969000" y="4361650"/>
            <a:ext cx="2454582" cy="400850"/>
          </a:xfrm>
          <a:prstGeom prst="roundRect">
            <a:avLst>
              <a:gd name="adj" fmla="val 11028"/>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sp>
        <p:nvSpPr>
          <p:cNvPr id="39" name="Abgerundetes Rechteck 38"/>
          <p:cNvSpPr/>
          <p:nvPr/>
        </p:nvSpPr>
        <p:spPr>
          <a:xfrm>
            <a:off x="5969000" y="3925875"/>
            <a:ext cx="2454582" cy="400850"/>
          </a:xfrm>
          <a:prstGeom prst="roundRect">
            <a:avLst>
              <a:gd name="adj" fmla="val 11028"/>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noProof="1">
              <a:solidFill>
                <a:srgbClr val="008CD2"/>
              </a:solidFill>
              <a:latin typeface="Calibri Light"/>
              <a:cs typeface="Calibri Light"/>
            </a:endParaRPr>
          </a:p>
        </p:txBody>
      </p:sp>
      <p:sp>
        <p:nvSpPr>
          <p:cNvPr id="41" name="Abgerundetes Rechteck 40"/>
          <p:cNvSpPr/>
          <p:nvPr/>
        </p:nvSpPr>
        <p:spPr>
          <a:xfrm>
            <a:off x="3452659"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Virtuelle Maschine 2</a:t>
            </a:r>
          </a:p>
        </p:txBody>
      </p:sp>
    </p:spTree>
    <p:extLst>
      <p:ext uri="{BB962C8B-B14F-4D97-AF65-F5344CB8AC3E}">
        <p14:creationId xmlns:p14="http://schemas.microsoft.com/office/powerpoint/2010/main" xmlns="" val="2155777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reas">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91436" tIns="45718" rIns="91436" bIns="45718" rtlCol="0">
        <a:spAutoFit/>
      </a:bodyPr>
      <a:lstStyle>
        <a:defPPr>
          <a:defRPr sz="3400" noProof="1" smtClean="0">
            <a:solidFill>
              <a:schemeClr val="bg1"/>
            </a:solidFill>
            <a:latin typeface="Calibri Light"/>
            <a:cs typeface="Calibri Light"/>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2400</Words>
  <Application>Microsoft Office PowerPoint</Application>
  <PresentationFormat>Bildschirmpräsentation (4:3)</PresentationFormat>
  <Paragraphs>556</Paragraphs>
  <Slides>31</Slides>
  <Notes>31</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Office-Design</vt:lpstr>
      <vt:lpstr>Folie 1</vt:lpstr>
      <vt:lpstr>Folie 2</vt:lpstr>
      <vt:lpstr>Der weltweit erste Software Intercom Server</vt:lpstr>
      <vt:lpstr>VirtuoSIS</vt:lpstr>
      <vt:lpstr>VirtuoSIS</vt:lpstr>
      <vt:lpstr>VirtuoSIS</vt:lpstr>
      <vt:lpstr>VirtuoSIS</vt:lpstr>
      <vt:lpstr>VirtuoSIS</vt:lpstr>
      <vt:lpstr>VirtuoSIS</vt:lpstr>
      <vt:lpstr>VirtuoSIS</vt:lpstr>
      <vt:lpstr>Konnektivität</vt:lpstr>
      <vt:lpstr>SIP-Konnektivität</vt:lpstr>
      <vt:lpstr>Konnektivität</vt:lpstr>
      <vt:lpstr>Perfekte Vernetzung </vt:lpstr>
      <vt:lpstr>Rückwärtskompatibel</vt:lpstr>
      <vt:lpstr>VirtuoSIS</vt:lpstr>
      <vt:lpstr>Folie 17</vt:lpstr>
      <vt:lpstr>Folie 18</vt:lpstr>
      <vt:lpstr>Folie 19</vt:lpstr>
      <vt:lpstr>Folie 20</vt:lpstr>
      <vt:lpstr>Lizenz-Schema</vt:lpstr>
      <vt:lpstr>Bis zu 25.000 Teilnehmer</vt:lpstr>
      <vt:lpstr>Commend Software</vt:lpstr>
      <vt:lpstr>Hot and Cold Stand-by</vt:lpstr>
      <vt:lpstr>Wartung</vt:lpstr>
      <vt:lpstr>Wartung beendet</vt:lpstr>
      <vt:lpstr>Intercom-Leistung mit  Fault Tolerance-Absicherung*</vt:lpstr>
      <vt:lpstr>Reduzierte Gesamtbetriebskosten</vt:lpstr>
      <vt:lpstr>Downtime verursacht Kosten</vt:lpstr>
      <vt:lpstr>Referenzen</vt:lpstr>
      <vt:lpstr>Der weltweit erste Software Intercom Server</vt:lpstr>
    </vt:vector>
  </TitlesOfParts>
  <Company>Commend International GmbH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subject>VirtuoSIS</dc:subject>
  <dc:creator>Herbert Stadler</dc:creator>
  <cp:keywords>VirtuoSIS,SIS</cp:keywords>
  <dc:description>Präsentation,Presentation,ViruoSIS,SIS,Server</dc:description>
  <cp:lastModifiedBy>t.fessl</cp:lastModifiedBy>
  <cp:revision>943</cp:revision>
  <cp:lastPrinted>2013-11-22T10:35:27Z</cp:lastPrinted>
  <dcterms:created xsi:type="dcterms:W3CDTF">2013-10-04T12:41:07Z</dcterms:created>
  <dcterms:modified xsi:type="dcterms:W3CDTF">2014-05-05T12:29:25Z</dcterms:modified>
  <cp:category>VirtuoSIS</cp:category>
</cp:coreProperties>
</file>