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567" r:id="rId2"/>
    <p:sldId id="573" r:id="rId3"/>
    <p:sldId id="480" r:id="rId4"/>
    <p:sldId id="547" r:id="rId5"/>
    <p:sldId id="568" r:id="rId6"/>
    <p:sldId id="569" r:id="rId7"/>
    <p:sldId id="570" r:id="rId8"/>
    <p:sldId id="571" r:id="rId9"/>
    <p:sldId id="530" r:id="rId10"/>
    <p:sldId id="548" r:id="rId11"/>
    <p:sldId id="550" r:id="rId12"/>
    <p:sldId id="561" r:id="rId13"/>
    <p:sldId id="560" r:id="rId14"/>
    <p:sldId id="524" r:id="rId15"/>
    <p:sldId id="544" r:id="rId16"/>
    <p:sldId id="563" r:id="rId17"/>
    <p:sldId id="554" r:id="rId18"/>
    <p:sldId id="551" r:id="rId19"/>
    <p:sldId id="552" r:id="rId20"/>
    <p:sldId id="553" r:id="rId21"/>
    <p:sldId id="574" r:id="rId22"/>
    <p:sldId id="528" r:id="rId23"/>
    <p:sldId id="555" r:id="rId24"/>
    <p:sldId id="556" r:id="rId25"/>
    <p:sldId id="558" r:id="rId26"/>
    <p:sldId id="559" r:id="rId27"/>
    <p:sldId id="517" r:id="rId28"/>
    <p:sldId id="564" r:id="rId29"/>
    <p:sldId id="572" r:id="rId30"/>
    <p:sldId id="566" r:id="rId31"/>
    <p:sldId id="545" r:id="rId32"/>
  </p:sldIdLst>
  <p:sldSz cx="9144000" cy="6858000" type="screen4x3"/>
  <p:notesSz cx="6797675" cy="9926638"/>
  <p:defaultTextStyle>
    <a:defPPr>
      <a:defRPr lang="de-DE"/>
    </a:defPPr>
    <a:lvl1pPr marL="0" algn="l" defTabSz="362772" rtl="0" eaLnBrk="1" latinLnBrk="0" hangingPunct="1">
      <a:defRPr sz="1400" kern="1200">
        <a:solidFill>
          <a:schemeClr val="tx1"/>
        </a:solidFill>
        <a:latin typeface="+mn-lt"/>
        <a:ea typeface="+mn-ea"/>
        <a:cs typeface="+mn-cs"/>
      </a:defRPr>
    </a:lvl1pPr>
    <a:lvl2pPr marL="362772" algn="l" defTabSz="362772" rtl="0" eaLnBrk="1" latinLnBrk="0" hangingPunct="1">
      <a:defRPr sz="1400" kern="1200">
        <a:solidFill>
          <a:schemeClr val="tx1"/>
        </a:solidFill>
        <a:latin typeface="+mn-lt"/>
        <a:ea typeface="+mn-ea"/>
        <a:cs typeface="+mn-cs"/>
      </a:defRPr>
    </a:lvl2pPr>
    <a:lvl3pPr marL="725544" algn="l" defTabSz="362772" rtl="0" eaLnBrk="1" latinLnBrk="0" hangingPunct="1">
      <a:defRPr sz="1400" kern="1200">
        <a:solidFill>
          <a:schemeClr val="tx1"/>
        </a:solidFill>
        <a:latin typeface="+mn-lt"/>
        <a:ea typeface="+mn-ea"/>
        <a:cs typeface="+mn-cs"/>
      </a:defRPr>
    </a:lvl3pPr>
    <a:lvl4pPr marL="1088317" algn="l" defTabSz="362772" rtl="0" eaLnBrk="1" latinLnBrk="0" hangingPunct="1">
      <a:defRPr sz="1400" kern="1200">
        <a:solidFill>
          <a:schemeClr val="tx1"/>
        </a:solidFill>
        <a:latin typeface="+mn-lt"/>
        <a:ea typeface="+mn-ea"/>
        <a:cs typeface="+mn-cs"/>
      </a:defRPr>
    </a:lvl4pPr>
    <a:lvl5pPr marL="1451090" algn="l" defTabSz="362772" rtl="0" eaLnBrk="1" latinLnBrk="0" hangingPunct="1">
      <a:defRPr sz="1400" kern="1200">
        <a:solidFill>
          <a:schemeClr val="tx1"/>
        </a:solidFill>
        <a:latin typeface="+mn-lt"/>
        <a:ea typeface="+mn-ea"/>
        <a:cs typeface="+mn-cs"/>
      </a:defRPr>
    </a:lvl5pPr>
    <a:lvl6pPr marL="1813862" algn="l" defTabSz="362772" rtl="0" eaLnBrk="1" latinLnBrk="0" hangingPunct="1">
      <a:defRPr sz="1400" kern="1200">
        <a:solidFill>
          <a:schemeClr val="tx1"/>
        </a:solidFill>
        <a:latin typeface="+mn-lt"/>
        <a:ea typeface="+mn-ea"/>
        <a:cs typeface="+mn-cs"/>
      </a:defRPr>
    </a:lvl6pPr>
    <a:lvl7pPr marL="2176634" algn="l" defTabSz="362772" rtl="0" eaLnBrk="1" latinLnBrk="0" hangingPunct="1">
      <a:defRPr sz="1400" kern="1200">
        <a:solidFill>
          <a:schemeClr val="tx1"/>
        </a:solidFill>
        <a:latin typeface="+mn-lt"/>
        <a:ea typeface="+mn-ea"/>
        <a:cs typeface="+mn-cs"/>
      </a:defRPr>
    </a:lvl7pPr>
    <a:lvl8pPr marL="2539406" algn="l" defTabSz="362772" rtl="0" eaLnBrk="1" latinLnBrk="0" hangingPunct="1">
      <a:defRPr sz="1400" kern="1200">
        <a:solidFill>
          <a:schemeClr val="tx1"/>
        </a:solidFill>
        <a:latin typeface="+mn-lt"/>
        <a:ea typeface="+mn-ea"/>
        <a:cs typeface="+mn-cs"/>
      </a:defRPr>
    </a:lvl8pPr>
    <a:lvl9pPr marL="2902179" algn="l" defTabSz="362772"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scaleToFitPaper="1" frameSlides="1"/>
  <p:clrMru>
    <a:srgbClr val="003A65"/>
    <a:srgbClr val="008CD2"/>
    <a:srgbClr val="0083E1"/>
    <a:srgbClr val="95C11F"/>
    <a:srgbClr val="93D4FF"/>
    <a:srgbClr val="009DDF"/>
    <a:srgbClr val="CC0000"/>
    <a:srgbClr val="0077C0"/>
    <a:srgbClr val="0D1E35"/>
    <a:srgbClr val="0023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gitternetz">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9" autoAdjust="0"/>
    <p:restoredTop sz="73761" autoAdjust="0"/>
  </p:normalViewPr>
  <p:slideViewPr>
    <p:cSldViewPr snapToGrid="0" snapToObjects="1">
      <p:cViewPr>
        <p:scale>
          <a:sx n="150" d="100"/>
          <a:sy n="150" d="100"/>
        </p:scale>
        <p:origin x="-72" y="162"/>
      </p:cViewPr>
      <p:guideLst>
        <p:guide orient="horz" pos="2591"/>
        <p:guide orient="horz" pos="2311"/>
        <p:guide pos="5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lang val="de-DE"/>
  <c:style val="18"/>
  <c:chart>
    <c:plotArea>
      <c:layout/>
      <c:lineChart>
        <c:grouping val="standard"/>
        <c:ser>
          <c:idx val="0"/>
          <c:order val="0"/>
          <c:tx>
            <c:strRef>
              <c:f>Blatt1!$B$1</c:f>
              <c:strCache>
                <c:ptCount val="1"/>
                <c:pt idx="0">
                  <c:v>VirtuoSIS</c:v>
                </c:pt>
              </c:strCache>
            </c:strRef>
          </c:tx>
          <c:spPr>
            <a:ln w="38100" cmpd="sng">
              <a:solidFill>
                <a:srgbClr val="00A8E2"/>
              </a:solidFill>
            </a:ln>
            <a:effectLst>
              <a:outerShdw blurRad="50800" dist="38100" dir="2700000" algn="tl" rotWithShape="0">
                <a:prstClr val="black">
                  <a:alpha val="40000"/>
                </a:prstClr>
              </a:outerShdw>
            </a:effectLst>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Blatt1!$B$2:$B$12</c:f>
              <c:numCache>
                <c:formatCode>General</c:formatCode>
                <c:ptCount val="11"/>
                <c:pt idx="0">
                  <c:v>25</c:v>
                </c:pt>
                <c:pt idx="1">
                  <c:v>26.3</c:v>
                </c:pt>
                <c:pt idx="2">
                  <c:v>27.6</c:v>
                </c:pt>
                <c:pt idx="3">
                  <c:v>28.9</c:v>
                </c:pt>
                <c:pt idx="4">
                  <c:v>30.2</c:v>
                </c:pt>
                <c:pt idx="5">
                  <c:v>31.5</c:v>
                </c:pt>
                <c:pt idx="6">
                  <c:v>32.799999999999997</c:v>
                </c:pt>
                <c:pt idx="7">
                  <c:v>34.1</c:v>
                </c:pt>
                <c:pt idx="8">
                  <c:v>35.4</c:v>
                </c:pt>
                <c:pt idx="9">
                  <c:v>36.700000000000003</c:v>
                </c:pt>
                <c:pt idx="10">
                  <c:v>38</c:v>
                </c:pt>
              </c:numCache>
            </c:numRef>
          </c:val>
        </c:ser>
        <c:ser>
          <c:idx val="1"/>
          <c:order val="1"/>
          <c:tx>
            <c:strRef>
              <c:f>Blatt1!$C$1</c:f>
              <c:strCache>
                <c:ptCount val="1"/>
                <c:pt idx="0">
                  <c:v>Highly Critical</c:v>
                </c:pt>
              </c:strCache>
            </c:strRef>
          </c:tx>
          <c:spPr>
            <a:ln w="28575" cmpd="sng">
              <a:solidFill>
                <a:srgbClr val="FF0000"/>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Blatt1!$C$2:$C$12</c:f>
              <c:numCache>
                <c:formatCode>General</c:formatCode>
                <c:ptCount val="11"/>
                <c:pt idx="0">
                  <c:v>20</c:v>
                </c:pt>
                <c:pt idx="1">
                  <c:v>23.6</c:v>
                </c:pt>
                <c:pt idx="2">
                  <c:v>27.2</c:v>
                </c:pt>
                <c:pt idx="3">
                  <c:v>30.8</c:v>
                </c:pt>
                <c:pt idx="4">
                  <c:v>34.400000000000006</c:v>
                </c:pt>
                <c:pt idx="5">
                  <c:v>38.000000000000007</c:v>
                </c:pt>
                <c:pt idx="6">
                  <c:v>41.600000000000009</c:v>
                </c:pt>
                <c:pt idx="7">
                  <c:v>45.20000000000001</c:v>
                </c:pt>
                <c:pt idx="8">
                  <c:v>48.8</c:v>
                </c:pt>
                <c:pt idx="9">
                  <c:v>52.400000000000006</c:v>
                </c:pt>
                <c:pt idx="10">
                  <c:v>56</c:v>
                </c:pt>
              </c:numCache>
            </c:numRef>
          </c:val>
        </c:ser>
        <c:ser>
          <c:idx val="2"/>
          <c:order val="2"/>
          <c:tx>
            <c:strRef>
              <c:f>Blatt1!$D$1</c:f>
              <c:strCache>
                <c:ptCount val="1"/>
                <c:pt idx="0">
                  <c:v>Medium Critical</c:v>
                </c:pt>
              </c:strCache>
            </c:strRef>
          </c:tx>
          <c:spPr>
            <a:ln w="28575" cmpd="sng">
              <a:solidFill>
                <a:srgbClr val="FF6600"/>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Blatt1!$D$2:$D$12</c:f>
              <c:numCache>
                <c:formatCode>General</c:formatCode>
                <c:ptCount val="11"/>
                <c:pt idx="0">
                  <c:v>20</c:v>
                </c:pt>
                <c:pt idx="1">
                  <c:v>22.8</c:v>
                </c:pt>
                <c:pt idx="2">
                  <c:v>25.6</c:v>
                </c:pt>
                <c:pt idx="3">
                  <c:v>28.4</c:v>
                </c:pt>
                <c:pt idx="4">
                  <c:v>31.2</c:v>
                </c:pt>
                <c:pt idx="5">
                  <c:v>34</c:v>
                </c:pt>
                <c:pt idx="6">
                  <c:v>36.799999999999997</c:v>
                </c:pt>
                <c:pt idx="7">
                  <c:v>39.6</c:v>
                </c:pt>
                <c:pt idx="8">
                  <c:v>42.4</c:v>
                </c:pt>
                <c:pt idx="9">
                  <c:v>45.199999999999989</c:v>
                </c:pt>
                <c:pt idx="10">
                  <c:v>48</c:v>
                </c:pt>
              </c:numCache>
            </c:numRef>
          </c:val>
        </c:ser>
        <c:ser>
          <c:idx val="3"/>
          <c:order val="3"/>
          <c:tx>
            <c:strRef>
              <c:f>Blatt1!$E$1</c:f>
              <c:strCache>
                <c:ptCount val="1"/>
                <c:pt idx="0">
                  <c:v>Low Critical</c:v>
                </c:pt>
              </c:strCache>
            </c:strRef>
          </c:tx>
          <c:spPr>
            <a:ln w="28575" cmpd="sng">
              <a:solidFill>
                <a:srgbClr val="38DA1B"/>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Blatt1!$E$2:$E$12</c:f>
              <c:numCache>
                <c:formatCode>General</c:formatCode>
                <c:ptCount val="11"/>
                <c:pt idx="0">
                  <c:v>20</c:v>
                </c:pt>
                <c:pt idx="1">
                  <c:v>22</c:v>
                </c:pt>
                <c:pt idx="2">
                  <c:v>24</c:v>
                </c:pt>
                <c:pt idx="3">
                  <c:v>26</c:v>
                </c:pt>
                <c:pt idx="4">
                  <c:v>28</c:v>
                </c:pt>
                <c:pt idx="5">
                  <c:v>30</c:v>
                </c:pt>
                <c:pt idx="6">
                  <c:v>32</c:v>
                </c:pt>
                <c:pt idx="7">
                  <c:v>34</c:v>
                </c:pt>
                <c:pt idx="8">
                  <c:v>36</c:v>
                </c:pt>
                <c:pt idx="9">
                  <c:v>38</c:v>
                </c:pt>
                <c:pt idx="10">
                  <c:v>40</c:v>
                </c:pt>
              </c:numCache>
            </c:numRef>
          </c:val>
        </c:ser>
        <c:ser>
          <c:idx val="4"/>
          <c:order val="4"/>
          <c:tx>
            <c:strRef>
              <c:f>Blatt1!$F$1</c:f>
              <c:strCache>
                <c:ptCount val="1"/>
                <c:pt idx="0">
                  <c:v>Non-Critical</c:v>
                </c:pt>
              </c:strCache>
            </c:strRef>
          </c:tx>
          <c:spPr>
            <a:ln w="38100" cmpd="sng">
              <a:solidFill>
                <a:srgbClr val="FFFF00"/>
              </a:solidFill>
            </a:ln>
          </c:spPr>
          <c:marker>
            <c:symbol val="none"/>
          </c:marker>
          <c:cat>
            <c:numRef>
              <c:f>Blatt1!$A$2:$A$12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Blatt1!$F$2:$F$12</c:f>
              <c:numCache>
                <c:formatCode>General</c:formatCode>
                <c:ptCount val="11"/>
                <c:pt idx="0">
                  <c:v>20</c:v>
                </c:pt>
                <c:pt idx="1">
                  <c:v>20.9</c:v>
                </c:pt>
                <c:pt idx="2">
                  <c:v>21.8</c:v>
                </c:pt>
                <c:pt idx="3">
                  <c:v>22.7</c:v>
                </c:pt>
                <c:pt idx="4">
                  <c:v>23.599999999999987</c:v>
                </c:pt>
                <c:pt idx="5">
                  <c:v>24.499999999999986</c:v>
                </c:pt>
                <c:pt idx="6">
                  <c:v>25.399999999999988</c:v>
                </c:pt>
                <c:pt idx="7">
                  <c:v>26.299999999999986</c:v>
                </c:pt>
                <c:pt idx="8">
                  <c:v>27.199999999999989</c:v>
                </c:pt>
                <c:pt idx="9">
                  <c:v>28.099999999999987</c:v>
                </c:pt>
                <c:pt idx="10">
                  <c:v>29</c:v>
                </c:pt>
              </c:numCache>
            </c:numRef>
          </c:val>
        </c:ser>
        <c:dLbls/>
        <c:marker val="1"/>
        <c:axId val="97069312"/>
        <c:axId val="97075200"/>
      </c:lineChart>
      <c:catAx>
        <c:axId val="97069312"/>
        <c:scaling>
          <c:orientation val="minMax"/>
        </c:scaling>
        <c:axPos val="b"/>
        <c:numFmt formatCode="General" sourceLinked="1"/>
        <c:tickLblPos val="nextTo"/>
        <c:spPr>
          <a:ln>
            <a:solidFill>
              <a:srgbClr val="FFFFFF"/>
            </a:solidFill>
          </a:ln>
        </c:spPr>
        <c:txPr>
          <a:bodyPr/>
          <a:lstStyle/>
          <a:p>
            <a:pPr>
              <a:defRPr sz="1400">
                <a:solidFill>
                  <a:srgbClr val="FFFFFF"/>
                </a:solidFill>
                <a:latin typeface="Calibri Light"/>
                <a:cs typeface="Calibri Light"/>
              </a:defRPr>
            </a:pPr>
            <a:endParaRPr lang="de-DE"/>
          </a:p>
        </c:txPr>
        <c:crossAx val="97075200"/>
        <c:crosses val="autoZero"/>
        <c:auto val="1"/>
        <c:lblAlgn val="ctr"/>
        <c:lblOffset val="100"/>
      </c:catAx>
      <c:valAx>
        <c:axId val="97075200"/>
        <c:scaling>
          <c:orientation val="minMax"/>
        </c:scaling>
        <c:axPos val="l"/>
        <c:majorGridlines>
          <c:spPr>
            <a:ln>
              <a:noFill/>
            </a:ln>
          </c:spPr>
        </c:majorGridlines>
        <c:numFmt formatCode="General" sourceLinked="1"/>
        <c:tickLblPos val="nextTo"/>
        <c:spPr>
          <a:ln>
            <a:solidFill>
              <a:schemeClr val="bg1"/>
            </a:solidFill>
          </a:ln>
        </c:spPr>
        <c:txPr>
          <a:bodyPr/>
          <a:lstStyle/>
          <a:p>
            <a:pPr>
              <a:defRPr sz="1400">
                <a:solidFill>
                  <a:schemeClr val="bg1"/>
                </a:solidFill>
                <a:latin typeface="Calibri Light"/>
                <a:cs typeface="Calibri Light"/>
              </a:defRPr>
            </a:pPr>
            <a:endParaRPr lang="de-DE"/>
          </a:p>
        </c:txPr>
        <c:crossAx val="97069312"/>
        <c:crossesAt val="1"/>
        <c:crossBetween val="midCat"/>
      </c:valAx>
      <c:spPr>
        <a:noFill/>
      </c:spPr>
    </c:plotArea>
    <c:plotVisOnly val="1"/>
    <c:dispBlanksAs val="gap"/>
  </c:chart>
  <c:txPr>
    <a:bodyPr/>
    <a:lstStyle/>
    <a:p>
      <a:pPr>
        <a:defRPr sz="1800"/>
      </a:pPr>
      <a:endParaRPr lang="de-DE"/>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DFB4D-39A7-A347-AE0B-5A08A3CB926D}" type="doc">
      <dgm:prSet loTypeId="urn:microsoft.com/office/officeart/2005/8/layout/venn2" loCatId="" qsTypeId="urn:microsoft.com/office/officeart/2005/8/quickstyle/simple2" qsCatId="simple" csTypeId="urn:microsoft.com/office/officeart/2005/8/colors/accent1_2" csCatId="accent1" phldr="1"/>
      <dgm:spPr/>
      <dgm:t>
        <a:bodyPr/>
        <a:lstStyle/>
        <a:p>
          <a:endParaRPr lang="en"/>
        </a:p>
      </dgm:t>
    </dgm:pt>
    <dgm:pt modelId="{F0B0FFDB-579A-3B4D-AD8C-F0B867C25426}">
      <dgm:prSet phldrT="[Text]" custT="1"/>
      <dgm:spPr>
        <a:solidFill>
          <a:srgbClr val="003A65"/>
        </a:solidFill>
        <a:ln w="19050" cmpd="sng">
          <a:solidFill>
            <a:srgbClr val="FFFFFF"/>
          </a:solidFill>
        </a:ln>
        <a:effectLst/>
      </dgm:spPr>
      <dgm:t>
        <a:bodyPr lIns="0" rIns="0"/>
        <a:lstStyle/>
        <a:p>
          <a:pPr algn="ctr" rtl="0"/>
          <a:r>
            <a:rPr lang="en" sz="1600" b="0" i="0" u="none">
              <a:latin typeface="Calibri Light"/>
              <a:cs typeface="Calibri Light"/>
            </a:rPr>
            <a:t>Hardware</a:t>
          </a:r>
        </a:p>
      </dgm:t>
    </dgm:pt>
    <dgm:pt modelId="{C21AE7E3-7920-F047-A215-7D50F8FE28B9}">
      <dgm:prSet phldrT="[Text]" custT="1"/>
      <dgm:spPr>
        <a:solidFill>
          <a:srgbClr val="00568D"/>
        </a:solidFill>
        <a:ln w="19050" cmpd="sng">
          <a:solidFill>
            <a:srgbClr val="FFFFFF"/>
          </a:solidFill>
        </a:ln>
        <a:effectLst/>
      </dgm:spPr>
      <dgm:t>
        <a:bodyPr lIns="0" tIns="36000" rIns="0"/>
        <a:lstStyle/>
        <a:p>
          <a:pPr algn="ctr" rtl="0"/>
          <a:r>
            <a:rPr lang="en" sz="1600" b="0" i="0" u="none">
              <a:latin typeface="Calibri Light"/>
              <a:cs typeface="Calibri Light"/>
            </a:rPr>
            <a:t>Energy</a:t>
          </a:r>
        </a:p>
      </dgm:t>
    </dgm:pt>
    <dgm:pt modelId="{CB259E0D-9CE2-B742-9FC4-B32F9D172E1C}">
      <dgm:prSet phldrT="[Text]" custT="1"/>
      <dgm:spPr>
        <a:solidFill>
          <a:srgbClr val="008CD2"/>
        </a:solidFill>
        <a:ln w="19050" cmpd="sng">
          <a:solidFill>
            <a:srgbClr val="FFFFFF"/>
          </a:solidFill>
        </a:ln>
        <a:effectLst/>
      </dgm:spPr>
      <dgm:t>
        <a:bodyPr lIns="0" tIns="0" rIns="0" bIns="223200"/>
        <a:lstStyle/>
        <a:p>
          <a:pPr algn="ctr" rtl="0"/>
          <a:r>
            <a:rPr lang="de-AT" sz="1600" b="0" i="0" u="none">
              <a:latin typeface="Calibri Light"/>
              <a:cs typeface="Calibri Light"/>
            </a:rPr>
            <a:t>IT Staff</a:t>
          </a:r>
          <a:endParaRPr lang="en" sz="1600" b="0" i="0" u="none">
            <a:latin typeface="Calibri Light"/>
            <a:cs typeface="Calibri Light"/>
          </a:endParaRPr>
        </a:p>
      </dgm:t>
    </dgm:pt>
    <dgm:pt modelId="{78742A57-0373-7F4C-9A27-AB1CF2E47ACD}">
      <dgm:prSet phldrT="[Text]" custT="1"/>
      <dgm:spPr>
        <a:gradFill flip="none" rotWithShape="1">
          <a:gsLst>
            <a:gs pos="0">
              <a:srgbClr val="800000"/>
            </a:gs>
            <a:gs pos="100000">
              <a:srgbClr val="FF0000"/>
            </a:gs>
          </a:gsLst>
          <a:lin ang="15000000" scaled="0"/>
          <a:tileRect/>
        </a:gradFill>
        <a:ln w="19050" cmpd="sng">
          <a:solidFill>
            <a:srgbClr val="FFFFFF"/>
          </a:solidFill>
        </a:ln>
        <a:effectLst/>
      </dgm:spPr>
      <dgm:t>
        <a:bodyPr lIns="0" tIns="223200" rIns="0" bIns="0"/>
        <a:lstStyle/>
        <a:p>
          <a:pPr algn="ctr" rtl="0"/>
          <a:r>
            <a:rPr lang="en" sz="1600" b="0" i="0" u="none">
              <a:latin typeface="Calibri Light"/>
              <a:cs typeface="Calibri Light"/>
            </a:rPr>
            <a:t>Redundan</a:t>
          </a:r>
          <a:r>
            <a:rPr lang="de-AT" sz="1600" b="0" i="0" u="none">
              <a:latin typeface="Calibri Light"/>
              <a:cs typeface="Calibri Light"/>
            </a:rPr>
            <a:t>cy &amp; Downtime</a:t>
          </a:r>
          <a:endParaRPr lang="en" sz="1600" b="0" i="0" u="none">
            <a:latin typeface="Calibri Light"/>
            <a:cs typeface="Calibri Light"/>
          </a:endParaRPr>
        </a:p>
      </dgm:t>
    </dgm:pt>
    <dgm:pt modelId="{9EAAFC4A-6752-F64D-9AD4-C330B2765BE9}" type="sibTrans" cxnId="{021F4AB6-A761-524B-BFC4-16A0C8FE9F63}">
      <dgm:prSet/>
      <dgm:spPr/>
      <dgm:t>
        <a:bodyPr/>
        <a:lstStyle/>
        <a:p>
          <a:endParaRPr lang="en"/>
        </a:p>
      </dgm:t>
    </dgm:pt>
    <dgm:pt modelId="{8DD30A1F-7FBB-484E-9E4C-99DC48026A03}" type="parTrans" cxnId="{021F4AB6-A761-524B-BFC4-16A0C8FE9F63}">
      <dgm:prSet/>
      <dgm:spPr/>
      <dgm:t>
        <a:bodyPr/>
        <a:lstStyle/>
        <a:p>
          <a:endParaRPr lang="en"/>
        </a:p>
      </dgm:t>
    </dgm:pt>
    <dgm:pt modelId="{C075B2E5-0F86-AF43-A0AB-1EA934DCE399}" type="sibTrans" cxnId="{8DBC6F0A-07D7-1148-80A9-5BC56EE52561}">
      <dgm:prSet/>
      <dgm:spPr/>
      <dgm:t>
        <a:bodyPr/>
        <a:lstStyle/>
        <a:p>
          <a:endParaRPr lang="en"/>
        </a:p>
      </dgm:t>
    </dgm:pt>
    <dgm:pt modelId="{F74DDAC3-5A86-034C-8392-5AD88319D9A1}" type="parTrans" cxnId="{8DBC6F0A-07D7-1148-80A9-5BC56EE52561}">
      <dgm:prSet/>
      <dgm:spPr/>
      <dgm:t>
        <a:bodyPr/>
        <a:lstStyle/>
        <a:p>
          <a:endParaRPr lang="en"/>
        </a:p>
      </dgm:t>
    </dgm:pt>
    <dgm:pt modelId="{B3B43889-3685-9E40-B8B7-7FDE5E169866}" type="sibTrans" cxnId="{801B1CD4-B93B-684C-9DED-261A8AB1F01D}">
      <dgm:prSet/>
      <dgm:spPr/>
      <dgm:t>
        <a:bodyPr/>
        <a:lstStyle/>
        <a:p>
          <a:endParaRPr lang="en"/>
        </a:p>
      </dgm:t>
    </dgm:pt>
    <dgm:pt modelId="{B9391EF8-67A0-634E-913E-09163B0D5B52}" type="parTrans" cxnId="{801B1CD4-B93B-684C-9DED-261A8AB1F01D}">
      <dgm:prSet/>
      <dgm:spPr/>
      <dgm:t>
        <a:bodyPr/>
        <a:lstStyle/>
        <a:p>
          <a:endParaRPr lang="en"/>
        </a:p>
      </dgm:t>
    </dgm:pt>
    <dgm:pt modelId="{CCBE83C5-CC45-C449-8528-09738AAA288F}" type="sibTrans" cxnId="{4AE199A4-BF89-1F47-B7C7-0F179047C9B6}">
      <dgm:prSet/>
      <dgm:spPr/>
      <dgm:t>
        <a:bodyPr/>
        <a:lstStyle/>
        <a:p>
          <a:endParaRPr lang="en"/>
        </a:p>
      </dgm:t>
    </dgm:pt>
    <dgm:pt modelId="{3B45CB8D-78F6-244C-88D8-6F47EAC73046}" type="parTrans" cxnId="{4AE199A4-BF89-1F47-B7C7-0F179047C9B6}">
      <dgm:prSet/>
      <dgm:spPr/>
      <dgm:t>
        <a:bodyPr/>
        <a:lstStyle/>
        <a:p>
          <a:endParaRPr lang="en"/>
        </a:p>
      </dgm:t>
    </dgm:pt>
    <dgm:pt modelId="{CEF2A79B-A890-E046-BF10-087FEED199E7}" type="pres">
      <dgm:prSet presAssocID="{9D9DFB4D-39A7-A347-AE0B-5A08A3CB926D}" presName="Name0" presStyleCnt="0">
        <dgm:presLayoutVars>
          <dgm:chMax val="7"/>
          <dgm:resizeHandles val="exact"/>
        </dgm:presLayoutVars>
      </dgm:prSet>
      <dgm:spPr/>
      <dgm:t>
        <a:bodyPr/>
        <a:lstStyle/>
        <a:p>
          <a:endParaRPr lang="de-DE"/>
        </a:p>
      </dgm:t>
    </dgm:pt>
    <dgm:pt modelId="{2C3BE7C9-E48F-D848-AD3C-7FC2BD4E866B}" type="pres">
      <dgm:prSet presAssocID="{9D9DFB4D-39A7-A347-AE0B-5A08A3CB926D}" presName="comp1" presStyleCnt="0"/>
      <dgm:spPr/>
    </dgm:pt>
    <dgm:pt modelId="{6DD9791D-0FC0-4341-9F2B-AF9057A397E6}" type="pres">
      <dgm:prSet presAssocID="{9D9DFB4D-39A7-A347-AE0B-5A08A3CB926D}" presName="circle1" presStyleLbl="node1" presStyleIdx="0" presStyleCnt="4"/>
      <dgm:spPr/>
      <dgm:t>
        <a:bodyPr/>
        <a:lstStyle/>
        <a:p>
          <a:endParaRPr lang="en"/>
        </a:p>
      </dgm:t>
    </dgm:pt>
    <dgm:pt modelId="{0E75F2F8-5722-8542-B0AC-30BAF17D5635}" type="pres">
      <dgm:prSet presAssocID="{9D9DFB4D-39A7-A347-AE0B-5A08A3CB926D}" presName="c1text" presStyleLbl="node1" presStyleIdx="0" presStyleCnt="4">
        <dgm:presLayoutVars>
          <dgm:bulletEnabled val="1"/>
        </dgm:presLayoutVars>
      </dgm:prSet>
      <dgm:spPr/>
      <dgm:t>
        <a:bodyPr/>
        <a:lstStyle/>
        <a:p>
          <a:endParaRPr lang="en"/>
        </a:p>
      </dgm:t>
    </dgm:pt>
    <dgm:pt modelId="{9B68B541-885D-B54C-B074-09FCA180806A}" type="pres">
      <dgm:prSet presAssocID="{9D9DFB4D-39A7-A347-AE0B-5A08A3CB926D}" presName="comp2" presStyleCnt="0"/>
      <dgm:spPr/>
    </dgm:pt>
    <dgm:pt modelId="{2CACF3C7-1F61-774A-8E4F-20C5FDD03DEC}" type="pres">
      <dgm:prSet presAssocID="{9D9DFB4D-39A7-A347-AE0B-5A08A3CB926D}" presName="circle2" presStyleLbl="node1" presStyleIdx="1" presStyleCnt="4" custScaleX="87347" custScaleY="87347" custLinFactNeighborY="7540"/>
      <dgm:spPr/>
      <dgm:t>
        <a:bodyPr/>
        <a:lstStyle/>
        <a:p>
          <a:endParaRPr lang="en"/>
        </a:p>
      </dgm:t>
    </dgm:pt>
    <dgm:pt modelId="{8C5E8C3D-26A0-774E-9985-156BC602C4AD}" type="pres">
      <dgm:prSet presAssocID="{9D9DFB4D-39A7-A347-AE0B-5A08A3CB926D}" presName="c2text" presStyleLbl="node1" presStyleIdx="1" presStyleCnt="4">
        <dgm:presLayoutVars>
          <dgm:bulletEnabled val="1"/>
        </dgm:presLayoutVars>
      </dgm:prSet>
      <dgm:spPr/>
      <dgm:t>
        <a:bodyPr/>
        <a:lstStyle/>
        <a:p>
          <a:endParaRPr lang="en"/>
        </a:p>
      </dgm:t>
    </dgm:pt>
    <dgm:pt modelId="{B0AE866A-0924-304A-9C4D-557C0A0774BB}" type="pres">
      <dgm:prSet presAssocID="{9D9DFB4D-39A7-A347-AE0B-5A08A3CB926D}" presName="comp3" presStyleCnt="0"/>
      <dgm:spPr/>
    </dgm:pt>
    <dgm:pt modelId="{B3964CD5-E408-6648-8844-359E152BF139}" type="pres">
      <dgm:prSet presAssocID="{9D9DFB4D-39A7-A347-AE0B-5A08A3CB926D}" presName="circle3" presStyleLbl="node1" presStyleIdx="2" presStyleCnt="4" custScaleX="90482" custScaleY="90482" custLinFactNeighborY="13296"/>
      <dgm:spPr/>
      <dgm:t>
        <a:bodyPr/>
        <a:lstStyle/>
        <a:p>
          <a:endParaRPr lang="en"/>
        </a:p>
      </dgm:t>
    </dgm:pt>
    <dgm:pt modelId="{3C57C2A8-B4D6-D444-9E53-160429DC6E4C}" type="pres">
      <dgm:prSet presAssocID="{9D9DFB4D-39A7-A347-AE0B-5A08A3CB926D}" presName="c3text" presStyleLbl="node1" presStyleIdx="2" presStyleCnt="4">
        <dgm:presLayoutVars>
          <dgm:bulletEnabled val="1"/>
        </dgm:presLayoutVars>
      </dgm:prSet>
      <dgm:spPr/>
      <dgm:t>
        <a:bodyPr/>
        <a:lstStyle/>
        <a:p>
          <a:endParaRPr lang="en"/>
        </a:p>
      </dgm:t>
    </dgm:pt>
    <dgm:pt modelId="{CF98D970-DB63-334D-A204-773E8EEC4EA6}" type="pres">
      <dgm:prSet presAssocID="{9D9DFB4D-39A7-A347-AE0B-5A08A3CB926D}" presName="comp4" presStyleCnt="0"/>
      <dgm:spPr/>
    </dgm:pt>
    <dgm:pt modelId="{3D77B3CC-360B-2645-A051-86ABC4D252F1}" type="pres">
      <dgm:prSet presAssocID="{9D9DFB4D-39A7-A347-AE0B-5A08A3CB926D}" presName="circle4" presStyleLbl="node1" presStyleIdx="3" presStyleCnt="4" custScaleX="98958" custScaleY="98958" custLinFactNeighborY="8333"/>
      <dgm:spPr/>
      <dgm:t>
        <a:bodyPr/>
        <a:lstStyle/>
        <a:p>
          <a:endParaRPr lang="en"/>
        </a:p>
      </dgm:t>
    </dgm:pt>
    <dgm:pt modelId="{2933D3AE-C038-C24F-AB0D-738E609EAEF9}" type="pres">
      <dgm:prSet presAssocID="{9D9DFB4D-39A7-A347-AE0B-5A08A3CB926D}" presName="c4text" presStyleLbl="node1" presStyleIdx="3" presStyleCnt="4">
        <dgm:presLayoutVars>
          <dgm:bulletEnabled val="1"/>
        </dgm:presLayoutVars>
      </dgm:prSet>
      <dgm:spPr/>
      <dgm:t>
        <a:bodyPr/>
        <a:lstStyle/>
        <a:p>
          <a:endParaRPr lang="en"/>
        </a:p>
      </dgm:t>
    </dgm:pt>
  </dgm:ptLst>
  <dgm:cxnLst>
    <dgm:cxn modelId="{4AE199A4-BF89-1F47-B7C7-0F179047C9B6}" srcId="{9D9DFB4D-39A7-A347-AE0B-5A08A3CB926D}" destId="{78742A57-0373-7F4C-9A27-AB1CF2E47ACD}" srcOrd="0" destOrd="0" parTransId="{3B45CB8D-78F6-244C-88D8-6F47EAC73046}" sibTransId="{CCBE83C5-CC45-C449-8528-09738AAA288F}"/>
    <dgm:cxn modelId="{8DBC6F0A-07D7-1148-80A9-5BC56EE52561}" srcId="{9D9DFB4D-39A7-A347-AE0B-5A08A3CB926D}" destId="{C21AE7E3-7920-F047-A215-7D50F8FE28B9}" srcOrd="2" destOrd="0" parTransId="{F74DDAC3-5A86-034C-8392-5AD88319D9A1}" sibTransId="{C075B2E5-0F86-AF43-A0AB-1EA934DCE399}"/>
    <dgm:cxn modelId="{021F4AB6-A761-524B-BFC4-16A0C8FE9F63}" srcId="{9D9DFB4D-39A7-A347-AE0B-5A08A3CB926D}" destId="{F0B0FFDB-579A-3B4D-AD8C-F0B867C25426}" srcOrd="3" destOrd="0" parTransId="{8DD30A1F-7FBB-484E-9E4C-99DC48026A03}" sibTransId="{9EAAFC4A-6752-F64D-9AD4-C330B2765BE9}"/>
    <dgm:cxn modelId="{4CC0287F-739C-C943-950C-0FC52DD8D1F1}" type="presOf" srcId="{F0B0FFDB-579A-3B4D-AD8C-F0B867C25426}" destId="{2933D3AE-C038-C24F-AB0D-738E609EAEF9}" srcOrd="1" destOrd="0" presId="urn:microsoft.com/office/officeart/2005/8/layout/venn2"/>
    <dgm:cxn modelId="{305FD2EA-D27B-CF4C-B576-EB22E26C72B3}" type="presOf" srcId="{F0B0FFDB-579A-3B4D-AD8C-F0B867C25426}" destId="{3D77B3CC-360B-2645-A051-86ABC4D252F1}" srcOrd="0" destOrd="0" presId="urn:microsoft.com/office/officeart/2005/8/layout/venn2"/>
    <dgm:cxn modelId="{75CB7280-F58E-0842-95E1-BFAF1A6362A7}" type="presOf" srcId="{78742A57-0373-7F4C-9A27-AB1CF2E47ACD}" destId="{0E75F2F8-5722-8542-B0AC-30BAF17D5635}" srcOrd="1" destOrd="0" presId="urn:microsoft.com/office/officeart/2005/8/layout/venn2"/>
    <dgm:cxn modelId="{B997CCEE-18CC-D847-8A54-50E5AD938D46}" type="presOf" srcId="{CB259E0D-9CE2-B742-9FC4-B32F9D172E1C}" destId="{8C5E8C3D-26A0-774E-9985-156BC602C4AD}" srcOrd="1" destOrd="0" presId="urn:microsoft.com/office/officeart/2005/8/layout/venn2"/>
    <dgm:cxn modelId="{3F9CE33D-14A9-EA42-BBB0-B085AAE689CB}" type="presOf" srcId="{78742A57-0373-7F4C-9A27-AB1CF2E47ACD}" destId="{6DD9791D-0FC0-4341-9F2B-AF9057A397E6}" srcOrd="0" destOrd="0" presId="urn:microsoft.com/office/officeart/2005/8/layout/venn2"/>
    <dgm:cxn modelId="{C5070132-BEBE-344D-B0BD-FEE0305F391A}" type="presOf" srcId="{CB259E0D-9CE2-B742-9FC4-B32F9D172E1C}" destId="{2CACF3C7-1F61-774A-8E4F-20C5FDD03DEC}" srcOrd="0" destOrd="0" presId="urn:microsoft.com/office/officeart/2005/8/layout/venn2"/>
    <dgm:cxn modelId="{D4F2A399-7BED-514F-A671-2AAB4E2985B8}" type="presOf" srcId="{C21AE7E3-7920-F047-A215-7D50F8FE28B9}" destId="{B3964CD5-E408-6648-8844-359E152BF139}" srcOrd="0" destOrd="0" presId="urn:microsoft.com/office/officeart/2005/8/layout/venn2"/>
    <dgm:cxn modelId="{11F0B5BB-3069-C542-AA06-889540C56084}" type="presOf" srcId="{9D9DFB4D-39A7-A347-AE0B-5A08A3CB926D}" destId="{CEF2A79B-A890-E046-BF10-087FEED199E7}" srcOrd="0" destOrd="0" presId="urn:microsoft.com/office/officeart/2005/8/layout/venn2"/>
    <dgm:cxn modelId="{801B1CD4-B93B-684C-9DED-261A8AB1F01D}" srcId="{9D9DFB4D-39A7-A347-AE0B-5A08A3CB926D}" destId="{CB259E0D-9CE2-B742-9FC4-B32F9D172E1C}" srcOrd="1" destOrd="0" parTransId="{B9391EF8-67A0-634E-913E-09163B0D5B52}" sibTransId="{B3B43889-3685-9E40-B8B7-7FDE5E169866}"/>
    <dgm:cxn modelId="{0273F5DA-C96C-2A4F-9A42-F57C15918D35}" type="presOf" srcId="{C21AE7E3-7920-F047-A215-7D50F8FE28B9}" destId="{3C57C2A8-B4D6-D444-9E53-160429DC6E4C}" srcOrd="1" destOrd="0" presId="urn:microsoft.com/office/officeart/2005/8/layout/venn2"/>
    <dgm:cxn modelId="{21D2B2F0-6444-914E-9C80-9A696E27D49F}" type="presParOf" srcId="{CEF2A79B-A890-E046-BF10-087FEED199E7}" destId="{2C3BE7C9-E48F-D848-AD3C-7FC2BD4E866B}" srcOrd="0" destOrd="0" presId="urn:microsoft.com/office/officeart/2005/8/layout/venn2"/>
    <dgm:cxn modelId="{B227F3CD-E464-4341-88C7-DE6E9FDD99D6}" type="presParOf" srcId="{2C3BE7C9-E48F-D848-AD3C-7FC2BD4E866B}" destId="{6DD9791D-0FC0-4341-9F2B-AF9057A397E6}" srcOrd="0" destOrd="0" presId="urn:microsoft.com/office/officeart/2005/8/layout/venn2"/>
    <dgm:cxn modelId="{0BB40FF0-3240-2A42-94FC-57DA3E4221CD}" type="presParOf" srcId="{2C3BE7C9-E48F-D848-AD3C-7FC2BD4E866B}" destId="{0E75F2F8-5722-8542-B0AC-30BAF17D5635}" srcOrd="1" destOrd="0" presId="urn:microsoft.com/office/officeart/2005/8/layout/venn2"/>
    <dgm:cxn modelId="{9F39750B-CE4D-6B41-BAFA-4641D3DCD97F}" type="presParOf" srcId="{CEF2A79B-A890-E046-BF10-087FEED199E7}" destId="{9B68B541-885D-B54C-B074-09FCA180806A}" srcOrd="1" destOrd="0" presId="urn:microsoft.com/office/officeart/2005/8/layout/venn2"/>
    <dgm:cxn modelId="{2E703515-056C-BE44-A597-60ADAF31E5B0}" type="presParOf" srcId="{9B68B541-885D-B54C-B074-09FCA180806A}" destId="{2CACF3C7-1F61-774A-8E4F-20C5FDD03DEC}" srcOrd="0" destOrd="0" presId="urn:microsoft.com/office/officeart/2005/8/layout/venn2"/>
    <dgm:cxn modelId="{2E501B6B-BCFE-904A-9011-3D32DFF67DD9}" type="presParOf" srcId="{9B68B541-885D-B54C-B074-09FCA180806A}" destId="{8C5E8C3D-26A0-774E-9985-156BC602C4AD}" srcOrd="1" destOrd="0" presId="urn:microsoft.com/office/officeart/2005/8/layout/venn2"/>
    <dgm:cxn modelId="{B1DE4274-E389-BF41-859A-60B39FE1D0F1}" type="presParOf" srcId="{CEF2A79B-A890-E046-BF10-087FEED199E7}" destId="{B0AE866A-0924-304A-9C4D-557C0A0774BB}" srcOrd="2" destOrd="0" presId="urn:microsoft.com/office/officeart/2005/8/layout/venn2"/>
    <dgm:cxn modelId="{7D335927-45C7-034E-9162-1D7A82CB706D}" type="presParOf" srcId="{B0AE866A-0924-304A-9C4D-557C0A0774BB}" destId="{B3964CD5-E408-6648-8844-359E152BF139}" srcOrd="0" destOrd="0" presId="urn:microsoft.com/office/officeart/2005/8/layout/venn2"/>
    <dgm:cxn modelId="{998379C3-760B-204F-A463-9DF03907857F}" type="presParOf" srcId="{B0AE866A-0924-304A-9C4D-557C0A0774BB}" destId="{3C57C2A8-B4D6-D444-9E53-160429DC6E4C}" srcOrd="1" destOrd="0" presId="urn:microsoft.com/office/officeart/2005/8/layout/venn2"/>
    <dgm:cxn modelId="{079E18D9-D6BA-764E-AE86-A2E5B043E087}" type="presParOf" srcId="{CEF2A79B-A890-E046-BF10-087FEED199E7}" destId="{CF98D970-DB63-334D-A204-773E8EEC4EA6}" srcOrd="3" destOrd="0" presId="urn:microsoft.com/office/officeart/2005/8/layout/venn2"/>
    <dgm:cxn modelId="{4A68D7C8-C1C0-9747-9C0B-1D866B2D6341}" type="presParOf" srcId="{CF98D970-DB63-334D-A204-773E8EEC4EA6}" destId="{3D77B3CC-360B-2645-A051-86ABC4D252F1}" srcOrd="0" destOrd="0" presId="urn:microsoft.com/office/officeart/2005/8/layout/venn2"/>
    <dgm:cxn modelId="{89136C00-917E-B445-A981-F7C270EF149E}" type="presParOf" srcId="{CF98D970-DB63-334D-A204-773E8EEC4EA6}" destId="{2933D3AE-C038-C24F-AB0D-738E609EAEF9}"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9DFB4D-39A7-A347-AE0B-5A08A3CB926D}" type="doc">
      <dgm:prSet loTypeId="urn:microsoft.com/office/officeart/2005/8/layout/venn2" loCatId="" qsTypeId="urn:microsoft.com/office/officeart/2005/8/quickstyle/simple2" qsCatId="simple" csTypeId="urn:microsoft.com/office/officeart/2005/8/colors/accent1_2" csCatId="accent1" phldr="1"/>
      <dgm:spPr/>
      <dgm:t>
        <a:bodyPr/>
        <a:lstStyle/>
        <a:p>
          <a:endParaRPr lang="en"/>
        </a:p>
      </dgm:t>
    </dgm:pt>
    <dgm:pt modelId="{F0B0FFDB-579A-3B4D-AD8C-F0B867C25426}">
      <dgm:prSet phldrT="[Text]" custT="1"/>
      <dgm:spPr>
        <a:solidFill>
          <a:srgbClr val="003A65"/>
        </a:solidFill>
        <a:ln w="19050" cmpd="sng">
          <a:solidFill>
            <a:schemeClr val="bg1"/>
          </a:solidFill>
        </a:ln>
        <a:effectLst/>
      </dgm:spPr>
      <dgm:t>
        <a:bodyPr lIns="0" rIns="0"/>
        <a:lstStyle/>
        <a:p>
          <a:pPr algn="ctr" rtl="0"/>
          <a:r>
            <a:rPr lang="en" sz="1000" b="0" i="0" u="none">
              <a:latin typeface="Calibri Light"/>
              <a:cs typeface="Calibri Light"/>
            </a:rPr>
            <a:t>Hardware</a:t>
          </a:r>
        </a:p>
      </dgm:t>
    </dgm:pt>
    <dgm:pt modelId="{C21AE7E3-7920-F047-A215-7D50F8FE28B9}">
      <dgm:prSet phldrT="[Text]" custT="1"/>
      <dgm:spPr>
        <a:solidFill>
          <a:srgbClr val="00568D"/>
        </a:solidFill>
        <a:ln w="19050" cmpd="sng">
          <a:solidFill>
            <a:schemeClr val="bg1"/>
          </a:solidFill>
        </a:ln>
        <a:effectLst/>
      </dgm:spPr>
      <dgm:t>
        <a:bodyPr lIns="0" tIns="0" rIns="0" bIns="118800"/>
        <a:lstStyle/>
        <a:p>
          <a:pPr algn="ctr" rtl="0"/>
          <a:r>
            <a:rPr lang="en" sz="1000" b="0" i="0" u="none">
              <a:latin typeface="Calibri Light"/>
              <a:cs typeface="Calibri Light"/>
            </a:rPr>
            <a:t>Energy</a:t>
          </a:r>
        </a:p>
      </dgm:t>
    </dgm:pt>
    <dgm:pt modelId="{CB259E0D-9CE2-B742-9FC4-B32F9D172E1C}">
      <dgm:prSet phldrT="[Text]" custT="1"/>
      <dgm:spPr>
        <a:solidFill>
          <a:srgbClr val="008CD2"/>
        </a:solidFill>
        <a:ln w="19050" cmpd="sng">
          <a:solidFill>
            <a:schemeClr val="bg1"/>
          </a:solidFill>
        </a:ln>
        <a:effectLst/>
      </dgm:spPr>
      <dgm:t>
        <a:bodyPr lIns="0" tIns="0" rIns="0" bIns="129600"/>
        <a:lstStyle/>
        <a:p>
          <a:pPr algn="ctr" rtl="0"/>
          <a:r>
            <a:rPr lang="de-AT" sz="1000" b="0" i="0" u="none">
              <a:latin typeface="Calibri Light"/>
              <a:cs typeface="Calibri Light"/>
            </a:rPr>
            <a:t>IT Staff</a:t>
          </a:r>
          <a:endParaRPr lang="en" sz="1000" b="0" i="0" u="none">
            <a:latin typeface="Calibri Light"/>
            <a:cs typeface="Calibri Light"/>
          </a:endParaRPr>
        </a:p>
      </dgm:t>
    </dgm:pt>
    <dgm:pt modelId="{78742A57-0373-7F4C-9A27-AB1CF2E47ACD}">
      <dgm:prSet phldrT="[Text]" custT="1"/>
      <dgm:spPr>
        <a:gradFill flip="none" rotWithShape="1">
          <a:gsLst>
            <a:gs pos="0">
              <a:srgbClr val="800000"/>
            </a:gs>
            <a:gs pos="100000">
              <a:srgbClr val="FF0000"/>
            </a:gs>
          </a:gsLst>
          <a:lin ang="12780000" scaled="0"/>
          <a:tileRect/>
        </a:gradFill>
        <a:ln w="19050" cmpd="sng">
          <a:solidFill>
            <a:schemeClr val="bg1"/>
          </a:solidFill>
        </a:ln>
        <a:effectLst/>
      </dgm:spPr>
      <dgm:t>
        <a:bodyPr lIns="0" tIns="223200" rIns="0" bIns="0"/>
        <a:lstStyle/>
        <a:p>
          <a:pPr algn="ctr" rtl="0"/>
          <a:r>
            <a:rPr lang="en" sz="1000" b="0" i="0" u="none">
              <a:latin typeface="Calibri Light"/>
              <a:cs typeface="Calibri Light"/>
            </a:rPr>
            <a:t>Redundan</a:t>
          </a:r>
          <a:r>
            <a:rPr lang="de-AT" sz="1000" b="0" i="0" u="none">
              <a:latin typeface="Calibri Light"/>
              <a:cs typeface="Calibri Light"/>
            </a:rPr>
            <a:t>cy </a:t>
          </a:r>
          <a:br>
            <a:rPr lang="de-AT" sz="1000" b="0" i="0" u="none">
              <a:latin typeface="Calibri Light"/>
              <a:cs typeface="Calibri Light"/>
            </a:rPr>
          </a:br>
          <a:r>
            <a:rPr lang="de-AT" sz="1000" b="0" i="0" u="none">
              <a:latin typeface="Calibri Light"/>
              <a:cs typeface="Calibri Light"/>
            </a:rPr>
            <a:t>&amp; Downtime</a:t>
          </a:r>
          <a:endParaRPr lang="en" sz="1000" b="0" i="0" u="none">
            <a:latin typeface="Calibri Light"/>
            <a:cs typeface="Calibri Light"/>
          </a:endParaRPr>
        </a:p>
      </dgm:t>
    </dgm:pt>
    <dgm:pt modelId="{9EAAFC4A-6752-F64D-9AD4-C330B2765BE9}" type="sibTrans" cxnId="{021F4AB6-A761-524B-BFC4-16A0C8FE9F63}">
      <dgm:prSet/>
      <dgm:spPr/>
      <dgm:t>
        <a:bodyPr/>
        <a:lstStyle/>
        <a:p>
          <a:endParaRPr lang="en"/>
        </a:p>
      </dgm:t>
    </dgm:pt>
    <dgm:pt modelId="{8DD30A1F-7FBB-484E-9E4C-99DC48026A03}" type="parTrans" cxnId="{021F4AB6-A761-524B-BFC4-16A0C8FE9F63}">
      <dgm:prSet/>
      <dgm:spPr/>
      <dgm:t>
        <a:bodyPr/>
        <a:lstStyle/>
        <a:p>
          <a:endParaRPr lang="en"/>
        </a:p>
      </dgm:t>
    </dgm:pt>
    <dgm:pt modelId="{C075B2E5-0F86-AF43-A0AB-1EA934DCE399}" type="sibTrans" cxnId="{8DBC6F0A-07D7-1148-80A9-5BC56EE52561}">
      <dgm:prSet/>
      <dgm:spPr/>
      <dgm:t>
        <a:bodyPr/>
        <a:lstStyle/>
        <a:p>
          <a:endParaRPr lang="en"/>
        </a:p>
      </dgm:t>
    </dgm:pt>
    <dgm:pt modelId="{F74DDAC3-5A86-034C-8392-5AD88319D9A1}" type="parTrans" cxnId="{8DBC6F0A-07D7-1148-80A9-5BC56EE52561}">
      <dgm:prSet/>
      <dgm:spPr/>
      <dgm:t>
        <a:bodyPr/>
        <a:lstStyle/>
        <a:p>
          <a:endParaRPr lang="en"/>
        </a:p>
      </dgm:t>
    </dgm:pt>
    <dgm:pt modelId="{B3B43889-3685-9E40-B8B7-7FDE5E169866}" type="sibTrans" cxnId="{801B1CD4-B93B-684C-9DED-261A8AB1F01D}">
      <dgm:prSet/>
      <dgm:spPr/>
      <dgm:t>
        <a:bodyPr/>
        <a:lstStyle/>
        <a:p>
          <a:endParaRPr lang="en"/>
        </a:p>
      </dgm:t>
    </dgm:pt>
    <dgm:pt modelId="{B9391EF8-67A0-634E-913E-09163B0D5B52}" type="parTrans" cxnId="{801B1CD4-B93B-684C-9DED-261A8AB1F01D}">
      <dgm:prSet/>
      <dgm:spPr/>
      <dgm:t>
        <a:bodyPr/>
        <a:lstStyle/>
        <a:p>
          <a:endParaRPr lang="en"/>
        </a:p>
      </dgm:t>
    </dgm:pt>
    <dgm:pt modelId="{CCBE83C5-CC45-C449-8528-09738AAA288F}" type="sibTrans" cxnId="{4AE199A4-BF89-1F47-B7C7-0F179047C9B6}">
      <dgm:prSet/>
      <dgm:spPr/>
      <dgm:t>
        <a:bodyPr/>
        <a:lstStyle/>
        <a:p>
          <a:endParaRPr lang="en"/>
        </a:p>
      </dgm:t>
    </dgm:pt>
    <dgm:pt modelId="{3B45CB8D-78F6-244C-88D8-6F47EAC73046}" type="parTrans" cxnId="{4AE199A4-BF89-1F47-B7C7-0F179047C9B6}">
      <dgm:prSet/>
      <dgm:spPr/>
      <dgm:t>
        <a:bodyPr/>
        <a:lstStyle/>
        <a:p>
          <a:endParaRPr lang="en"/>
        </a:p>
      </dgm:t>
    </dgm:pt>
    <dgm:pt modelId="{CEF2A79B-A890-E046-BF10-087FEED199E7}" type="pres">
      <dgm:prSet presAssocID="{9D9DFB4D-39A7-A347-AE0B-5A08A3CB926D}" presName="Name0" presStyleCnt="0">
        <dgm:presLayoutVars>
          <dgm:chMax val="7"/>
          <dgm:resizeHandles val="exact"/>
        </dgm:presLayoutVars>
      </dgm:prSet>
      <dgm:spPr/>
      <dgm:t>
        <a:bodyPr/>
        <a:lstStyle/>
        <a:p>
          <a:endParaRPr lang="de-DE"/>
        </a:p>
      </dgm:t>
    </dgm:pt>
    <dgm:pt modelId="{2C3BE7C9-E48F-D848-AD3C-7FC2BD4E866B}" type="pres">
      <dgm:prSet presAssocID="{9D9DFB4D-39A7-A347-AE0B-5A08A3CB926D}" presName="comp1" presStyleCnt="0"/>
      <dgm:spPr/>
    </dgm:pt>
    <dgm:pt modelId="{6DD9791D-0FC0-4341-9F2B-AF9057A397E6}" type="pres">
      <dgm:prSet presAssocID="{9D9DFB4D-39A7-A347-AE0B-5A08A3CB926D}" presName="circle1" presStyleLbl="node1" presStyleIdx="0" presStyleCnt="4"/>
      <dgm:spPr/>
      <dgm:t>
        <a:bodyPr/>
        <a:lstStyle/>
        <a:p>
          <a:endParaRPr lang="en"/>
        </a:p>
      </dgm:t>
    </dgm:pt>
    <dgm:pt modelId="{0E75F2F8-5722-8542-B0AC-30BAF17D5635}" type="pres">
      <dgm:prSet presAssocID="{9D9DFB4D-39A7-A347-AE0B-5A08A3CB926D}" presName="c1text" presStyleLbl="node1" presStyleIdx="0" presStyleCnt="4">
        <dgm:presLayoutVars>
          <dgm:bulletEnabled val="1"/>
        </dgm:presLayoutVars>
      </dgm:prSet>
      <dgm:spPr/>
      <dgm:t>
        <a:bodyPr/>
        <a:lstStyle/>
        <a:p>
          <a:endParaRPr lang="en"/>
        </a:p>
      </dgm:t>
    </dgm:pt>
    <dgm:pt modelId="{9B68B541-885D-B54C-B074-09FCA180806A}" type="pres">
      <dgm:prSet presAssocID="{9D9DFB4D-39A7-A347-AE0B-5A08A3CB926D}" presName="comp2" presStyleCnt="0"/>
      <dgm:spPr/>
    </dgm:pt>
    <dgm:pt modelId="{2CACF3C7-1F61-774A-8E4F-20C5FDD03DEC}" type="pres">
      <dgm:prSet presAssocID="{9D9DFB4D-39A7-A347-AE0B-5A08A3CB926D}" presName="circle2" presStyleLbl="node1" presStyleIdx="1" presStyleCnt="4" custScaleX="87347" custScaleY="87347" custLinFactNeighborY="7540"/>
      <dgm:spPr/>
      <dgm:t>
        <a:bodyPr/>
        <a:lstStyle/>
        <a:p>
          <a:endParaRPr lang="en"/>
        </a:p>
      </dgm:t>
    </dgm:pt>
    <dgm:pt modelId="{8C5E8C3D-26A0-774E-9985-156BC602C4AD}" type="pres">
      <dgm:prSet presAssocID="{9D9DFB4D-39A7-A347-AE0B-5A08A3CB926D}" presName="c2text" presStyleLbl="node1" presStyleIdx="1" presStyleCnt="4">
        <dgm:presLayoutVars>
          <dgm:bulletEnabled val="1"/>
        </dgm:presLayoutVars>
      </dgm:prSet>
      <dgm:spPr/>
      <dgm:t>
        <a:bodyPr/>
        <a:lstStyle/>
        <a:p>
          <a:endParaRPr lang="en"/>
        </a:p>
      </dgm:t>
    </dgm:pt>
    <dgm:pt modelId="{B0AE866A-0924-304A-9C4D-557C0A0774BB}" type="pres">
      <dgm:prSet presAssocID="{9D9DFB4D-39A7-A347-AE0B-5A08A3CB926D}" presName="comp3" presStyleCnt="0"/>
      <dgm:spPr/>
    </dgm:pt>
    <dgm:pt modelId="{B3964CD5-E408-6648-8844-359E152BF139}" type="pres">
      <dgm:prSet presAssocID="{9D9DFB4D-39A7-A347-AE0B-5A08A3CB926D}" presName="circle3" presStyleLbl="node1" presStyleIdx="2" presStyleCnt="4" custScaleX="90482" custScaleY="90482" custLinFactNeighborY="13296"/>
      <dgm:spPr/>
      <dgm:t>
        <a:bodyPr/>
        <a:lstStyle/>
        <a:p>
          <a:endParaRPr lang="en"/>
        </a:p>
      </dgm:t>
    </dgm:pt>
    <dgm:pt modelId="{3C57C2A8-B4D6-D444-9E53-160429DC6E4C}" type="pres">
      <dgm:prSet presAssocID="{9D9DFB4D-39A7-A347-AE0B-5A08A3CB926D}" presName="c3text" presStyleLbl="node1" presStyleIdx="2" presStyleCnt="4">
        <dgm:presLayoutVars>
          <dgm:bulletEnabled val="1"/>
        </dgm:presLayoutVars>
      </dgm:prSet>
      <dgm:spPr/>
      <dgm:t>
        <a:bodyPr/>
        <a:lstStyle/>
        <a:p>
          <a:endParaRPr lang="en"/>
        </a:p>
      </dgm:t>
    </dgm:pt>
    <dgm:pt modelId="{CF98D970-DB63-334D-A204-773E8EEC4EA6}" type="pres">
      <dgm:prSet presAssocID="{9D9DFB4D-39A7-A347-AE0B-5A08A3CB926D}" presName="comp4" presStyleCnt="0"/>
      <dgm:spPr/>
    </dgm:pt>
    <dgm:pt modelId="{3D77B3CC-360B-2645-A051-86ABC4D252F1}" type="pres">
      <dgm:prSet presAssocID="{9D9DFB4D-39A7-A347-AE0B-5A08A3CB926D}" presName="circle4" presStyleLbl="node1" presStyleIdx="3" presStyleCnt="4" custScaleX="98958" custScaleY="98958" custLinFactNeighborY="8333"/>
      <dgm:spPr/>
      <dgm:t>
        <a:bodyPr/>
        <a:lstStyle/>
        <a:p>
          <a:endParaRPr lang="en"/>
        </a:p>
      </dgm:t>
    </dgm:pt>
    <dgm:pt modelId="{2933D3AE-C038-C24F-AB0D-738E609EAEF9}" type="pres">
      <dgm:prSet presAssocID="{9D9DFB4D-39A7-A347-AE0B-5A08A3CB926D}" presName="c4text" presStyleLbl="node1" presStyleIdx="3" presStyleCnt="4">
        <dgm:presLayoutVars>
          <dgm:bulletEnabled val="1"/>
        </dgm:presLayoutVars>
      </dgm:prSet>
      <dgm:spPr/>
      <dgm:t>
        <a:bodyPr/>
        <a:lstStyle/>
        <a:p>
          <a:endParaRPr lang="en"/>
        </a:p>
      </dgm:t>
    </dgm:pt>
  </dgm:ptLst>
  <dgm:cxnLst>
    <dgm:cxn modelId="{89E74942-5A0D-2E4B-84E4-4C9B9A6F90CF}" type="presOf" srcId="{78742A57-0373-7F4C-9A27-AB1CF2E47ACD}" destId="{6DD9791D-0FC0-4341-9F2B-AF9057A397E6}" srcOrd="0" destOrd="0" presId="urn:microsoft.com/office/officeart/2005/8/layout/venn2"/>
    <dgm:cxn modelId="{7F1CD260-0500-F441-BE62-C1FE684C5552}" type="presOf" srcId="{CB259E0D-9CE2-B742-9FC4-B32F9D172E1C}" destId="{8C5E8C3D-26A0-774E-9985-156BC602C4AD}" srcOrd="1" destOrd="0" presId="urn:microsoft.com/office/officeart/2005/8/layout/venn2"/>
    <dgm:cxn modelId="{7953C214-5AB7-A548-B107-CB4B6BFAFF8B}" type="presOf" srcId="{C21AE7E3-7920-F047-A215-7D50F8FE28B9}" destId="{3C57C2A8-B4D6-D444-9E53-160429DC6E4C}" srcOrd="1" destOrd="0" presId="urn:microsoft.com/office/officeart/2005/8/layout/venn2"/>
    <dgm:cxn modelId="{2463AE91-DC98-C249-A173-7BD7D8EC0E72}" type="presOf" srcId="{F0B0FFDB-579A-3B4D-AD8C-F0B867C25426}" destId="{2933D3AE-C038-C24F-AB0D-738E609EAEF9}" srcOrd="1" destOrd="0" presId="urn:microsoft.com/office/officeart/2005/8/layout/venn2"/>
    <dgm:cxn modelId="{280846B3-9015-3E47-9A14-3238FB8F2CC3}" type="presOf" srcId="{9D9DFB4D-39A7-A347-AE0B-5A08A3CB926D}" destId="{CEF2A79B-A890-E046-BF10-087FEED199E7}" srcOrd="0" destOrd="0" presId="urn:microsoft.com/office/officeart/2005/8/layout/venn2"/>
    <dgm:cxn modelId="{A90DF6CD-F52C-0641-9932-D747866548FD}" type="presOf" srcId="{F0B0FFDB-579A-3B4D-AD8C-F0B867C25426}" destId="{3D77B3CC-360B-2645-A051-86ABC4D252F1}" srcOrd="0" destOrd="0" presId="urn:microsoft.com/office/officeart/2005/8/layout/venn2"/>
    <dgm:cxn modelId="{55B582B2-C353-174B-8881-735A40506C82}" type="presOf" srcId="{78742A57-0373-7F4C-9A27-AB1CF2E47ACD}" destId="{0E75F2F8-5722-8542-B0AC-30BAF17D5635}" srcOrd="1" destOrd="0" presId="urn:microsoft.com/office/officeart/2005/8/layout/venn2"/>
    <dgm:cxn modelId="{CF72E45E-E5FD-7E4D-B6C7-44F57C840B65}" type="presOf" srcId="{C21AE7E3-7920-F047-A215-7D50F8FE28B9}" destId="{B3964CD5-E408-6648-8844-359E152BF139}" srcOrd="0" destOrd="0" presId="urn:microsoft.com/office/officeart/2005/8/layout/venn2"/>
    <dgm:cxn modelId="{801B1CD4-B93B-684C-9DED-261A8AB1F01D}" srcId="{9D9DFB4D-39A7-A347-AE0B-5A08A3CB926D}" destId="{CB259E0D-9CE2-B742-9FC4-B32F9D172E1C}" srcOrd="1" destOrd="0" parTransId="{B9391EF8-67A0-634E-913E-09163B0D5B52}" sibTransId="{B3B43889-3685-9E40-B8B7-7FDE5E169866}"/>
    <dgm:cxn modelId="{4045E91F-3F45-5B4F-B758-B68E2C5FF07D}" type="presOf" srcId="{CB259E0D-9CE2-B742-9FC4-B32F9D172E1C}" destId="{2CACF3C7-1F61-774A-8E4F-20C5FDD03DEC}" srcOrd="0" destOrd="0" presId="urn:microsoft.com/office/officeart/2005/8/layout/venn2"/>
    <dgm:cxn modelId="{8DBC6F0A-07D7-1148-80A9-5BC56EE52561}" srcId="{9D9DFB4D-39A7-A347-AE0B-5A08A3CB926D}" destId="{C21AE7E3-7920-F047-A215-7D50F8FE28B9}" srcOrd="2" destOrd="0" parTransId="{F74DDAC3-5A86-034C-8392-5AD88319D9A1}" sibTransId="{C075B2E5-0F86-AF43-A0AB-1EA934DCE399}"/>
    <dgm:cxn modelId="{021F4AB6-A761-524B-BFC4-16A0C8FE9F63}" srcId="{9D9DFB4D-39A7-A347-AE0B-5A08A3CB926D}" destId="{F0B0FFDB-579A-3B4D-AD8C-F0B867C25426}" srcOrd="3" destOrd="0" parTransId="{8DD30A1F-7FBB-484E-9E4C-99DC48026A03}" sibTransId="{9EAAFC4A-6752-F64D-9AD4-C330B2765BE9}"/>
    <dgm:cxn modelId="{4AE199A4-BF89-1F47-B7C7-0F179047C9B6}" srcId="{9D9DFB4D-39A7-A347-AE0B-5A08A3CB926D}" destId="{78742A57-0373-7F4C-9A27-AB1CF2E47ACD}" srcOrd="0" destOrd="0" parTransId="{3B45CB8D-78F6-244C-88D8-6F47EAC73046}" sibTransId="{CCBE83C5-CC45-C449-8528-09738AAA288F}"/>
    <dgm:cxn modelId="{91260A1A-7A44-3047-83E2-8A4F02EE83F6}" type="presParOf" srcId="{CEF2A79B-A890-E046-BF10-087FEED199E7}" destId="{2C3BE7C9-E48F-D848-AD3C-7FC2BD4E866B}" srcOrd="0" destOrd="0" presId="urn:microsoft.com/office/officeart/2005/8/layout/venn2"/>
    <dgm:cxn modelId="{42F1BF6F-9D9B-F249-9B27-E205730C7F28}" type="presParOf" srcId="{2C3BE7C9-E48F-D848-AD3C-7FC2BD4E866B}" destId="{6DD9791D-0FC0-4341-9F2B-AF9057A397E6}" srcOrd="0" destOrd="0" presId="urn:microsoft.com/office/officeart/2005/8/layout/venn2"/>
    <dgm:cxn modelId="{BF44431C-82EA-714B-ADA5-18B5E1876DB1}" type="presParOf" srcId="{2C3BE7C9-E48F-D848-AD3C-7FC2BD4E866B}" destId="{0E75F2F8-5722-8542-B0AC-30BAF17D5635}" srcOrd="1" destOrd="0" presId="urn:microsoft.com/office/officeart/2005/8/layout/venn2"/>
    <dgm:cxn modelId="{02FACAED-6EC9-A740-9BCD-F5CACBE586A8}" type="presParOf" srcId="{CEF2A79B-A890-E046-BF10-087FEED199E7}" destId="{9B68B541-885D-B54C-B074-09FCA180806A}" srcOrd="1" destOrd="0" presId="urn:microsoft.com/office/officeart/2005/8/layout/venn2"/>
    <dgm:cxn modelId="{5BEBA537-48F1-F84D-99D8-C9516A3B017C}" type="presParOf" srcId="{9B68B541-885D-B54C-B074-09FCA180806A}" destId="{2CACF3C7-1F61-774A-8E4F-20C5FDD03DEC}" srcOrd="0" destOrd="0" presId="urn:microsoft.com/office/officeart/2005/8/layout/venn2"/>
    <dgm:cxn modelId="{74BE0A27-1287-A341-AD84-3FB15F9A1720}" type="presParOf" srcId="{9B68B541-885D-B54C-B074-09FCA180806A}" destId="{8C5E8C3D-26A0-774E-9985-156BC602C4AD}" srcOrd="1" destOrd="0" presId="urn:microsoft.com/office/officeart/2005/8/layout/venn2"/>
    <dgm:cxn modelId="{DA682318-7E91-1647-8A23-E158E65EB87F}" type="presParOf" srcId="{CEF2A79B-A890-E046-BF10-087FEED199E7}" destId="{B0AE866A-0924-304A-9C4D-557C0A0774BB}" srcOrd="2" destOrd="0" presId="urn:microsoft.com/office/officeart/2005/8/layout/venn2"/>
    <dgm:cxn modelId="{9D080691-C51D-6D4A-B8D0-0D3C336438DF}" type="presParOf" srcId="{B0AE866A-0924-304A-9C4D-557C0A0774BB}" destId="{B3964CD5-E408-6648-8844-359E152BF139}" srcOrd="0" destOrd="0" presId="urn:microsoft.com/office/officeart/2005/8/layout/venn2"/>
    <dgm:cxn modelId="{22DC1168-D7F2-9A49-8D26-FBE47BBC7987}" type="presParOf" srcId="{B0AE866A-0924-304A-9C4D-557C0A0774BB}" destId="{3C57C2A8-B4D6-D444-9E53-160429DC6E4C}" srcOrd="1" destOrd="0" presId="urn:microsoft.com/office/officeart/2005/8/layout/venn2"/>
    <dgm:cxn modelId="{C9A279F6-CD4A-6C4F-8A1C-5580D9863388}" type="presParOf" srcId="{CEF2A79B-A890-E046-BF10-087FEED199E7}" destId="{CF98D970-DB63-334D-A204-773E8EEC4EA6}" srcOrd="3" destOrd="0" presId="urn:microsoft.com/office/officeart/2005/8/layout/venn2"/>
    <dgm:cxn modelId="{9F3B4757-56AD-8E4F-89B6-C3E9A109C24B}" type="presParOf" srcId="{CF98D970-DB63-334D-A204-773E8EEC4EA6}" destId="{3D77B3CC-360B-2645-A051-86ABC4D252F1}" srcOrd="0" destOrd="0" presId="urn:microsoft.com/office/officeart/2005/8/layout/venn2"/>
    <dgm:cxn modelId="{538CE297-D10C-1640-AC59-121B4C0408EA}" type="presParOf" srcId="{CF98D970-DB63-334D-A204-773E8EEC4EA6}" destId="{2933D3AE-C038-C24F-AB0D-738E609EAEF9}" srcOrd="1" destOrd="0" presId="urn:microsoft.com/office/officeart/2005/8/layout/venn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dirty="0">
              <a:latin typeface="Univers Next Pro Thin" pitchFamily="34" charset="0"/>
            </a:endParaRPr>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C22763E-3C3C-4294-A662-52D13D564543}" type="datetimeFigureOut">
              <a:rPr lang="de-DE" smtClean="0">
                <a:latin typeface="Univers Next Pro Thin" pitchFamily="34" charset="0"/>
              </a:rPr>
              <a:pPr/>
              <a:t>05.05.2014</a:t>
            </a:fld>
            <a:endParaRPr lang="de-DE" dirty="0">
              <a:latin typeface="Univers Next Pro Thin" pitchFamily="34" charset="0"/>
            </a:endParaRPr>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dirty="0">
              <a:latin typeface="Univers Next Pro Thin" pitchFamily="34" charset="0"/>
            </a:endParaRPr>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412D90C-2E2E-4981-B1CC-DC3BEF61691D}" type="slidenum">
              <a:rPr lang="de-DE" smtClean="0">
                <a:latin typeface="Univers Next Pro Thin" pitchFamily="34" charset="0"/>
              </a:rPr>
              <a:pPr/>
              <a:t>‹Nr.›</a:t>
            </a:fld>
            <a:endParaRPr lang="de-DE" dirty="0">
              <a:latin typeface="Univers Next Pro Thin" pitchFamily="34" charset="0"/>
            </a:endParaRPr>
          </a:p>
        </p:txBody>
      </p:sp>
    </p:spTree>
    <p:extLst>
      <p:ext uri="{BB962C8B-B14F-4D97-AF65-F5344CB8AC3E}">
        <p14:creationId xmlns:p14="http://schemas.microsoft.com/office/powerpoint/2010/main" xmlns="" val="3211584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Univers Next Pro Thin" pitchFamily="34" charset="0"/>
              </a:defRPr>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Univers Next Pro Thin" pitchFamily="34" charset="0"/>
              </a:defRPr>
            </a:lvl1pPr>
          </a:lstStyle>
          <a:p>
            <a:fld id="{27EA5F6F-5EF7-4ACF-A84D-FBD46ED90EC2}" type="datetimeFigureOut">
              <a:rPr lang="de-DE" smtClean="0"/>
              <a:pPr/>
              <a:t>05.05.2014</a:t>
            </a:fld>
            <a:endParaRPr lang="de-DE" dirty="0"/>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Univers Next Pro Thin" pitchFamily="34" charset="0"/>
              </a:defRPr>
            </a:lvl1pPr>
          </a:lstStyle>
          <a:p>
            <a:endParaRPr lang="de-DE" dirty="0"/>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Univers Next Pro Thin" pitchFamily="34" charset="0"/>
              </a:defRPr>
            </a:lvl1pPr>
          </a:lstStyle>
          <a:p>
            <a:fld id="{0FCC22F9-6892-46A9-933B-234A683B55DC}" type="slidenum">
              <a:rPr lang="de-DE" smtClean="0"/>
              <a:pPr/>
              <a:t>‹Nr.›</a:t>
            </a:fld>
            <a:endParaRPr lang="de-DE" dirty="0"/>
          </a:p>
        </p:txBody>
      </p:sp>
    </p:spTree>
    <p:extLst>
      <p:ext uri="{BB962C8B-B14F-4D97-AF65-F5344CB8AC3E}">
        <p14:creationId xmlns:p14="http://schemas.microsoft.com/office/powerpoint/2010/main" xmlns="" val="1525089099"/>
      </p:ext>
    </p:extLst>
  </p:cSld>
  <p:clrMap bg1="lt1" tx1="dk1" bg2="lt2" tx2="dk2" accent1="accent1" accent2="accent2" accent3="accent3" accent4="accent4" accent5="accent5" accent6="accent6" hlink="hlink" folHlink="folHlink"/>
  <p:notesStyle>
    <a:lvl1pPr marL="0" algn="l" defTabSz="914360" rtl="0" eaLnBrk="1" latinLnBrk="0" hangingPunct="1">
      <a:defRPr sz="1200" kern="1200">
        <a:solidFill>
          <a:schemeClr val="tx1"/>
        </a:solidFill>
        <a:latin typeface="Univers Next Pro Thin" pitchFamily="34" charset="0"/>
        <a:ea typeface="+mn-ea"/>
        <a:cs typeface="+mn-cs"/>
      </a:defRPr>
    </a:lvl1pPr>
    <a:lvl2pPr marL="457180" algn="l" defTabSz="914360" rtl="0" eaLnBrk="1" latinLnBrk="0" hangingPunct="1">
      <a:defRPr sz="1200" kern="1200">
        <a:solidFill>
          <a:schemeClr val="tx1"/>
        </a:solidFill>
        <a:latin typeface="Univers Next Pro Thin" pitchFamily="34" charset="0"/>
        <a:ea typeface="+mn-ea"/>
        <a:cs typeface="+mn-cs"/>
      </a:defRPr>
    </a:lvl2pPr>
    <a:lvl3pPr marL="914360" algn="l" defTabSz="914360" rtl="0" eaLnBrk="1" latinLnBrk="0" hangingPunct="1">
      <a:defRPr sz="1200" kern="1200">
        <a:solidFill>
          <a:schemeClr val="tx1"/>
        </a:solidFill>
        <a:latin typeface="Univers Next Pro Thin" pitchFamily="34" charset="0"/>
        <a:ea typeface="+mn-ea"/>
        <a:cs typeface="+mn-cs"/>
      </a:defRPr>
    </a:lvl3pPr>
    <a:lvl4pPr marL="1371540" algn="l" defTabSz="914360" rtl="0" eaLnBrk="1" latinLnBrk="0" hangingPunct="1">
      <a:defRPr sz="1200" kern="1200">
        <a:solidFill>
          <a:schemeClr val="tx1"/>
        </a:solidFill>
        <a:latin typeface="Univers Next Pro Thin" pitchFamily="34" charset="0"/>
        <a:ea typeface="+mn-ea"/>
        <a:cs typeface="+mn-cs"/>
      </a:defRPr>
    </a:lvl4pPr>
    <a:lvl5pPr marL="1828720" algn="l" defTabSz="914360" rtl="0" eaLnBrk="1" latinLnBrk="0" hangingPunct="1">
      <a:defRPr sz="1200" kern="1200">
        <a:solidFill>
          <a:schemeClr val="tx1"/>
        </a:solidFill>
        <a:latin typeface="Univers Next Pro Thin" pitchFamily="34" charset="0"/>
        <a:ea typeface="+mn-ea"/>
        <a:cs typeface="+mn-cs"/>
      </a:defRPr>
    </a:lvl5pPr>
    <a:lvl6pPr marL="2285900" algn="l" defTabSz="914360" rtl="0" eaLnBrk="1" latinLnBrk="0" hangingPunct="1">
      <a:defRPr sz="1200" kern="1200">
        <a:solidFill>
          <a:schemeClr val="tx1"/>
        </a:solidFill>
        <a:latin typeface="+mn-lt"/>
        <a:ea typeface="+mn-ea"/>
        <a:cs typeface="+mn-cs"/>
      </a:defRPr>
    </a:lvl6pPr>
    <a:lvl7pPr marL="2743080" algn="l" defTabSz="914360" rtl="0" eaLnBrk="1" latinLnBrk="0" hangingPunct="1">
      <a:defRPr sz="1200" kern="1200">
        <a:solidFill>
          <a:schemeClr val="tx1"/>
        </a:solidFill>
        <a:latin typeface="+mn-lt"/>
        <a:ea typeface="+mn-ea"/>
        <a:cs typeface="+mn-cs"/>
      </a:defRPr>
    </a:lvl7pPr>
    <a:lvl8pPr marL="3200260" algn="l" defTabSz="914360" rtl="0" eaLnBrk="1" latinLnBrk="0" hangingPunct="1">
      <a:defRPr sz="1200" kern="1200">
        <a:solidFill>
          <a:schemeClr val="tx1"/>
        </a:solidFill>
        <a:latin typeface="+mn-lt"/>
        <a:ea typeface="+mn-ea"/>
        <a:cs typeface="+mn-cs"/>
      </a:defRPr>
    </a:lvl8pPr>
    <a:lvl9pPr marL="3657440" algn="l" defTabSz="9143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a:t>
            </a:fld>
            <a:endParaRPr lang="e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b="0" i="0" u="none"/>
              <a:t>The operating system is Linux (specifically, the Debian distribution).</a:t>
            </a: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10</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171450" indent="-171450" algn="l" rtl="0">
              <a:buFont typeface="Arial"/>
              <a:buChar char="•"/>
            </a:pPr>
            <a:r>
              <a:rPr lang="en" sz="1200" b="0" i="0" u="none" kern="1200">
                <a:solidFill>
                  <a:schemeClr val="tx1"/>
                </a:solidFill>
                <a:latin typeface="Univers Next Pro Thin" pitchFamily="34" charset="0"/>
                <a:ea typeface="+mn-ea"/>
                <a:cs typeface="+mn-cs"/>
              </a:rPr>
              <a:t>The entire range of IP stations is fully compatible </a:t>
            </a:r>
            <a:endParaRPr lang="de-AT" sz="1200" b="0" i="0" u="none" kern="1200">
              <a:solidFill>
                <a:schemeClr val="tx1"/>
              </a:solidFill>
              <a:latin typeface="Univers Next Pro Thin" pitchFamily="34" charset="0"/>
              <a:ea typeface="+mn-ea"/>
              <a:cs typeface="+mn-cs"/>
            </a:endParaRPr>
          </a:p>
          <a:p>
            <a:pPr marL="171450" indent="-171450" algn="l" rtl="0">
              <a:buFont typeface="Arial"/>
              <a:buChar char="•"/>
            </a:pPr>
            <a:r>
              <a:rPr lang="en" sz="1200" b="0" i="0" u="none" kern="1200">
                <a:solidFill>
                  <a:schemeClr val="tx1"/>
                </a:solidFill>
                <a:latin typeface="Univers Next Pro Thin" pitchFamily="34" charset="0"/>
                <a:ea typeface="+mn-ea"/>
                <a:cs typeface="+mn-cs"/>
              </a:rPr>
              <a:t>Commend IP converter ET 901 also enables the use of digital 2-wire and 4-wire stations</a:t>
            </a:r>
          </a:p>
          <a:p>
            <a:pPr marL="171450" indent="-171450" algn="l" rtl="0">
              <a:buFont typeface="Arial"/>
              <a:buChar char="•"/>
            </a:pPr>
            <a:r>
              <a:rPr lang="en" sz="1200" b="0" i="0" u="none" kern="1200">
                <a:solidFill>
                  <a:schemeClr val="tx1"/>
                </a:solidFill>
                <a:latin typeface="Univers Next Pro Thin" pitchFamily="34" charset="0"/>
                <a:ea typeface="+mn-ea"/>
                <a:cs typeface="+mn-cs"/>
              </a:rPr>
              <a:t>So, VirtuoSIS supports all Intercom stations, without any exceptions. Heavy industry, </a:t>
            </a:r>
            <a:r>
              <a:rPr lang="de-AT" sz="1200" b="0" i="0" u="none" kern="1200">
                <a:solidFill>
                  <a:schemeClr val="tx1"/>
                </a:solidFill>
                <a:latin typeface="Univers Next Pro Thin" pitchFamily="34" charset="0"/>
                <a:ea typeface="+mn-ea"/>
                <a:cs typeface="+mn-cs"/>
              </a:rPr>
              <a:t>Modules</a:t>
            </a:r>
            <a:r>
              <a:rPr lang="en" sz="1200" b="0" i="0" u="none" kern="1200">
                <a:solidFill>
                  <a:schemeClr val="tx1"/>
                </a:solidFill>
                <a:latin typeface="Univers Next Pro Thin" pitchFamily="34" charset="0"/>
                <a:ea typeface="+mn-ea"/>
                <a:cs typeface="+mn-cs"/>
              </a:rPr>
              <a:t>... ‒ wherever. </a:t>
            </a:r>
          </a:p>
          <a:p>
            <a:pPr marL="171450" indent="-171450" algn="l" rtl="0">
              <a:buFont typeface="Arial"/>
              <a:buChar char="•"/>
            </a:pPr>
            <a:r>
              <a:rPr lang="en" sz="1200" b="0" i="0" u="none" kern="1200">
                <a:solidFill>
                  <a:schemeClr val="tx1"/>
                </a:solidFill>
                <a:latin typeface="Univers Next Pro Thin" pitchFamily="34" charset="0"/>
                <a:ea typeface="+mn-ea"/>
                <a:cs typeface="+mn-cs"/>
              </a:rPr>
              <a:t>VirtuoSIS just works ‒ everywhere.</a:t>
            </a:r>
          </a:p>
          <a:p>
            <a:endParaRPr lang="en" sz="1200" u="none" kern="1200" baseline="0" smtClean="0">
              <a:solidFill>
                <a:schemeClr val="tx1"/>
              </a:solidFill>
              <a:latin typeface="Univers Next Pro Thin" pitchFamily="34" charset="0"/>
              <a:ea typeface="+mn-ea"/>
              <a:cs typeface="+mn-cs"/>
            </a:endParaRPr>
          </a:p>
          <a:p>
            <a:pPr algn="l" rtl="0"/>
            <a:r>
              <a:rPr lang="en" b="0" i="0" u="none"/>
              <a:t>In-/outputs remain fully usable, even within a completely virtualised Intercom world.</a:t>
            </a:r>
          </a:p>
          <a:p>
            <a:pPr marL="171450" lvl="0" indent="-171450" algn="l" rtl="0">
              <a:buFont typeface="Arial"/>
              <a:buChar char="•"/>
            </a:pPr>
            <a:r>
              <a:rPr lang="en" b="0" i="0" u="none"/>
              <a:t>Alternatively, an ET8E8A can be connected via an ET901.</a:t>
            </a:r>
          </a:p>
          <a:p>
            <a:pPr marL="171450" lvl="0" indent="-171450" algn="l" rtl="0">
              <a:buFont typeface="Arial"/>
              <a:buChar char="•"/>
            </a:pPr>
            <a:r>
              <a:rPr lang="en" b="0" i="0" u="none"/>
              <a:t>Even more in/outputs can be provided by installing a GE 800 Intercom Server with I/O cards.</a:t>
            </a:r>
            <a:endParaRPr lang="en" dirty="0"/>
          </a:p>
          <a:p>
            <a:endParaRPr lang="en"/>
          </a:p>
          <a:p>
            <a:endParaRPr lang="en" sz="1200" u="none" kern="1200" baseline="0" smtClean="0">
              <a:solidFill>
                <a:schemeClr val="tx1"/>
              </a:solidFill>
              <a:latin typeface="Univers Next Pro Thin" pitchFamily="34" charset="0"/>
              <a:ea typeface="+mn-ea"/>
              <a:cs typeface="+mn-cs"/>
            </a:endParaRPr>
          </a:p>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11</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12</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13</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r>
              <a:rPr lang="en" sz="1200" b="0" i="0" u="none" kern="1200">
                <a:solidFill>
                  <a:schemeClr val="tx1"/>
                </a:solidFill>
                <a:latin typeface="Univers Next Pro Thin" pitchFamily="34" charset="0"/>
                <a:ea typeface="+mn-ea"/>
                <a:cs typeface="+mn-cs"/>
              </a:rPr>
              <a:t>In case you already have an Intercom system, you can use VirtuoSIS to virtualise it. Simply plug in your existing system ‒ that’s it.</a:t>
            </a:r>
          </a:p>
          <a:p>
            <a:endParaRPr lang="en" sz="1200" u="none" kern="1200" baseline="0" smtClean="0">
              <a:solidFill>
                <a:schemeClr val="tx1"/>
              </a:solidFill>
              <a:latin typeface="Univers Next Pro Thin" pitchFamily="34" charset="0"/>
              <a:ea typeface="+mn-ea"/>
              <a:cs typeface="+mn-cs"/>
            </a:endParaRPr>
          </a:p>
          <a:p>
            <a:pPr algn="l" rtl="0"/>
            <a:r>
              <a:rPr lang="en" sz="1200" b="0" i="0" u="none" kern="1200">
                <a:solidFill>
                  <a:schemeClr val="tx1"/>
                </a:solidFill>
                <a:latin typeface="Univers Next Pro Thin" pitchFamily="34" charset="0"/>
                <a:ea typeface="+mn-ea"/>
                <a:cs typeface="+mn-cs"/>
              </a:rPr>
              <a:t>In case you are planning a new Intercom system, you also have the option of running a dedicated on-site Commend hardware server, nerworked in combination with a VirtuoSIS.</a:t>
            </a:r>
          </a:p>
          <a:p>
            <a:endParaRPr lang="en" sz="1200" u="none" kern="1200" baseline="0" smtClean="0">
              <a:solidFill>
                <a:schemeClr val="tx1"/>
              </a:solidFill>
              <a:latin typeface="Univers Next Pro Thin" pitchFamily="34" charset="0"/>
              <a:ea typeface="+mn-ea"/>
              <a:cs typeface="+mn-cs"/>
            </a:endParaRPr>
          </a:p>
          <a:p>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14</a:t>
            </a:fld>
            <a:endParaRPr lang="e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r>
              <a:rPr lang="en" sz="1200" b="0" i="0" u="none" kern="1200">
                <a:solidFill>
                  <a:schemeClr val="tx1"/>
                </a:solidFill>
                <a:latin typeface="Univers Next Pro Thin" pitchFamily="34" charset="0"/>
                <a:ea typeface="+mn-ea"/>
                <a:cs typeface="+mn-cs"/>
              </a:rPr>
              <a:t>Even compatible with older-generation GE 700 and GE 200 </a:t>
            </a:r>
            <a:r>
              <a:rPr lang="de-AT" sz="1200" b="0" i="0" u="none" kern="1200">
                <a:solidFill>
                  <a:schemeClr val="tx1"/>
                </a:solidFill>
                <a:latin typeface="Univers Next Pro Thin" pitchFamily="34" charset="0"/>
                <a:ea typeface="+mn-ea"/>
                <a:cs typeface="+mn-cs"/>
              </a:rPr>
              <a:t>Intercom </a:t>
            </a:r>
            <a:r>
              <a:rPr lang="en" sz="1200" b="0" i="0" u="none" kern="1200">
                <a:solidFill>
                  <a:schemeClr val="tx1"/>
                </a:solidFill>
                <a:latin typeface="Univers Next Pro Thin" pitchFamily="34" charset="0"/>
                <a:ea typeface="+mn-ea"/>
                <a:cs typeface="+mn-cs"/>
              </a:rPr>
              <a:t>servers.</a:t>
            </a:r>
          </a:p>
          <a:p>
            <a:endParaRPr lang="en" sz="1200" u="none" kern="1200" baseline="0" smtClean="0">
              <a:solidFill>
                <a:schemeClr val="tx1"/>
              </a:solidFill>
              <a:latin typeface="Univers Next Pro Thin" pitchFamily="34" charset="0"/>
              <a:ea typeface="+mn-ea"/>
              <a:cs typeface="+mn-cs"/>
            </a:endParaRPr>
          </a:p>
          <a:p>
            <a:pPr algn="l" rtl="0"/>
            <a:r>
              <a:rPr lang="en" sz="1200" b="0" i="0" u="none" kern="1200">
                <a:solidFill>
                  <a:schemeClr val="tx1"/>
                </a:solidFill>
                <a:latin typeface="Univers Next Pro Thin" pitchFamily="34" charset="0"/>
                <a:ea typeface="+mn-ea"/>
                <a:cs typeface="+mn-cs"/>
              </a:rPr>
              <a:t>Even 4-wire stations from the 1980s can be connected and used by way of an ET901 IP converter.</a:t>
            </a:r>
          </a:p>
          <a:p>
            <a:endParaRPr lang="en" sz="1200" u="none" kern="1200" baseline="0" smtClean="0">
              <a:solidFill>
                <a:schemeClr val="tx1"/>
              </a:solidFill>
              <a:latin typeface="Univers Next Pro Thin" pitchFamily="34" charset="0"/>
              <a:ea typeface="+mn-ea"/>
              <a:cs typeface="+mn-cs"/>
            </a:endParaRPr>
          </a:p>
          <a:p>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15</a:t>
            </a:fld>
            <a:endParaRPr lang="e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0" marR="0" indent="0" algn="l" defTabSz="914360" rtl="0" eaLnBrk="1" fontAlgn="auto" latinLnBrk="0" hangingPunct="1">
              <a:lnSpc>
                <a:spcPct val="100000"/>
              </a:lnSpc>
              <a:spcBef>
                <a:spcPts val="0"/>
              </a:spcBef>
              <a:spcAft>
                <a:spcPts val="0"/>
              </a:spcAft>
              <a:buClrTx/>
              <a:buSzTx/>
              <a:buFontTx/>
              <a:buNone/>
              <a:tabLst/>
              <a:defRPr/>
            </a:pPr>
            <a:r>
              <a:rPr lang="en" sz="1200" b="0" i="0" u="none" kern="1200">
                <a:solidFill>
                  <a:schemeClr val="tx1"/>
                </a:solidFill>
                <a:latin typeface="Univers Next Pro Thin" pitchFamily="34" charset="0"/>
                <a:ea typeface="+mn-ea"/>
                <a:cs typeface="+mn-cs"/>
              </a:rPr>
              <a:t>VirtuoSIS can be configured via the well-known “CCT” tool, which is commonly used by technicians. </a:t>
            </a:r>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16</a:t>
            </a:fld>
            <a:endParaRPr lang="en" dirty="0"/>
          </a:p>
        </p:txBody>
      </p:sp>
    </p:spTree>
    <p:extLst>
      <p:ext uri="{BB962C8B-B14F-4D97-AF65-F5344CB8AC3E}">
        <p14:creationId xmlns:p14="http://schemas.microsoft.com/office/powerpoint/2010/main" xmlns="" val="3324922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sz="1200" b="0" i="0" u="none" kern="1200">
                <a:solidFill>
                  <a:schemeClr val="tx1"/>
                </a:solidFill>
                <a:latin typeface="Univers Next Pro Thin" pitchFamily="34" charset="0"/>
                <a:ea typeface="+mn-ea"/>
                <a:cs typeface="+mn-cs"/>
              </a:rPr>
              <a:t>Units of 8 or 32 subscribers can be added by obtaining a licence.	</a:t>
            </a:r>
          </a:p>
          <a:p>
            <a:endParaRPr lang="en" sz="1200" u="none" kern="1200" baseline="0" smtClean="0">
              <a:solidFill>
                <a:schemeClr val="tx1"/>
              </a:solidFill>
              <a:latin typeface="Univers Next Pro Thin" pitchFamily="34" charset="0"/>
              <a:ea typeface="+mn-ea"/>
              <a:cs typeface="+mn-cs"/>
            </a:endParaRPr>
          </a:p>
          <a:p>
            <a:pPr algn="l" rtl="0"/>
            <a:r>
              <a:rPr lang="en" sz="1200" b="0" i="0" u="none" kern="1200">
                <a:solidFill>
                  <a:schemeClr val="tx1"/>
                </a:solidFill>
                <a:latin typeface="Univers Next Pro Thin" pitchFamily="34" charset="0"/>
                <a:ea typeface="+mn-ea"/>
                <a:cs typeface="+mn-cs"/>
              </a:rPr>
              <a:t>One instance can manage up to 112 subscribers.</a:t>
            </a:r>
          </a:p>
          <a:p>
            <a:endParaRPr lang="en" sz="1200" u="none" kern="1200" baseline="0" smtClean="0">
              <a:solidFill>
                <a:schemeClr val="tx1"/>
              </a:solidFill>
              <a:latin typeface="Univers Next Pro Thin" pitchFamily="34" charset="0"/>
              <a:ea typeface="+mn-ea"/>
              <a:cs typeface="+mn-cs"/>
            </a:endParaRPr>
          </a:p>
          <a:p>
            <a:pPr algn="l" rtl="0"/>
            <a:r>
              <a:rPr lang="en" sz="1200" b="0" i="0" u="none" kern="1200">
                <a:solidFill>
                  <a:schemeClr val="tx1"/>
                </a:solidFill>
                <a:latin typeface="Univers Next Pro Thin" pitchFamily="34" charset="0"/>
                <a:ea typeface="+mn-ea"/>
                <a:cs typeface="+mn-cs"/>
              </a:rPr>
              <a:t>As mentioned, VirtuoSIS is very economical in terms of resource requirements. One instance requires only 1 GHz CPU capacity and 1 GB of Memory.</a:t>
            </a:r>
          </a:p>
          <a:p>
            <a:endParaRPr lang="en" sz="1200" u="none" kern="1200" baseline="0" smtClean="0">
              <a:solidFill>
                <a:schemeClr val="tx1"/>
              </a:solidFill>
              <a:latin typeface="Univers Next Pro Thin" pitchFamily="34" charset="0"/>
              <a:ea typeface="+mn-ea"/>
              <a:cs typeface="+mn-cs"/>
            </a:endParaRPr>
          </a:p>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17</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sz="1200" b="0" i="0" u="none" kern="1200">
                <a:solidFill>
                  <a:schemeClr val="tx1"/>
                </a:solidFill>
                <a:latin typeface="Univers Next Pro Thin" pitchFamily="34" charset="0"/>
                <a:ea typeface="+mn-ea"/>
                <a:cs typeface="+mn-cs"/>
              </a:rPr>
              <a:t>Up to 10 instances can be managed per virtual machine. </a:t>
            </a:r>
          </a:p>
          <a:p>
            <a:endParaRPr lang="en" sz="1200" u="none" kern="1200" baseline="0" smtClean="0">
              <a:solidFill>
                <a:schemeClr val="tx1"/>
              </a:solidFill>
              <a:latin typeface="Univers Next Pro Thin" pitchFamily="34" charset="0"/>
              <a:ea typeface="+mn-ea"/>
              <a:cs typeface="+mn-cs"/>
            </a:endParaRPr>
          </a:p>
          <a:p>
            <a:pPr algn="l" rtl="0"/>
            <a:r>
              <a:rPr lang="en" sz="1200" b="0" i="0" u="none" kern="1200">
                <a:solidFill>
                  <a:schemeClr val="tx1"/>
                </a:solidFill>
                <a:latin typeface="Univers Next Pro Thin" pitchFamily="34" charset="0"/>
                <a:ea typeface="+mn-ea"/>
                <a:cs typeface="+mn-cs"/>
              </a:rPr>
              <a:t>This means a maximum of 1,120 subscribers per virtual machine. Even at that level ‒ with more than 1,000 subscribers ‒ the resource requirements remain comfortably low.</a:t>
            </a: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18</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b="0" i="0" u="none"/>
              <a:t>What if even more subscribers are needed? </a:t>
            </a:r>
          </a:p>
          <a:p>
            <a:endParaRPr lang="en"/>
          </a:p>
          <a:p>
            <a:pPr algn="l" rtl="0"/>
            <a:r>
              <a:rPr lang="en" b="0" i="0" u="none"/>
              <a:t>No problem ‒ setting up another virtual machine with a few mouse clicks adds the same scalable subscriber capacity to the existing one.</a:t>
            </a:r>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19</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r>
              <a:rPr lang="de-AT" dirty="0"/>
              <a:t>Source: Rough</a:t>
            </a:r>
            <a:r>
              <a:rPr lang="de-AT" baseline="0" dirty="0"/>
              <a:t> forecast for 2014 from VMWare back in 2012 (VMWare customer survey)</a:t>
            </a:r>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a:t>
            </a:fld>
            <a:endParaRPr lang="e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b="0" i="0" u="none"/>
              <a:t>If this capacity is used up as well, additional virtual machines can be added as needed.</a:t>
            </a:r>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20</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171450" indent="-171450">
              <a:buFont typeface="Arial"/>
              <a:buChar char="•"/>
            </a:pPr>
            <a:r>
              <a:rPr lang="de-DE"/>
              <a:t>You need a Basic Professional Licence</a:t>
            </a:r>
            <a:r>
              <a:rPr lang="de-DE" baseline="0"/>
              <a:t> per Virtual Machine</a:t>
            </a:r>
          </a:p>
          <a:p>
            <a:pPr marL="171450" indent="-171450">
              <a:buFont typeface="Arial"/>
              <a:buChar char="•"/>
            </a:pPr>
            <a:r>
              <a:rPr lang="de-DE" baseline="0"/>
              <a:t>Following licences can be used in the several instances</a:t>
            </a:r>
          </a:p>
          <a:p>
            <a:pPr marL="628630" lvl="1" indent="-171450">
              <a:buFont typeface="Arial"/>
              <a:buChar char="•"/>
            </a:pPr>
            <a:r>
              <a:rPr lang="de-DE" baseline="0"/>
              <a:t>Subscriber</a:t>
            </a:r>
          </a:p>
          <a:p>
            <a:pPr marL="628630" lvl="1" indent="-171450">
              <a:buFont typeface="Arial"/>
              <a:buChar char="•"/>
            </a:pPr>
            <a:r>
              <a:rPr lang="de-DE" baseline="0"/>
              <a:t>WAN connections</a:t>
            </a:r>
          </a:p>
          <a:p>
            <a:pPr marL="628630" lvl="1" indent="-171450">
              <a:buFont typeface="Arial"/>
              <a:buChar char="•"/>
            </a:pPr>
            <a:r>
              <a:rPr lang="de-DE" baseline="0"/>
              <a:t>LAN connections</a:t>
            </a:r>
          </a:p>
          <a:p>
            <a:pPr marL="628630" lvl="1" indent="-171450">
              <a:buFont typeface="Arial"/>
              <a:buChar char="•"/>
            </a:pPr>
            <a:r>
              <a:rPr lang="de-DE" baseline="0"/>
              <a:t>SIP trunks</a:t>
            </a:r>
          </a:p>
          <a:p>
            <a:pPr marL="628630" lvl="1" indent="-171450">
              <a:buFont typeface="Arial"/>
              <a:buChar char="•"/>
            </a:pPr>
            <a:r>
              <a:rPr lang="de-DE" baseline="0"/>
              <a:t>ICX interfaces</a:t>
            </a:r>
          </a:p>
          <a:p>
            <a:pPr marL="628630" lvl="1" indent="-171450">
              <a:buFont typeface="Arial"/>
              <a:buChar char="•"/>
            </a:pPr>
            <a:r>
              <a:rPr lang="de-DE" baseline="0"/>
              <a:t>Server independent licences (Intercom Client, ComWIN, OPC)</a:t>
            </a:r>
          </a:p>
        </p:txBody>
      </p:sp>
      <p:sp>
        <p:nvSpPr>
          <p:cNvPr id="4" name="Foliennummernplatzhalter 3"/>
          <p:cNvSpPr>
            <a:spLocks noGrp="1"/>
          </p:cNvSpPr>
          <p:nvPr>
            <p:ph type="sldNum" sz="quarter" idx="10"/>
          </p:nvPr>
        </p:nvSpPr>
        <p:spPr/>
        <p:txBody>
          <a:bodyPr/>
          <a:lstStyle/>
          <a:p>
            <a:fld id="{0FCC22F9-6892-46A9-933B-234A683B55DC}" type="slidenum">
              <a:rPr lang="de-DE" smtClean="0"/>
              <a:pPr/>
              <a:t>21</a:t>
            </a:fld>
            <a:endParaRPr lang="de-DE" dirty="0"/>
          </a:p>
        </p:txBody>
      </p:sp>
    </p:spTree>
    <p:extLst>
      <p:ext uri="{BB962C8B-B14F-4D97-AF65-F5344CB8AC3E}">
        <p14:creationId xmlns:p14="http://schemas.microsoft.com/office/powerpoint/2010/main" xmlns="" val="1937751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r>
              <a:rPr lang="en" sz="1200" b="0" i="0" u="none" kern="1200">
                <a:solidFill>
                  <a:schemeClr val="tx1"/>
                </a:solidFill>
                <a:latin typeface="Univers Next Pro Thin" pitchFamily="34" charset="0"/>
                <a:ea typeface="+mn-ea"/>
                <a:cs typeface="+mn-cs"/>
              </a:rPr>
              <a:t>Up to 25,000 subscribers: In terms of subscribers, VirtuoSIS is just as scalable as our hardware servers. Up to an amazing 25,000 subscribers ‒ all with a simple click of the mouse!</a:t>
            </a:r>
          </a:p>
          <a:p>
            <a:endParaRPr lang="en" sz="1200" u="none" kern="1200" baseline="0" smtClean="0">
              <a:solidFill>
                <a:schemeClr val="tx1"/>
              </a:solidFill>
              <a:latin typeface="Univers Next Pro Thin" pitchFamily="34" charset="0"/>
              <a:ea typeface="+mn-ea"/>
              <a:cs typeface="+mn-cs"/>
            </a:endParaRPr>
          </a:p>
          <a:p>
            <a:pPr algn="l" rtl="0"/>
            <a:r>
              <a:rPr lang="en" sz="1200" b="0" i="0" u="none" kern="1200">
                <a:solidFill>
                  <a:schemeClr val="tx1"/>
                </a:solidFill>
                <a:latin typeface="Univers Next Pro Thin" pitchFamily="34" charset="0"/>
                <a:ea typeface="+mn-ea"/>
                <a:cs typeface="+mn-cs"/>
              </a:rPr>
              <a:t>Similar to an orchestra that can be supplemented by additional musicians as needed, VirtuoSIS lets you scale your system to your requirements quickly and easily to suit your Intercom needs.  </a:t>
            </a:r>
          </a:p>
          <a:p>
            <a:endParaRPr lang="en" sz="1200" u="none" kern="1200" baseline="0" smtClean="0">
              <a:solidFill>
                <a:schemeClr val="tx1"/>
              </a:solidFill>
              <a:latin typeface="Univers Next Pro Thin" pitchFamily="34" charset="0"/>
              <a:ea typeface="+mn-ea"/>
              <a:cs typeface="+mn-cs"/>
            </a:endParaRPr>
          </a:p>
          <a:p>
            <a:endParaRPr lang="en" sz="1200" u="none" kern="1200" baseline="0" smtClean="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22</a:t>
            </a:fld>
            <a:endParaRPr lang="e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b="0" i="0" u="none"/>
              <a:t>In addition to running VirtuoSIS, you can set up additional virtual machines to run other Commend applications ‒ for example:</a:t>
            </a:r>
          </a:p>
          <a:p>
            <a:endParaRPr lang="en" baseline="0"/>
          </a:p>
          <a:p>
            <a:pPr algn="l" rtl="0"/>
            <a:r>
              <a:rPr lang="en" b="0" i="0" u="none"/>
              <a:t>ComWIN for virtualising the Intercom System</a:t>
            </a:r>
            <a:endParaRPr lang="de-AT" b="0" i="0" u="none"/>
          </a:p>
          <a:p>
            <a:pPr marL="0" marR="0" indent="0" algn="l" defTabSz="914360" rtl="0" eaLnBrk="1" fontAlgn="auto" latinLnBrk="0" hangingPunct="1">
              <a:lnSpc>
                <a:spcPct val="100000"/>
              </a:lnSpc>
              <a:spcBef>
                <a:spcPts val="0"/>
              </a:spcBef>
              <a:spcAft>
                <a:spcPts val="0"/>
              </a:spcAft>
              <a:buClrTx/>
              <a:buSzTx/>
              <a:buFontTx/>
              <a:buNone/>
              <a:tabLst/>
              <a:defRPr/>
            </a:pPr>
            <a:r>
              <a:rPr lang="en" b="0" i="0" u="none"/>
              <a:t>ComREPORT for logging all Intercom System events, and many more</a:t>
            </a:r>
          </a:p>
          <a:p>
            <a:pPr algn="l" rtl="0"/>
            <a:r>
              <a:rPr lang="en" b="0" i="0" u="none"/>
              <a:t>ComREC for audio recording via ICX and RTP</a:t>
            </a:r>
          </a:p>
          <a:p>
            <a:pPr algn="l" rtl="0"/>
            <a:endParaRPr lang="de-AT" b="0" i="0" u="none"/>
          </a:p>
          <a:p>
            <a:pPr algn="l" rtl="0"/>
            <a:r>
              <a:rPr lang="de-AT" b="0" i="0" u="none"/>
              <a:t>Operating system in this case is Windows</a:t>
            </a:r>
            <a:endParaRPr lang="en" b="0" i="0" u="none"/>
          </a:p>
          <a:p>
            <a:endParaRPr lang="en" sz="1200" u="none" kern="1200" baseline="0" smtClean="0">
              <a:solidFill>
                <a:schemeClr val="tx1"/>
              </a:solidFill>
              <a:latin typeface="Univers Next Pro Thin" pitchFamily="34" charset="0"/>
              <a:ea typeface="+mn-ea"/>
              <a:cs typeface="+mn-cs"/>
            </a:endParaRPr>
          </a:p>
          <a:p>
            <a:endParaRPr lang="en" dirty="0"/>
          </a:p>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23</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marL="0" marR="0" indent="0" algn="l" defTabSz="914360" rtl="0" eaLnBrk="1" fontAlgn="auto" latinLnBrk="0" hangingPunct="1">
              <a:lnSpc>
                <a:spcPct val="100000"/>
              </a:lnSpc>
              <a:spcBef>
                <a:spcPts val="0"/>
              </a:spcBef>
              <a:spcAft>
                <a:spcPts val="0"/>
              </a:spcAft>
              <a:buClrTx/>
              <a:buSzTx/>
              <a:buFontTx/>
              <a:buNone/>
              <a:tabLst/>
              <a:defRPr/>
            </a:pPr>
            <a:r>
              <a:rPr lang="de-AT" sz="1200" b="0" i="0" u="none" kern="1200">
                <a:solidFill>
                  <a:schemeClr val="tx1"/>
                </a:solidFill>
                <a:latin typeface="Univers Next Pro Thin" pitchFamily="34" charset="0"/>
                <a:ea typeface="+mn-ea"/>
                <a:cs typeface="+mn-cs"/>
              </a:rPr>
              <a:t>We use the same </a:t>
            </a:r>
            <a:r>
              <a:rPr lang="en" sz="1200" b="0" i="0" u="none" kern="1200">
                <a:solidFill>
                  <a:schemeClr val="tx1"/>
                </a:solidFill>
                <a:latin typeface="Univers Next Pro Thin" pitchFamily="34" charset="0"/>
                <a:ea typeface="+mn-ea"/>
                <a:cs typeface="+mn-cs"/>
              </a:rPr>
              <a:t>reliable storage and migration options that are provided within </a:t>
            </a:r>
            <a:r>
              <a:rPr lang="de-AT" sz="1200" b="0" i="0" u="none" kern="1200">
                <a:solidFill>
                  <a:schemeClr val="tx1"/>
                </a:solidFill>
                <a:latin typeface="Univers Next Pro Thin" pitchFamily="34" charset="0"/>
                <a:ea typeface="+mn-ea"/>
                <a:cs typeface="+mn-cs"/>
              </a:rPr>
              <a:t>the </a:t>
            </a:r>
            <a:r>
              <a:rPr lang="en" sz="1200" b="0" i="0" u="none" kern="1200">
                <a:solidFill>
                  <a:schemeClr val="tx1"/>
                </a:solidFill>
                <a:latin typeface="Univers Next Pro Thin" pitchFamily="34" charset="0"/>
                <a:ea typeface="+mn-ea"/>
                <a:cs typeface="+mn-cs"/>
              </a:rPr>
              <a:t>virtualised IT</a:t>
            </a:r>
            <a:r>
              <a:rPr lang="de-AT" sz="1200" b="0" i="0" u="none" kern="1200">
                <a:solidFill>
                  <a:schemeClr val="tx1"/>
                </a:solidFill>
                <a:latin typeface="Univers Next Pro Thin" pitchFamily="34" charset="0"/>
                <a:ea typeface="+mn-ea"/>
                <a:cs typeface="+mn-cs"/>
              </a:rPr>
              <a:t> infrastructure.</a:t>
            </a:r>
          </a:p>
          <a:p>
            <a:pPr marL="0" marR="0" indent="0" algn="l" defTabSz="914360" rtl="0" eaLnBrk="1" fontAlgn="auto" latinLnBrk="0" hangingPunct="1">
              <a:lnSpc>
                <a:spcPct val="100000"/>
              </a:lnSpc>
              <a:spcBef>
                <a:spcPts val="0"/>
              </a:spcBef>
              <a:spcAft>
                <a:spcPts val="0"/>
              </a:spcAft>
              <a:buClrTx/>
              <a:buSzTx/>
              <a:buFontTx/>
              <a:buNone/>
              <a:tabLst/>
              <a:defRPr/>
            </a:pPr>
            <a:endParaRPr lang="de-AT" sz="1200" b="0" i="0" u="none" kern="1200">
              <a:solidFill>
                <a:schemeClr val="tx1"/>
              </a:solidFill>
              <a:latin typeface="Univers Next Pro Thin" pitchFamily="34" charset="0"/>
              <a:ea typeface="+mn-ea"/>
              <a:cs typeface="+mn-cs"/>
            </a:endParaRPr>
          </a:p>
          <a:p>
            <a:pPr marL="0" marR="0" indent="0" algn="l" defTabSz="914360" rtl="0" eaLnBrk="1" fontAlgn="auto" latinLnBrk="0" hangingPunct="1">
              <a:lnSpc>
                <a:spcPct val="100000"/>
              </a:lnSpc>
              <a:spcBef>
                <a:spcPts val="0"/>
              </a:spcBef>
              <a:spcAft>
                <a:spcPts val="0"/>
              </a:spcAft>
              <a:buClrTx/>
              <a:buSzTx/>
              <a:buFontTx/>
              <a:buNone/>
              <a:tabLst/>
              <a:defRPr/>
            </a:pPr>
            <a:r>
              <a:rPr lang="de-AT" sz="1200" b="0" i="0" u="none" strike="noStrike" kern="1200">
                <a:solidFill>
                  <a:schemeClr val="tx1"/>
                </a:solidFill>
                <a:latin typeface="Univers Next Pro Thin" pitchFamily="34" charset="0"/>
                <a:ea typeface="+mn-ea"/>
                <a:cs typeface="+mn-cs"/>
              </a:rPr>
              <a:t>Entire </a:t>
            </a:r>
            <a:r>
              <a:rPr lang="en" sz="1200" b="0" i="0" u="none" strike="noStrike" kern="1200">
                <a:solidFill>
                  <a:schemeClr val="tx1"/>
                </a:solidFill>
                <a:latin typeface="Univers Next Pro Thin" pitchFamily="34" charset="0"/>
                <a:ea typeface="+mn-ea"/>
                <a:cs typeface="+mn-cs"/>
              </a:rPr>
              <a:t>virtual environments can be backed up and migrated</a:t>
            </a:r>
            <a:r>
              <a:rPr lang="de-AT" sz="1200" b="0" i="0" u="none" strike="noStrike" kern="1200">
                <a:solidFill>
                  <a:schemeClr val="tx1"/>
                </a:solidFill>
                <a:latin typeface="Univers Next Pro Thin" pitchFamily="34" charset="0"/>
                <a:ea typeface="+mn-ea"/>
                <a:cs typeface="+mn-cs"/>
              </a:rPr>
              <a:t> </a:t>
            </a:r>
            <a:r>
              <a:rPr lang="en" sz="1200" b="0" i="0" u="none" strike="noStrike" kern="1200">
                <a:solidFill>
                  <a:schemeClr val="tx1"/>
                </a:solidFill>
                <a:latin typeface="Univers Next Pro Thin" pitchFamily="34" charset="0"/>
                <a:ea typeface="+mn-ea"/>
                <a:cs typeface="+mn-cs"/>
              </a:rPr>
              <a:t>reliably without any interruptions. </a:t>
            </a:r>
            <a:endParaRPr lang="de-AT" sz="1200" b="0" i="0" u="none" kern="1200">
              <a:solidFill>
                <a:schemeClr val="tx1"/>
              </a:solidFill>
              <a:latin typeface="Univers Next Pro Thin" pitchFamily="34" charset="0"/>
              <a:ea typeface="+mn-ea"/>
              <a:cs typeface="+mn-cs"/>
            </a:endParaRPr>
          </a:p>
          <a:p>
            <a:pPr marL="0" marR="0" indent="0" algn="l" defTabSz="914360" rtl="0" eaLnBrk="1" fontAlgn="auto" latinLnBrk="0" hangingPunct="1">
              <a:lnSpc>
                <a:spcPct val="100000"/>
              </a:lnSpc>
              <a:spcBef>
                <a:spcPts val="0"/>
              </a:spcBef>
              <a:spcAft>
                <a:spcPts val="0"/>
              </a:spcAft>
              <a:buClrTx/>
              <a:buSzTx/>
              <a:buFontTx/>
              <a:buNone/>
              <a:tabLst/>
              <a:defRPr/>
            </a:pPr>
            <a:endParaRPr lang="de-AT" sz="1200" b="0" i="0" u="none" kern="1200">
              <a:solidFill>
                <a:schemeClr val="tx1"/>
              </a:solidFill>
              <a:latin typeface="Univers Next Pro Thin" pitchFamily="34" charset="0"/>
              <a:ea typeface="+mn-ea"/>
              <a:cs typeface="+mn-cs"/>
            </a:endParaRPr>
          </a:p>
          <a:p>
            <a:pPr marL="0" marR="0" indent="0" algn="l" defTabSz="914360" rtl="0" eaLnBrk="1" fontAlgn="auto" latinLnBrk="0" hangingPunct="1">
              <a:lnSpc>
                <a:spcPct val="100000"/>
              </a:lnSpc>
              <a:spcBef>
                <a:spcPts val="0"/>
              </a:spcBef>
              <a:spcAft>
                <a:spcPts val="0"/>
              </a:spcAft>
              <a:buClrTx/>
              <a:buSzTx/>
              <a:buFontTx/>
              <a:buNone/>
              <a:tabLst/>
              <a:defRPr/>
            </a:pPr>
            <a:r>
              <a:rPr lang="de-AT" sz="1200" b="0" i="0" u="none" kern="1200">
                <a:solidFill>
                  <a:schemeClr val="tx1"/>
                </a:solidFill>
                <a:latin typeface="Univers Next Pro Thin" pitchFamily="34" charset="0"/>
                <a:ea typeface="+mn-ea"/>
                <a:cs typeface="+mn-cs"/>
              </a:rPr>
              <a:t>In</a:t>
            </a:r>
            <a:r>
              <a:rPr lang="de-AT" sz="1200" b="0" i="0" u="none" kern="1200" baseline="0">
                <a:solidFill>
                  <a:schemeClr val="tx1"/>
                </a:solidFill>
                <a:latin typeface="Univers Next Pro Thin" pitchFamily="34" charset="0"/>
                <a:ea typeface="+mn-ea"/>
                <a:cs typeface="+mn-cs"/>
              </a:rPr>
              <a:t> this case we created a copy of the primary virtual machine (LIVE).</a:t>
            </a:r>
            <a:endParaRPr lang="de-AT"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24</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AT"/>
              <a:t>In the case</a:t>
            </a:r>
            <a:r>
              <a:rPr lang="de-AT" baseline="0"/>
              <a:t> of an update, the secondary virtual machine takes over the operation.</a:t>
            </a:r>
          </a:p>
          <a:p>
            <a:endParaRPr lang="de-AT" baseline="0"/>
          </a:p>
          <a:p>
            <a:pPr marL="0" marR="0" indent="0" algn="l" defTabSz="914360" rtl="0" eaLnBrk="1" fontAlgn="auto" latinLnBrk="0" hangingPunct="1">
              <a:lnSpc>
                <a:spcPct val="100000"/>
              </a:lnSpc>
              <a:spcBef>
                <a:spcPts val="0"/>
              </a:spcBef>
              <a:spcAft>
                <a:spcPts val="0"/>
              </a:spcAft>
              <a:buClrTx/>
              <a:buSzTx/>
              <a:buFontTx/>
              <a:buNone/>
              <a:tabLst/>
              <a:defRPr/>
            </a:pPr>
            <a:r>
              <a:rPr lang="de-AT"/>
              <a:t>Now you can comfortably</a:t>
            </a:r>
            <a:r>
              <a:rPr lang="de-AT" baseline="0"/>
              <a:t> update the software and/or add an additional instance at the </a:t>
            </a:r>
            <a:r>
              <a:rPr lang="de-AT" sz="1200" b="0" i="0" u="none" kern="1200" baseline="0">
                <a:solidFill>
                  <a:schemeClr val="tx1"/>
                </a:solidFill>
                <a:latin typeface="Univers Next Pro Thin" pitchFamily="34" charset="0"/>
                <a:ea typeface="+mn-ea"/>
                <a:cs typeface="+mn-cs"/>
              </a:rPr>
              <a:t>the primary virtual machine.</a:t>
            </a:r>
            <a:endParaRPr lang="de-AT" sz="1200" b="0" i="0" u="none" kern="1200">
              <a:solidFill>
                <a:schemeClr val="tx1"/>
              </a:solidFill>
              <a:latin typeface="Univers Next Pro Thin" pitchFamily="34" charset="0"/>
              <a:ea typeface="+mn-ea"/>
              <a:cs typeface="+mn-cs"/>
            </a:endParaRPr>
          </a:p>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25</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de-AT" sz="1200" b="0" i="0" u="none" strike="noStrike" kern="1200">
                <a:solidFill>
                  <a:schemeClr val="tx1"/>
                </a:solidFill>
                <a:latin typeface="Univers Next Pro Thin" pitchFamily="34" charset="0"/>
                <a:ea typeface="+mn-ea"/>
                <a:cs typeface="+mn-cs"/>
              </a:rPr>
              <a:t>The maintenance</a:t>
            </a:r>
            <a:r>
              <a:rPr lang="de-AT" sz="1200" b="0" i="0" u="none" strike="noStrike" kern="1200" baseline="0">
                <a:solidFill>
                  <a:schemeClr val="tx1"/>
                </a:solidFill>
                <a:latin typeface="Univers Next Pro Thin" pitchFamily="34" charset="0"/>
                <a:ea typeface="+mn-ea"/>
                <a:cs typeface="+mn-cs"/>
              </a:rPr>
              <a:t> is done, the primary virtual machine takes over and you can create again a copy of this.</a:t>
            </a:r>
          </a:p>
          <a:p>
            <a:pPr algn="l" rtl="0"/>
            <a:endParaRPr lang="de-AT" sz="1200" b="0" i="0" u="none" strike="noStrike" kern="1200" baseline="0">
              <a:solidFill>
                <a:schemeClr val="tx1"/>
              </a:solidFill>
              <a:latin typeface="Univers Next Pro Thin" pitchFamily="34" charset="0"/>
              <a:ea typeface="+mn-ea"/>
              <a:cs typeface="+mn-cs"/>
            </a:endParaRPr>
          </a:p>
          <a:p>
            <a:pPr algn="l" rtl="0"/>
            <a:r>
              <a:rPr lang="de-AT" sz="1200" b="0" i="0" u="none" strike="noStrike" kern="1200" baseline="0">
                <a:solidFill>
                  <a:schemeClr val="tx1"/>
                </a:solidFill>
                <a:latin typeface="Univers Next Pro Thin" pitchFamily="34" charset="0"/>
                <a:ea typeface="+mn-ea"/>
                <a:cs typeface="+mn-cs"/>
              </a:rPr>
              <a:t>An even more powerful feature is Fault Tolerance from VMWare (Version 4 and higher). </a:t>
            </a:r>
            <a:r>
              <a:rPr lang="de-AT"/>
              <a:t>Also here a copy of the primary virtual machine is running on a second host (but not active). This machine is permamently synchronized with the primary virtual machine over the network and takes over seamlessly in case of an outage of the primary VM's host. </a:t>
            </a:r>
            <a:endParaRPr lang="de-AT" sz="1200" b="0" i="0" u="none" strike="noStrike" kern="1200">
              <a:solidFill>
                <a:schemeClr val="tx1"/>
              </a:solidFill>
              <a:latin typeface="Univers Next Pro Thin" pitchFamily="34" charset="0"/>
              <a:ea typeface="+mn-ea"/>
              <a:cs typeface="+mn-cs"/>
            </a:endParaRPr>
          </a:p>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26</a:t>
            </a:fld>
            <a:endParaRPr lang="en" dirty="0"/>
          </a:p>
        </p:txBody>
      </p:sp>
    </p:spTree>
    <p:extLst>
      <p:ext uri="{BB962C8B-B14F-4D97-AF65-F5344CB8AC3E}">
        <p14:creationId xmlns:p14="http://schemas.microsoft.com/office/powerpoint/2010/main" xmlns="" val="1937751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marL="171450" marR="0" indent="-171450" algn="l" defTabSz="914360" rtl="0" eaLnBrk="1" fontAlgn="auto" latinLnBrk="0" hangingPunct="1">
              <a:lnSpc>
                <a:spcPct val="100000"/>
              </a:lnSpc>
              <a:spcBef>
                <a:spcPts val="0"/>
              </a:spcBef>
              <a:spcAft>
                <a:spcPts val="0"/>
              </a:spcAft>
              <a:buClrTx/>
              <a:buSzTx/>
              <a:buFont typeface="Arial"/>
              <a:buChar char="•"/>
              <a:tabLst/>
              <a:defRPr/>
            </a:pPr>
            <a:r>
              <a:rPr lang="en" sz="1200" b="0" i="0" u="none" kern="1200">
                <a:solidFill>
                  <a:schemeClr val="tx1"/>
                </a:solidFill>
                <a:latin typeface="Univers Next Pro Thin" pitchFamily="34" charset="0"/>
                <a:ea typeface="+mn-ea"/>
                <a:cs typeface="+mn-cs"/>
              </a:rPr>
              <a:t>Just like an emergency parachute helps paragliders to land safely in case of problems, VirtuoSIS will make sure your message will ‘land’ safely at the destination terminal  in case of system problems.</a:t>
            </a:r>
          </a:p>
          <a:p>
            <a:pPr marL="0" indent="0" algn="l" rtl="0">
              <a:buFont typeface="Arial"/>
              <a:buNone/>
            </a:pPr>
            <a:endParaRPr lang="de-AT" b="0" i="0" u="none"/>
          </a:p>
          <a:p>
            <a:pPr marL="171450" indent="-171450" algn="l" rtl="0">
              <a:buFont typeface="Arial"/>
              <a:buChar char="•"/>
            </a:pPr>
            <a:r>
              <a:rPr lang="en" b="0" i="0" u="none"/>
              <a:t>‘Fault Tolerance’ </a:t>
            </a:r>
            <a:r>
              <a:rPr lang="de-AT" b="0" i="0" u="none"/>
              <a:t>is possible due to the </a:t>
            </a:r>
            <a:r>
              <a:rPr lang="en" b="0" i="0" u="none"/>
              <a:t>low resource requirements</a:t>
            </a:r>
            <a:r>
              <a:rPr lang="de-AT" b="0" i="0" u="none"/>
              <a:t> of VirtuoSIS</a:t>
            </a:r>
            <a:endParaRPr lang="en" b="0" i="0" u="none"/>
          </a:p>
          <a:p>
            <a:endParaRPr lang="en" sz="1200" u="none" kern="1200" baseline="0" smtClean="0">
              <a:solidFill>
                <a:schemeClr val="tx1"/>
              </a:solidFill>
              <a:latin typeface="Univers Next Pro Thin" pitchFamily="34" charset="0"/>
              <a:ea typeface="+mn-ea"/>
              <a:cs typeface="+mn-cs"/>
            </a:endParaRPr>
          </a:p>
          <a:p>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27</a:t>
            </a:fld>
            <a:endParaRPr lang="e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lnSpcReduction="10000"/>
          </a:bodyPr>
          <a:lstStyle/>
          <a:p>
            <a:pPr algn="l" rtl="0"/>
            <a:r>
              <a:rPr lang="en" b="0" i="0" u="none"/>
              <a:t>On the one hand, VirtuoSIS is amazingly scalable and powerful. On the other hand, it remains on a very low level where overhead costs are concerned.</a:t>
            </a:r>
            <a:endParaRPr lang="en"/>
          </a:p>
          <a:p>
            <a:endParaRPr lang="en"/>
          </a:p>
          <a:p>
            <a:pPr algn="l" rtl="0"/>
            <a:r>
              <a:rPr lang="en" b="0" i="0" u="none"/>
              <a:t>Also, it is cost-optimised in terms of resources such as hardware, energy and personnel, which keeps the TCO down.</a:t>
            </a:r>
          </a:p>
          <a:p>
            <a:endParaRPr lang="en" baseline="0"/>
          </a:p>
          <a:p>
            <a:pPr marL="0" marR="0" indent="0" algn="l" defTabSz="914360" rtl="0" eaLnBrk="1" fontAlgn="auto" latinLnBrk="0" hangingPunct="1">
              <a:lnSpc>
                <a:spcPct val="100000"/>
              </a:lnSpc>
              <a:spcBef>
                <a:spcPts val="0"/>
              </a:spcBef>
              <a:spcAft>
                <a:spcPts val="0"/>
              </a:spcAft>
              <a:buClrTx/>
              <a:buSzTx/>
              <a:buFontTx/>
              <a:buNone/>
              <a:tabLst/>
              <a:defRPr/>
            </a:pPr>
            <a:r>
              <a:rPr lang="en" b="0" i="0" u="none"/>
              <a:t>This is achieved by:</a:t>
            </a:r>
          </a:p>
          <a:p>
            <a:pPr marL="0" marR="0" indent="0" algn="l" defTabSz="914360" rtl="0" eaLnBrk="1" fontAlgn="auto" latinLnBrk="0" hangingPunct="1">
              <a:lnSpc>
                <a:spcPct val="100000"/>
              </a:lnSpc>
              <a:spcBef>
                <a:spcPts val="0"/>
              </a:spcBef>
              <a:spcAft>
                <a:spcPts val="0"/>
              </a:spcAft>
              <a:buClrTx/>
              <a:buSzTx/>
              <a:buFontTx/>
              <a:buNone/>
              <a:tabLst/>
              <a:defRPr/>
            </a:pPr>
            <a:endParaRPr lang="en"/>
          </a:p>
          <a:p>
            <a:pPr marL="0" marR="0" indent="0" algn="l" defTabSz="914360" rtl="0" eaLnBrk="1" fontAlgn="auto" latinLnBrk="0" hangingPunct="1">
              <a:lnSpc>
                <a:spcPct val="100000"/>
              </a:lnSpc>
              <a:spcBef>
                <a:spcPts val="0"/>
              </a:spcBef>
              <a:spcAft>
                <a:spcPts val="0"/>
              </a:spcAft>
              <a:buClrTx/>
              <a:buSzTx/>
              <a:buFontTx/>
              <a:buNone/>
              <a:tabLst/>
              <a:defRPr/>
            </a:pPr>
            <a:r>
              <a:rPr lang="en" b="0" i="0" u="none"/>
              <a:t>Following the uniform hardware concept </a:t>
            </a:r>
            <a:r>
              <a:rPr lang="de-AT" b="0" i="0" u="none"/>
              <a:t>of</a:t>
            </a:r>
            <a:r>
              <a:rPr lang="de-AT" b="0" i="0" u="none" baseline="0"/>
              <a:t> the</a:t>
            </a:r>
            <a:r>
              <a:rPr lang="en" b="0" i="0" u="none"/>
              <a:t> IT environments</a:t>
            </a:r>
            <a:r>
              <a:rPr lang="de-AT" b="0" i="0" u="none" baseline="0"/>
              <a:t> // </a:t>
            </a:r>
            <a:r>
              <a:rPr lang="en" b="0" i="0" u="none"/>
              <a:t> supports quick &amp; easy hardware replacement</a:t>
            </a:r>
          </a:p>
          <a:p>
            <a:endParaRPr lang="en"/>
          </a:p>
          <a:p>
            <a:pPr algn="l" rtl="0"/>
            <a:r>
              <a:rPr lang="en" b="0" i="0" u="none"/>
              <a:t>Enabling VirtuoSIS to scale quickly and easily to any size on a simple licence basis - there’s no need for additional server hardware (except for minimum resource requirements in terms of CPU, Memory and hard disc space)</a:t>
            </a:r>
            <a:endParaRPr lang="en"/>
          </a:p>
          <a:p>
            <a:endParaRPr lang="en"/>
          </a:p>
          <a:p>
            <a:pPr algn="l" rtl="0"/>
            <a:r>
              <a:rPr lang="en" b="0" i="0" u="none"/>
              <a:t>Requiring maintenance of only one IT infrastructure, which allows for optimum use of IT personnel</a:t>
            </a:r>
          </a:p>
          <a:p>
            <a:pPr algn="l" rtl="0"/>
            <a:endParaRPr lang="de-AT" b="0" i="0" u="none"/>
          </a:p>
          <a:p>
            <a:pPr algn="l" rtl="0"/>
            <a:r>
              <a:rPr lang="en" b="0" i="0" u="none"/>
              <a:t>Automatic use of built-in security and fail safety mechanisms within the virtualisation environment ‒ this ensures ultimate availability.</a:t>
            </a:r>
          </a:p>
          <a:p>
            <a:endParaRPr lang="en" baseline="0"/>
          </a:p>
          <a:p>
            <a:pPr algn="l" rtl="0"/>
            <a:r>
              <a:rPr lang="en" b="0" i="0" u="none"/>
              <a:t>Again, the uniform security concept (planning and maintenance) helps save hardware and personnel resources.</a:t>
            </a:r>
          </a:p>
          <a:p>
            <a:endParaRPr lang="en" baseline="0"/>
          </a:p>
          <a:p>
            <a:pPr algn="l" rtl="0"/>
            <a:r>
              <a:rPr lang="en" b="0" i="0" u="none"/>
              <a:t>This enables significant cost savings when it comes to the essential high availability. </a:t>
            </a:r>
          </a:p>
          <a:p>
            <a:endParaRPr lang="en" baseline="0"/>
          </a:p>
          <a:p>
            <a:pPr algn="l" rtl="0"/>
            <a:endParaRPr lang="en"/>
          </a:p>
          <a:p>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28</a:t>
            </a:fld>
            <a:endParaRPr lang="en" dirty="0"/>
          </a:p>
        </p:txBody>
      </p:sp>
    </p:spTree>
    <p:extLst>
      <p:ext uri="{BB962C8B-B14F-4D97-AF65-F5344CB8AC3E}">
        <p14:creationId xmlns:p14="http://schemas.microsoft.com/office/powerpoint/2010/main" xmlns="" val="3746693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Downtime costs money (depending on application); redundancy is therefore important</a:t>
            </a:r>
          </a:p>
          <a:p>
            <a:endParaRPr lang="en-GB"/>
          </a:p>
          <a:p>
            <a:r>
              <a:rPr lang="en-GB"/>
              <a:t>SIS provides TCO advantages in redundant systems</a:t>
            </a:r>
          </a:p>
        </p:txBody>
      </p:sp>
      <p:sp>
        <p:nvSpPr>
          <p:cNvPr id="4" name="Foliennummernplatzhalter 3"/>
          <p:cNvSpPr>
            <a:spLocks noGrp="1"/>
          </p:cNvSpPr>
          <p:nvPr>
            <p:ph type="sldNum" sz="quarter" idx="10"/>
          </p:nvPr>
        </p:nvSpPr>
        <p:spPr/>
        <p:txBody>
          <a:bodyPr/>
          <a:lstStyle/>
          <a:p>
            <a:fld id="{0FCC22F9-6892-46A9-933B-234A683B55DC}" type="slidenum">
              <a:rPr lang="de-DE" smtClean="0"/>
              <a:pPr/>
              <a:t>29</a:t>
            </a:fld>
            <a:endParaRPr lang="de-DE" dirty="0"/>
          </a:p>
        </p:txBody>
      </p:sp>
    </p:spTree>
    <p:extLst>
      <p:ext uri="{BB962C8B-B14F-4D97-AF65-F5344CB8AC3E}">
        <p14:creationId xmlns:p14="http://schemas.microsoft.com/office/powerpoint/2010/main" xmlns="" val="65444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algn="l" rtl="0"/>
            <a:r>
              <a:rPr lang="de-AT" b="0" i="0" u="none"/>
              <a:t>Our Solution: </a:t>
            </a:r>
            <a:r>
              <a:rPr lang="en" b="0" i="0" u="none"/>
              <a:t>we were the first provider worldwide to introduce a fully software-based Intercom Server.</a:t>
            </a:r>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3</a:t>
            </a:fld>
            <a:endParaRPr lang="e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DE"/>
              <a:t>Airport:</a:t>
            </a:r>
            <a:r>
              <a:rPr lang="de-DE" baseline="0"/>
              <a:t> Auckland (New Zealand)</a:t>
            </a:r>
          </a:p>
          <a:p>
            <a:endParaRPr lang="de-DE" baseline="0"/>
          </a:p>
          <a:p>
            <a:r>
              <a:rPr lang="de-DE" baseline="0"/>
              <a:t>Parking: Wilson Parking (Australia)</a:t>
            </a:r>
          </a:p>
          <a:p>
            <a:endParaRPr lang="de-DE" baseline="0"/>
          </a:p>
          <a:p>
            <a:r>
              <a:rPr lang="de-DE" baseline="0"/>
              <a:t>Railway: NMBS Main Railway Station (Belgium)</a:t>
            </a:r>
          </a:p>
          <a:p>
            <a:endParaRPr lang="de-DE" baseline="0"/>
          </a:p>
          <a:p>
            <a:r>
              <a:rPr lang="de-DE" baseline="0"/>
              <a:t>Heavy Industry: Mannstädtwerke (Germany)</a:t>
            </a:r>
          </a:p>
          <a:p>
            <a:endParaRPr lang="de-DE" baseline="0"/>
          </a:p>
          <a:p>
            <a:r>
              <a:rPr lang="de-DE" baseline="0"/>
              <a:t>Buidling Security: Knorr Bremse AG (Germany)</a:t>
            </a:r>
          </a:p>
          <a:p>
            <a:endParaRPr lang="de-DE" baseline="0"/>
          </a:p>
          <a:p>
            <a:r>
              <a:rPr lang="de-DE" baseline="0"/>
              <a:t>Petrol Stations (Austria)</a:t>
            </a:r>
          </a:p>
          <a:p>
            <a:endParaRPr lang="de-DE" baseline="0"/>
          </a:p>
          <a:p>
            <a:r>
              <a:rPr lang="de-DE" baseline="0"/>
              <a:t>Buidling Security: Novartis (USA)</a:t>
            </a:r>
          </a:p>
          <a:p>
            <a:endParaRPr lang="de-DE" baseline="0"/>
          </a:p>
          <a:p>
            <a:endParaRPr lang="de-DE"/>
          </a:p>
        </p:txBody>
      </p:sp>
      <p:sp>
        <p:nvSpPr>
          <p:cNvPr id="4" name="Foliennummernplatzhalter 3"/>
          <p:cNvSpPr>
            <a:spLocks noGrp="1"/>
          </p:cNvSpPr>
          <p:nvPr>
            <p:ph type="sldNum" sz="quarter" idx="10"/>
          </p:nvPr>
        </p:nvSpPr>
        <p:spPr/>
        <p:txBody>
          <a:bodyPr/>
          <a:lstStyle/>
          <a:p>
            <a:fld id="{0FCC22F9-6892-46A9-933B-234A683B55DC}" type="slidenum">
              <a:rPr lang="de-DE" smtClean="0"/>
              <a:pPr/>
              <a:t>30</a:t>
            </a:fld>
            <a:endParaRPr lang="de-DE" dirty="0"/>
          </a:p>
        </p:txBody>
      </p:sp>
    </p:spTree>
    <p:extLst>
      <p:ext uri="{BB962C8B-B14F-4D97-AF65-F5344CB8AC3E}">
        <p14:creationId xmlns:p14="http://schemas.microsoft.com/office/powerpoint/2010/main" xmlns="" val="377397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pPr marL="171450" indent="-171450" algn="l" rtl="0">
              <a:buFont typeface="Arial"/>
              <a:buChar char="•"/>
            </a:pPr>
            <a:endParaRPr lang="en" dirty="0"/>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31</a:t>
            </a:fld>
            <a:endParaRPr lang="e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b="0" i="0" u="none"/>
              <a:t>The following virtualisation environments are supported:</a:t>
            </a:r>
            <a:endParaRPr lang="en"/>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4</a:t>
            </a:fld>
            <a:endParaRPr lang="en" dirty="0"/>
          </a:p>
        </p:txBody>
      </p:sp>
    </p:spTree>
    <p:extLst>
      <p:ext uri="{BB962C8B-B14F-4D97-AF65-F5344CB8AC3E}">
        <p14:creationId xmlns:p14="http://schemas.microsoft.com/office/powerpoint/2010/main" xmlns="" val="134112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5</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6</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7</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en" sz="1200" b="0" i="0" u="none" kern="1200">
              <a:solidFill>
                <a:schemeClr val="tx1"/>
              </a:solidFill>
              <a:latin typeface="Univers Next Pro Thin" pitchFamily="34" charset="0"/>
              <a:ea typeface="+mn-ea"/>
              <a:cs typeface="+mn-cs"/>
            </a:endParaRP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8</a:t>
            </a:fld>
            <a:endParaRPr lang="en" dirty="0"/>
          </a:p>
        </p:txBody>
      </p:sp>
    </p:spTree>
    <p:extLst>
      <p:ext uri="{BB962C8B-B14F-4D97-AF65-F5344CB8AC3E}">
        <p14:creationId xmlns:p14="http://schemas.microsoft.com/office/powerpoint/2010/main" xmlns="" val="4247458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pPr algn="l" rtl="0"/>
            <a:r>
              <a:rPr lang="en" b="0" i="0" u="none"/>
              <a:t>A virtualisation environment typically houses several virtual machines, which may run different operating systems and serve different purposes.</a:t>
            </a:r>
          </a:p>
          <a:p>
            <a:endParaRPr lang="en" baseline="0"/>
          </a:p>
          <a:p>
            <a:pPr algn="l" rtl="0"/>
            <a:r>
              <a:rPr lang="en" b="0" i="0" u="none"/>
              <a:t>The example on this slide shows SAP running on a Windows operating system and an Apache web server running on Linux.</a:t>
            </a:r>
            <a:endParaRPr lang="en"/>
          </a:p>
          <a:p>
            <a:endParaRPr lang="en"/>
          </a:p>
          <a:p>
            <a:pPr algn="l" rtl="0"/>
            <a:r>
              <a:rPr lang="en" b="0" i="0" u="none"/>
              <a:t>The VirtuoSIS server installs very easily into this environment, using a pre-configured template.</a:t>
            </a:r>
          </a:p>
        </p:txBody>
      </p:sp>
      <p:sp>
        <p:nvSpPr>
          <p:cNvPr id="4" name="Foliennummernplatzhalter 3"/>
          <p:cNvSpPr>
            <a:spLocks noGrp="1"/>
          </p:cNvSpPr>
          <p:nvPr>
            <p:ph type="sldNum" sz="quarter" idx="10"/>
          </p:nvPr>
        </p:nvSpPr>
        <p:spPr/>
        <p:txBody>
          <a:bodyPr/>
          <a:lstStyle/>
          <a:p>
            <a:pPr algn="l" rtl="0"/>
            <a:fld id="{0FCC22F9-6892-46A9-933B-234A683B55DC}" type="slidenum">
              <a:rPr/>
              <a:pPr algn="l" rtl="0"/>
              <a:t>9</a:t>
            </a:fld>
            <a:endParaRPr lang="en" dirty="0"/>
          </a:p>
        </p:txBody>
      </p:sp>
    </p:spTree>
    <p:extLst>
      <p:ext uri="{BB962C8B-B14F-4D97-AF65-F5344CB8AC3E}">
        <p14:creationId xmlns:p14="http://schemas.microsoft.com/office/powerpoint/2010/main" xmlns="" val="1937751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tag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9600" y="3063849"/>
            <a:ext cx="7920000" cy="729129"/>
          </a:xfrm>
          <a:noFill/>
        </p:spPr>
        <p:txBody>
          <a:bodyPr wrap="square" tIns="0" anchor="ctr" anchorCtr="0">
            <a:spAutoFit/>
          </a:bodyPr>
          <a:lstStyle>
            <a:lvl1pPr algn="ctr">
              <a:defRPr sz="4500" b="0" i="0" spc="-60" baseline="0">
                <a:solidFill>
                  <a:srgbClr val="FFFFFF"/>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2" name="Untertitel 2"/>
          <p:cNvSpPr>
            <a:spLocks noGrp="1"/>
          </p:cNvSpPr>
          <p:nvPr>
            <p:ph type="subTitle" idx="1" hasCustomPrompt="1"/>
          </p:nvPr>
        </p:nvSpPr>
        <p:spPr>
          <a:xfrm>
            <a:off x="609600" y="3981781"/>
            <a:ext cx="7920000" cy="421352"/>
          </a:xfrm>
          <a:noFill/>
        </p:spPr>
        <p:txBody>
          <a:bodyPr wrap="square" tIns="0" anchor="t">
            <a:spAutoFit/>
          </a:bodyPr>
          <a:lstStyle>
            <a:lvl1pPr marL="0" indent="0" algn="ctr">
              <a:buNone/>
              <a:defRPr sz="2500" b="0" i="0" spc="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extLst>
      <p:ext uri="{BB962C8B-B14F-4D97-AF65-F5344CB8AC3E}">
        <p14:creationId xmlns:p14="http://schemas.microsoft.com/office/powerpoint/2010/main" xmlns="" val="36983598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Blue-Title-Centr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7" y="4"/>
            <a:ext cx="9143997" cy="6860855"/>
          </a:xfrm>
          <a:prstGeom prst="rect">
            <a:avLst/>
          </a:prstGeom>
          <a:solidFill>
            <a:srgbClr val="1025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2538906" y="3371226"/>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
        <p:nvSpPr>
          <p:cNvPr id="11" name="Textplatzhalter 2"/>
          <p:cNvSpPr>
            <a:spLocks noGrp="1"/>
          </p:cNvSpPr>
          <p:nvPr>
            <p:ph type="body" sz="quarter" idx="10"/>
          </p:nvPr>
        </p:nvSpPr>
        <p:spPr>
          <a:xfrm>
            <a:off x="2538904" y="3909206"/>
            <a:ext cx="5944696" cy="1767655"/>
          </a:xfrm>
          <a:noFill/>
        </p:spPr>
        <p:txBody>
          <a:bodyPr wrap="square" lIns="108000" tIns="82800" rIns="108000" bIns="82800">
            <a:spAutoFit/>
          </a:bodyPr>
          <a:lstStyle>
            <a:lvl1pPr>
              <a:defRPr sz="2000" b="0" i="0">
                <a:solidFill>
                  <a:schemeClr val="bg1">
                    <a:lumMod val="95000"/>
                  </a:schemeClr>
                </a:solidFill>
                <a:latin typeface="Calibri Light"/>
                <a:cs typeface="Calibri Light"/>
              </a:defRPr>
            </a:lvl1pPr>
            <a:lvl2pPr>
              <a:defRPr b="0" i="0">
                <a:solidFill>
                  <a:schemeClr val="bg1">
                    <a:lumMod val="95000"/>
                  </a:schemeClr>
                </a:solidFill>
                <a:latin typeface="Calibri Light"/>
                <a:cs typeface="Calibri Light"/>
              </a:defRPr>
            </a:lvl2pPr>
            <a:lvl3pPr>
              <a:defRPr b="0" i="0">
                <a:solidFill>
                  <a:schemeClr val="bg1">
                    <a:lumMod val="95000"/>
                  </a:schemeClr>
                </a:solidFill>
                <a:latin typeface="Calibri Light"/>
                <a:cs typeface="Calibri Light"/>
              </a:defRPr>
            </a:lvl3pPr>
            <a:lvl4pPr>
              <a:defRPr b="0" i="0">
                <a:solidFill>
                  <a:schemeClr val="bg1">
                    <a:lumMod val="95000"/>
                  </a:schemeClr>
                </a:solidFill>
                <a:latin typeface="Calibri Light"/>
                <a:cs typeface="Calibri Light"/>
              </a:defRPr>
            </a:lvl4pPr>
            <a:lvl5pPr>
              <a:defRPr b="0" i="0">
                <a:solidFill>
                  <a:schemeClr val="bg1">
                    <a:lumMod val="9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2538905" y="2766007"/>
            <a:ext cx="1841302" cy="529074"/>
          </a:xfrm>
          <a:gradFill flip="none" rotWithShape="1">
            <a:gsLst>
              <a:gs pos="0">
                <a:srgbClr val="E5F0F4"/>
              </a:gs>
              <a:gs pos="100000">
                <a:srgbClr val="FFFFFF"/>
              </a:gs>
            </a:gsLst>
            <a:lin ang="16200000" scaled="0"/>
            <a:tileRect/>
          </a:gradFill>
        </p:spPr>
        <p:txBody>
          <a:bodyPr vert="horz" wrap="none" lIns="72555" tIns="0" rIns="72555" bIns="36277" rtlCol="0" anchor="ctr" anchorCtr="0">
            <a:spAutoFit/>
          </a:bodyPr>
          <a:lstStyle>
            <a:lvl1pPr>
              <a:defRPr lang="de-DE" sz="3200" b="0" i="0" spc="0" baseline="0" dirty="0">
                <a:solidFill>
                  <a:srgbClr val="003A65"/>
                </a:solidFill>
                <a:latin typeface="Calibri Light"/>
                <a:cs typeface="Calibri Light"/>
              </a:defRPr>
            </a:lvl1pPr>
          </a:lstStyle>
          <a:p>
            <a:pPr marL="0" lvl="0"/>
            <a:r>
              <a:rPr lang="de-AT" dirty="0"/>
              <a:t>Enter Title</a:t>
            </a:r>
            <a:endParaRPr lang="de-DE" dirty="0"/>
          </a:p>
        </p:txBody>
      </p:sp>
      <p:pic>
        <p:nvPicPr>
          <p:cNvPr id="14" name="Bild 13" descr="ppt-logo-shadow-blue.png"/>
          <p:cNvPicPr>
            <a:picLocks noChangeAspect="1"/>
          </p:cNvPicPr>
          <p:nvPr userDrawn="1"/>
        </p:nvPicPr>
        <p:blipFill>
          <a:blip r:embed="rId5" cstate="screen"/>
          <a:stretch>
            <a:fillRect/>
          </a:stretch>
        </p:blipFill>
        <p:spPr>
          <a:xfrm>
            <a:off x="7792419" y="6096068"/>
            <a:ext cx="682696" cy="761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ackground-Imag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7" y="4"/>
            <a:ext cx="9143997" cy="6860855"/>
          </a:xfrm>
          <a:prstGeom prst="rect">
            <a:avLst/>
          </a:prstGeom>
          <a:solidFill>
            <a:srgbClr val="10253F">
              <a:alpha val="95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1004556" y="1449140"/>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
        <p:nvSpPr>
          <p:cNvPr id="11" name="Textplatzhalter 2"/>
          <p:cNvSpPr>
            <a:spLocks noGrp="1"/>
          </p:cNvSpPr>
          <p:nvPr>
            <p:ph type="body" sz="quarter" idx="10"/>
          </p:nvPr>
        </p:nvSpPr>
        <p:spPr>
          <a:xfrm>
            <a:off x="1004554" y="1987120"/>
            <a:ext cx="7377446" cy="1849729"/>
          </a:xfrm>
          <a:noFill/>
        </p:spPr>
        <p:txBody>
          <a:bodyPr wrap="square" lIns="108000" tIns="82800" rIns="108000" bIns="82800">
            <a:spAutoFit/>
          </a:bodyPr>
          <a:lstStyle>
            <a:lvl1pPr>
              <a:spcAft>
                <a:spcPts val="400"/>
              </a:spcAft>
              <a:defRPr sz="2200" b="0" i="0">
                <a:solidFill>
                  <a:schemeClr val="bg1">
                    <a:lumMod val="95000"/>
                  </a:schemeClr>
                </a:solidFill>
                <a:latin typeface="Calibri Light"/>
                <a:cs typeface="Calibri Light"/>
              </a:defRPr>
            </a:lvl1pPr>
            <a:lvl2pPr>
              <a:defRPr b="0" i="0">
                <a:solidFill>
                  <a:schemeClr val="bg1">
                    <a:lumMod val="95000"/>
                  </a:schemeClr>
                </a:solidFill>
                <a:latin typeface="Calibri Light"/>
                <a:cs typeface="Calibri Light"/>
              </a:defRPr>
            </a:lvl2pPr>
            <a:lvl3pPr>
              <a:defRPr b="0" i="0">
                <a:solidFill>
                  <a:schemeClr val="bg1">
                    <a:lumMod val="95000"/>
                  </a:schemeClr>
                </a:solidFill>
                <a:latin typeface="Calibri Light"/>
                <a:cs typeface="Calibri Light"/>
              </a:defRPr>
            </a:lvl3pPr>
            <a:lvl4pPr>
              <a:defRPr b="0" i="0">
                <a:solidFill>
                  <a:schemeClr val="bg1">
                    <a:lumMod val="95000"/>
                  </a:schemeClr>
                </a:solidFill>
                <a:latin typeface="Calibri Light"/>
                <a:cs typeface="Calibri Light"/>
              </a:defRPr>
            </a:lvl4pPr>
            <a:lvl5pPr>
              <a:defRPr b="0" i="0">
                <a:solidFill>
                  <a:schemeClr val="bg1">
                    <a:lumMod val="9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1004554" y="843921"/>
            <a:ext cx="1841302" cy="529074"/>
          </a:xfrm>
          <a:gradFill flip="none" rotWithShape="1">
            <a:gsLst>
              <a:gs pos="0">
                <a:srgbClr val="E5F0F4"/>
              </a:gs>
              <a:gs pos="100000">
                <a:srgbClr val="FFFFFF"/>
              </a:gs>
            </a:gsLst>
            <a:lin ang="16200000" scaled="0"/>
            <a:tileRect/>
          </a:gradFill>
        </p:spPr>
        <p:txBody>
          <a:bodyPr vert="horz" wrap="none" lIns="72555" tIns="0" rIns="72555" bIns="36277" rtlCol="0" anchor="ctr" anchorCtr="0">
            <a:spAutoFit/>
          </a:bodyPr>
          <a:lstStyle>
            <a:lvl1pPr>
              <a:defRPr lang="de-DE" sz="3200" b="0" i="0" spc="0" baseline="0" dirty="0">
                <a:solidFill>
                  <a:srgbClr val="003A65"/>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5" cstate="screen"/>
          <a:stretch>
            <a:fillRect/>
          </a:stretch>
        </p:blipFill>
        <p:spPr>
          <a:xfrm>
            <a:off x="7792419" y="6096068"/>
            <a:ext cx="682696" cy="761937"/>
          </a:xfrm>
          <a:prstGeom prst="rect">
            <a:avLst/>
          </a:prstGeom>
        </p:spPr>
      </p:pic>
    </p:spTree>
    <p:extLst>
      <p:ext uri="{BB962C8B-B14F-4D97-AF65-F5344CB8AC3E}">
        <p14:creationId xmlns:p14="http://schemas.microsoft.com/office/powerpoint/2010/main" xmlns="" val="289863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Worldmap">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 y="0"/>
            <a:ext cx="9180512" cy="6885384"/>
          </a:xfrm>
          <a:prstGeom prst="rect">
            <a:avLst/>
          </a:prstGeom>
        </p:spPr>
      </p:pic>
      <p:sp>
        <p:nvSpPr>
          <p:cNvPr id="12" name="Untertitel 2"/>
          <p:cNvSpPr>
            <a:spLocks noGrp="1"/>
          </p:cNvSpPr>
          <p:nvPr>
            <p:ph type="subTitle" idx="1" hasCustomPrompt="1"/>
          </p:nvPr>
        </p:nvSpPr>
        <p:spPr>
          <a:xfrm>
            <a:off x="1004556" y="1449140"/>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4"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5" cstate="screen"/>
          <a:stretch>
            <a:fillRect/>
          </a:stretch>
        </p:blipFill>
        <p:spPr>
          <a:xfrm>
            <a:off x="8705121" y="4243034"/>
            <a:ext cx="438876" cy="2614968"/>
          </a:xfrm>
          <a:prstGeom prst="rect">
            <a:avLst/>
          </a:prstGeom>
        </p:spPr>
      </p:pic>
      <p:pic>
        <p:nvPicPr>
          <p:cNvPr id="9" name="Bild 6" descr="arrow-left.png"/>
          <p:cNvPicPr>
            <a:picLocks noChangeAspect="1"/>
          </p:cNvPicPr>
          <p:nvPr userDrawn="1"/>
        </p:nvPicPr>
        <p:blipFill>
          <a:blip r:embed="rId4"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5" cstate="screen"/>
          <a:stretch>
            <a:fillRect/>
          </a:stretch>
        </p:blipFill>
        <p:spPr>
          <a:xfrm>
            <a:off x="8705121" y="4243034"/>
            <a:ext cx="438876" cy="2614968"/>
          </a:xfrm>
          <a:prstGeom prst="rect">
            <a:avLst/>
          </a:prstGeom>
        </p:spPr>
      </p:pic>
      <p:sp>
        <p:nvSpPr>
          <p:cNvPr id="3" name="Titel 2"/>
          <p:cNvSpPr>
            <a:spLocks noGrp="1"/>
          </p:cNvSpPr>
          <p:nvPr>
            <p:ph type="title" hasCustomPrompt="1"/>
          </p:nvPr>
        </p:nvSpPr>
        <p:spPr>
          <a:xfrm>
            <a:off x="1004554" y="843921"/>
            <a:ext cx="1841302" cy="529074"/>
          </a:xfrm>
          <a:gradFill flip="none" rotWithShape="1">
            <a:gsLst>
              <a:gs pos="0">
                <a:srgbClr val="E5F0F4"/>
              </a:gs>
              <a:gs pos="100000">
                <a:srgbClr val="FFFFFF"/>
              </a:gs>
            </a:gsLst>
            <a:lin ang="16200000" scaled="0"/>
            <a:tileRect/>
          </a:gradFill>
        </p:spPr>
        <p:txBody>
          <a:bodyPr vert="horz" wrap="none" lIns="72555" tIns="0" rIns="72555" bIns="36277" rtlCol="0" anchor="ctr" anchorCtr="0">
            <a:spAutoFit/>
          </a:bodyPr>
          <a:lstStyle>
            <a:lvl1pPr>
              <a:defRPr lang="de-DE" sz="3200" b="0" i="0" spc="0" baseline="0" dirty="0">
                <a:solidFill>
                  <a:srgbClr val="003A65"/>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6" cstate="screen"/>
          <a:stretch>
            <a:fillRect/>
          </a:stretch>
        </p:blipFill>
        <p:spPr>
          <a:xfrm>
            <a:off x="7792419" y="6096068"/>
            <a:ext cx="682696" cy="761937"/>
          </a:xfrm>
          <a:prstGeom prst="rect">
            <a:avLst/>
          </a:prstGeom>
        </p:spPr>
      </p:pic>
    </p:spTree>
    <p:extLst>
      <p:ext uri="{BB962C8B-B14F-4D97-AF65-F5344CB8AC3E}">
        <p14:creationId xmlns:p14="http://schemas.microsoft.com/office/powerpoint/2010/main" xmlns="" val="20588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white-Title-Centr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7" y="4"/>
            <a:ext cx="9143997" cy="68608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2538906" y="3371226"/>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
        <p:nvSpPr>
          <p:cNvPr id="11" name="Textplatzhalter 2"/>
          <p:cNvSpPr>
            <a:spLocks noGrp="1"/>
          </p:cNvSpPr>
          <p:nvPr>
            <p:ph type="body" sz="quarter" idx="10"/>
          </p:nvPr>
        </p:nvSpPr>
        <p:spPr>
          <a:xfrm>
            <a:off x="2538904" y="3909206"/>
            <a:ext cx="5944696" cy="1798433"/>
          </a:xfrm>
          <a:noFill/>
        </p:spPr>
        <p:txBody>
          <a:bodyPr wrap="square" lIns="108000" tIns="82800" rIns="108000" bIns="82800">
            <a:spAutoFit/>
          </a:bodyPr>
          <a:lstStyle>
            <a:lvl1pPr>
              <a:defRPr sz="2200" b="0" i="0">
                <a:solidFill>
                  <a:schemeClr val="tx1">
                    <a:lumMod val="65000"/>
                    <a:lumOff val="35000"/>
                  </a:schemeClr>
                </a:solidFill>
                <a:latin typeface="Calibri Light"/>
                <a:cs typeface="Calibri Light"/>
              </a:defRPr>
            </a:lvl1pPr>
            <a:lvl2pPr>
              <a:defRPr b="0" i="0">
                <a:solidFill>
                  <a:schemeClr val="tx1">
                    <a:lumMod val="65000"/>
                    <a:lumOff val="35000"/>
                  </a:schemeClr>
                </a:solidFill>
                <a:latin typeface="Calibri Light"/>
                <a:cs typeface="Calibri Light"/>
              </a:defRPr>
            </a:lvl2pPr>
            <a:lvl3pPr>
              <a:defRPr b="0" i="0">
                <a:solidFill>
                  <a:schemeClr val="tx1">
                    <a:lumMod val="65000"/>
                    <a:lumOff val="35000"/>
                  </a:schemeClr>
                </a:solidFill>
                <a:latin typeface="Calibri Light"/>
                <a:cs typeface="Calibri Light"/>
              </a:defRPr>
            </a:lvl3pPr>
            <a:lvl4pPr>
              <a:defRPr b="0" i="0">
                <a:solidFill>
                  <a:schemeClr val="tx1">
                    <a:lumMod val="65000"/>
                    <a:lumOff val="35000"/>
                  </a:schemeClr>
                </a:solidFill>
                <a:latin typeface="Calibri Light"/>
                <a:cs typeface="Calibri Light"/>
              </a:defRPr>
            </a:lvl4pPr>
            <a:lvl5pPr>
              <a:defRPr b="0" i="0">
                <a:solidFill>
                  <a:schemeClr val="tx1">
                    <a:lumMod val="65000"/>
                    <a:lumOff val="3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2538905" y="2766007"/>
            <a:ext cx="1841302" cy="529074"/>
          </a:xfrm>
          <a:solidFill>
            <a:srgbClr val="008CD2"/>
          </a:solidFill>
        </p:spPr>
        <p:txBody>
          <a:bodyPr vert="horz" wrap="none" lIns="72555" tIns="0" rIns="72555" bIns="36277" rtlCol="0" anchor="ctr" anchorCtr="0">
            <a:spAutoFit/>
          </a:bodyPr>
          <a:lstStyle>
            <a:lvl1pPr>
              <a:defRPr lang="de-DE" sz="3200" b="0" i="0" spc="0" baseline="0" dirty="0">
                <a:solidFill>
                  <a:srgbClr val="FFFFFF"/>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5" cstate="screen"/>
          <a:stretch>
            <a:fillRect/>
          </a:stretch>
        </p:blipFill>
        <p:spPr>
          <a:xfrm>
            <a:off x="7792419" y="6096068"/>
            <a:ext cx="682696" cy="761937"/>
          </a:xfrm>
          <a:prstGeom prst="rect">
            <a:avLst/>
          </a:prstGeom>
        </p:spPr>
      </p:pic>
    </p:spTree>
    <p:extLst>
      <p:ext uri="{BB962C8B-B14F-4D97-AF65-F5344CB8AC3E}">
        <p14:creationId xmlns:p14="http://schemas.microsoft.com/office/powerpoint/2010/main" xmlns="" val="71521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white-Title-Top">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7" y="4"/>
            <a:ext cx="9143997" cy="6860855"/>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sp>
        <p:nvSpPr>
          <p:cNvPr id="12" name="Untertitel 2"/>
          <p:cNvSpPr>
            <a:spLocks noGrp="1"/>
          </p:cNvSpPr>
          <p:nvPr>
            <p:ph type="subTitle" idx="1" hasCustomPrompt="1"/>
          </p:nvPr>
        </p:nvSpPr>
        <p:spPr>
          <a:xfrm>
            <a:off x="1004556" y="1449140"/>
            <a:ext cx="1896681" cy="421352"/>
          </a:xfrm>
          <a:solidFill>
            <a:srgbClr val="003561">
              <a:alpha val="90000"/>
            </a:srgbClr>
          </a:solidFill>
        </p:spPr>
        <p:txBody>
          <a:bodyPr wrap="none" tIns="0" anchor="t">
            <a:spAutoFit/>
          </a:bodyPr>
          <a:lstStyle>
            <a:lvl1pPr marL="0" indent="0" algn="l">
              <a:buNone/>
              <a:defRPr sz="2500" b="0" i="0" spc="0" baseline="0">
                <a:solidFill>
                  <a:srgbClr val="FFFFFF"/>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
        <p:nvSpPr>
          <p:cNvPr id="11" name="Textplatzhalter 2"/>
          <p:cNvSpPr>
            <a:spLocks noGrp="1"/>
          </p:cNvSpPr>
          <p:nvPr>
            <p:ph type="body" sz="quarter" idx="10"/>
          </p:nvPr>
        </p:nvSpPr>
        <p:spPr>
          <a:xfrm>
            <a:off x="1004554" y="1987120"/>
            <a:ext cx="5944696" cy="1798433"/>
          </a:xfrm>
          <a:noFill/>
        </p:spPr>
        <p:txBody>
          <a:bodyPr wrap="square" lIns="108000" tIns="82800" rIns="108000" bIns="82800">
            <a:spAutoFit/>
          </a:bodyPr>
          <a:lstStyle>
            <a:lvl1pPr>
              <a:defRPr sz="2200" b="0" i="0">
                <a:solidFill>
                  <a:srgbClr val="595959"/>
                </a:solidFill>
                <a:latin typeface="Calibri Light"/>
                <a:cs typeface="Calibri Light"/>
              </a:defRPr>
            </a:lvl1pPr>
            <a:lvl2pPr>
              <a:defRPr b="0" i="0">
                <a:solidFill>
                  <a:srgbClr val="595959"/>
                </a:solidFill>
                <a:latin typeface="Calibri Light"/>
                <a:cs typeface="Calibri Light"/>
              </a:defRPr>
            </a:lvl2pPr>
            <a:lvl3pPr>
              <a:defRPr b="0" i="0">
                <a:solidFill>
                  <a:srgbClr val="595959"/>
                </a:solidFill>
                <a:latin typeface="Calibri Light"/>
                <a:cs typeface="Calibri Light"/>
              </a:defRPr>
            </a:lvl3pPr>
            <a:lvl4pPr>
              <a:defRPr b="0" i="0">
                <a:solidFill>
                  <a:srgbClr val="595959"/>
                </a:solidFill>
                <a:latin typeface="Calibri Light"/>
                <a:cs typeface="Calibri Light"/>
              </a:defRPr>
            </a:lvl4pPr>
            <a:lvl5pPr>
              <a:defRPr b="0" i="0">
                <a:solidFill>
                  <a:srgbClr val="595959"/>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3" name="Titel 2"/>
          <p:cNvSpPr>
            <a:spLocks noGrp="1"/>
          </p:cNvSpPr>
          <p:nvPr>
            <p:ph type="title" hasCustomPrompt="1"/>
          </p:nvPr>
        </p:nvSpPr>
        <p:spPr>
          <a:xfrm>
            <a:off x="1004554" y="843921"/>
            <a:ext cx="1841302" cy="529074"/>
          </a:xfrm>
          <a:solidFill>
            <a:srgbClr val="008CD2"/>
          </a:solidFill>
        </p:spPr>
        <p:txBody>
          <a:bodyPr vert="horz" wrap="none" lIns="72555" tIns="0" rIns="72555" bIns="36277" rtlCol="0" anchor="ctr" anchorCtr="0">
            <a:spAutoFit/>
          </a:bodyPr>
          <a:lstStyle>
            <a:lvl1pPr>
              <a:defRPr lang="de-DE" sz="3200" b="0" i="0" spc="0" baseline="0" dirty="0">
                <a:solidFill>
                  <a:srgbClr val="FFFFFF"/>
                </a:solidFill>
                <a:latin typeface="Calibri Light"/>
                <a:cs typeface="Calibri Light"/>
              </a:defRPr>
            </a:lvl1pPr>
          </a:lstStyle>
          <a:p>
            <a:pPr marL="0" lvl="0"/>
            <a:r>
              <a:rPr lang="de-AT" dirty="0"/>
              <a:t>Enter Title</a:t>
            </a:r>
            <a:endParaRPr lang="de-DE" dirty="0"/>
          </a:p>
        </p:txBody>
      </p:sp>
      <p:pic>
        <p:nvPicPr>
          <p:cNvPr id="13" name="Bild 12" descr="ppt-logo-shadow-blue.png"/>
          <p:cNvPicPr>
            <a:picLocks noChangeAspect="1"/>
          </p:cNvPicPr>
          <p:nvPr userDrawn="1"/>
        </p:nvPicPr>
        <p:blipFill>
          <a:blip r:embed="rId5" cstate="screen"/>
          <a:stretch>
            <a:fillRect/>
          </a:stretch>
        </p:blipFill>
        <p:spPr>
          <a:xfrm>
            <a:off x="7792419" y="6096068"/>
            <a:ext cx="682696" cy="761937"/>
          </a:xfrm>
          <a:prstGeom prst="rect">
            <a:avLst/>
          </a:prstGeom>
        </p:spPr>
      </p:pic>
    </p:spTree>
    <p:extLst>
      <p:ext uri="{BB962C8B-B14F-4D97-AF65-F5344CB8AC3E}">
        <p14:creationId xmlns:p14="http://schemas.microsoft.com/office/powerpoint/2010/main" xmlns="" val="315821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ge Whit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538904" y="3058900"/>
            <a:ext cx="2794613" cy="806073"/>
          </a:xfrm>
          <a:noFill/>
        </p:spPr>
        <p:txBody>
          <a:bodyPr wrap="none" tIns="0" anchor="ctr" anchorCtr="0">
            <a:spAutoFit/>
          </a:bodyPr>
          <a:lstStyle>
            <a:lvl1pPr algn="l">
              <a:defRPr sz="5000" b="0" i="0" spc="0" baseline="0">
                <a:solidFill>
                  <a:srgbClr val="008CD2"/>
                </a:solidFill>
                <a:latin typeface="Calibri Light"/>
                <a:cs typeface="Calibri Light"/>
              </a:defRPr>
            </a:lvl1pPr>
          </a:lstStyle>
          <a:p>
            <a:r>
              <a:rPr lang="de-AT"/>
              <a:t>Enter Title</a:t>
            </a:r>
            <a:endParaRPr lang="de-DE"/>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2" name="Untertitel 2"/>
          <p:cNvSpPr>
            <a:spLocks noGrp="1"/>
          </p:cNvSpPr>
          <p:nvPr>
            <p:ph type="subTitle" idx="1" hasCustomPrompt="1"/>
          </p:nvPr>
        </p:nvSpPr>
        <p:spPr>
          <a:xfrm>
            <a:off x="2538906" y="3926662"/>
            <a:ext cx="1896681" cy="421352"/>
          </a:xfrm>
          <a:solidFill>
            <a:srgbClr val="007BC2"/>
          </a:solidFill>
        </p:spPr>
        <p:txBody>
          <a:bodyPr wrap="none" tIns="0" anchor="t">
            <a:spAutoFit/>
          </a:bodyPr>
          <a:lstStyle>
            <a:lvl1pPr marL="0" indent="0" algn="l">
              <a:buNone/>
              <a:defRPr sz="2500" b="0" i="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stage">
    <p:bg>
      <p:bgPr>
        <a:blipFill rotWithShape="1">
          <a:blip r:embed="rId2" cstate="screen"/>
          <a:stretch>
            <a:fillRect/>
          </a:stretch>
        </a:blipFill>
        <a:effectLst/>
      </p:bgPr>
    </p:bg>
    <p:spTree>
      <p:nvGrpSpPr>
        <p:cNvPr id="1" name=""/>
        <p:cNvGrpSpPr/>
        <p:nvPr/>
      </p:nvGrpSpPr>
      <p:grpSpPr>
        <a:xfrm>
          <a:off x="0" y="0"/>
          <a:ext cx="0" cy="0"/>
          <a:chOff x="0" y="0"/>
          <a:chExt cx="0" cy="0"/>
        </a:xfrm>
      </p:grpSpPr>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p:bg>
      <p:bgPr>
        <a:solidFill>
          <a:schemeClr val="bg1"/>
        </a:solidFill>
        <a:effectLst/>
      </p:bgPr>
    </p:bg>
    <p:spTree>
      <p:nvGrpSpPr>
        <p:cNvPr id="1" name=""/>
        <p:cNvGrpSpPr/>
        <p:nvPr/>
      </p:nvGrpSpPr>
      <p:grpSpPr>
        <a:xfrm>
          <a:off x="0" y="0"/>
          <a:ext cx="0" cy="0"/>
          <a:chOff x="0" y="0"/>
          <a:chExt cx="0" cy="0"/>
        </a:xfrm>
      </p:grpSpPr>
      <p:pic>
        <p:nvPicPr>
          <p:cNvPr id="7" name="Bild 6" descr="arrow-left.png"/>
          <p:cNvPicPr>
            <a:picLocks noChangeAspect="1"/>
          </p:cNvPicPr>
          <p:nvPr userDrawn="1"/>
        </p:nvPicPr>
        <p:blipFill>
          <a:blip r:embed="rId2" cstate="screen"/>
          <a:stretch>
            <a:fillRect/>
          </a:stretch>
        </p:blipFill>
        <p:spPr>
          <a:xfrm>
            <a:off x="4" y="-22493"/>
            <a:ext cx="346712" cy="4035341"/>
          </a:xfrm>
          <a:prstGeom prst="rect">
            <a:avLst/>
          </a:prstGeom>
        </p:spPr>
      </p:pic>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Whit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800" b="0" i="0">
                <a:latin typeface="Calibri Light"/>
                <a:cs typeface="Calibri Light"/>
              </a:defRPr>
            </a:lvl1pPr>
          </a:lstStyle>
          <a:p>
            <a:r>
              <a:rPr lang="de-AT" dirty="0"/>
              <a:t>Mastertitelformat bearbeiten</a:t>
            </a:r>
            <a:endParaRPr lang="de-DE" dirty="0"/>
          </a:p>
        </p:txBody>
      </p:sp>
      <p:sp>
        <p:nvSpPr>
          <p:cNvPr id="3" name="Inhaltsplatzhalter 2"/>
          <p:cNvSpPr>
            <a:spLocks noGrp="1"/>
          </p:cNvSpPr>
          <p:nvPr>
            <p:ph idx="1"/>
          </p:nvPr>
        </p:nvSpPr>
        <p:spPr/>
        <p:txBody>
          <a:bodyPr/>
          <a:lstStyle>
            <a:lvl1pPr>
              <a:buFont typeface="Symbol" charset="2"/>
              <a:buChar char="-"/>
              <a:defRPr sz="2000">
                <a:solidFill>
                  <a:schemeClr val="tx1">
                    <a:lumMod val="65000"/>
                    <a:lumOff val="35000"/>
                  </a:schemeClr>
                </a:solidFill>
              </a:defRPr>
            </a:lvl1pPr>
            <a:lvl2pPr>
              <a:defRPr sz="1900">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a:t>Fünfte Ebene</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Blu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608400" y="2941302"/>
            <a:ext cx="7920000" cy="828000"/>
          </a:xfrm>
        </p:spPr>
        <p:txBody>
          <a:bodyPr anchor="ctr">
            <a:normAutofit/>
          </a:bodyPr>
          <a:lstStyle>
            <a:lvl1pPr algn="ctr">
              <a:defRPr sz="4500" b="0" i="0" kern="1200" spc="10">
                <a:solidFill>
                  <a:schemeClr val="bg1"/>
                </a:solidFill>
                <a:latin typeface="Calibri Light"/>
                <a:cs typeface="Calibri Light"/>
              </a:defRPr>
            </a:lvl1pPr>
          </a:lstStyle>
          <a:p>
            <a:r>
              <a:rPr lang="de-AT" dirty="0"/>
              <a:t>Enter Title</a:t>
            </a:r>
            <a:endParaRPr lang="de-DE" dirty="0"/>
          </a:p>
        </p:txBody>
      </p:sp>
      <p:sp>
        <p:nvSpPr>
          <p:cNvPr id="3" name="Untertitel 2"/>
          <p:cNvSpPr>
            <a:spLocks noGrp="1"/>
          </p:cNvSpPr>
          <p:nvPr>
            <p:ph type="subTitle" idx="1" hasCustomPrompt="1"/>
          </p:nvPr>
        </p:nvSpPr>
        <p:spPr>
          <a:xfrm>
            <a:off x="608400" y="3919713"/>
            <a:ext cx="7920000" cy="467999"/>
          </a:xfrm>
        </p:spPr>
        <p:txBody>
          <a:bodyPr anchor="t">
            <a:normAutofit/>
          </a:bodyPr>
          <a:lstStyle>
            <a:lvl1pPr marL="0" indent="0" algn="ctr">
              <a:buNone/>
              <a:defRPr sz="2500" b="0" i="0" spc="1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AT"/>
              <a:t>Enter Subtitle</a:t>
            </a:r>
            <a:endParaRPr lang="de-DE"/>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1"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Image">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7" name="Rechteck 6"/>
          <p:cNvSpPr/>
          <p:nvPr userDrawn="1"/>
        </p:nvSpPr>
        <p:spPr>
          <a:xfrm>
            <a:off x="7" y="4"/>
            <a:ext cx="9143997" cy="6860855"/>
          </a:xfrm>
          <a:prstGeom prst="rect">
            <a:avLst/>
          </a:prstGeom>
          <a:solidFill>
            <a:srgbClr val="10253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de-DE" dirty="0">
              <a:latin typeface="Univers Next Pro Thin" pitchFamily="34" charset="0"/>
            </a:endParaRPr>
          </a:p>
        </p:txBody>
      </p:sp>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pic>
        <p:nvPicPr>
          <p:cNvPr id="9"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10"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pic>
        <p:nvPicPr>
          <p:cNvPr id="14" name="Bild 13" descr="ppt-logo-shadow-blue.png"/>
          <p:cNvPicPr>
            <a:picLocks noChangeAspect="1"/>
          </p:cNvPicPr>
          <p:nvPr userDrawn="1"/>
        </p:nvPicPr>
        <p:blipFill>
          <a:blip r:embed="rId5" cstate="screen"/>
          <a:stretch>
            <a:fillRect/>
          </a:stretch>
        </p:blipFill>
        <p:spPr>
          <a:xfrm>
            <a:off x="7792419" y="6096068"/>
            <a:ext cx="682696" cy="761937"/>
          </a:xfrm>
          <a:prstGeom prst="rect">
            <a:avLst/>
          </a:prstGeom>
        </p:spPr>
      </p:pic>
      <p:sp>
        <p:nvSpPr>
          <p:cNvPr id="11" name="Titel 1"/>
          <p:cNvSpPr>
            <a:spLocks noGrp="1"/>
          </p:cNvSpPr>
          <p:nvPr>
            <p:ph type="ctrTitle" hasCustomPrompt="1"/>
          </p:nvPr>
        </p:nvSpPr>
        <p:spPr>
          <a:xfrm>
            <a:off x="609600" y="3063849"/>
            <a:ext cx="7920000" cy="729129"/>
          </a:xfrm>
          <a:noFill/>
        </p:spPr>
        <p:txBody>
          <a:bodyPr wrap="square" tIns="0" anchor="ctr" anchorCtr="0">
            <a:spAutoFit/>
          </a:bodyPr>
          <a:lstStyle>
            <a:lvl1pPr algn="ctr">
              <a:defRPr sz="4500" b="0" i="0" spc="0" baseline="0">
                <a:solidFill>
                  <a:srgbClr val="FFFFFF"/>
                </a:solidFill>
                <a:latin typeface="Calibri Light"/>
                <a:cs typeface="Calibri Light"/>
              </a:defRPr>
            </a:lvl1pPr>
          </a:lstStyle>
          <a:p>
            <a:r>
              <a:rPr lang="de-AT" dirty="0" err="1" smtClean="0"/>
              <a:t>Enter</a:t>
            </a:r>
            <a:r>
              <a:rPr lang="de-AT" dirty="0" smtClean="0"/>
              <a:t> </a:t>
            </a:r>
            <a:r>
              <a:rPr lang="de-AT" dirty="0"/>
              <a:t>Title</a:t>
            </a:r>
            <a:endParaRPr lang="de-DE" dirty="0"/>
          </a:p>
        </p:txBody>
      </p:sp>
      <p:sp>
        <p:nvSpPr>
          <p:cNvPr id="12" name="Untertitel 2"/>
          <p:cNvSpPr>
            <a:spLocks noGrp="1"/>
          </p:cNvSpPr>
          <p:nvPr>
            <p:ph type="subTitle" idx="1" hasCustomPrompt="1"/>
          </p:nvPr>
        </p:nvSpPr>
        <p:spPr>
          <a:xfrm>
            <a:off x="609600" y="3981781"/>
            <a:ext cx="7920000" cy="421352"/>
          </a:xfrm>
          <a:noFill/>
        </p:spPr>
        <p:txBody>
          <a:bodyPr wrap="square" tIns="0" anchor="t">
            <a:spAutoFit/>
          </a:bodyPr>
          <a:lstStyle>
            <a:lvl1pPr marL="0" indent="0" algn="ctr">
              <a:buNone/>
              <a:defRPr sz="2500" b="0" i="0" spc="6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extLst>
      <p:ext uri="{BB962C8B-B14F-4D97-AF65-F5344CB8AC3E}">
        <p14:creationId xmlns:p14="http://schemas.microsoft.com/office/powerpoint/2010/main" xmlns="" val="5814040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tag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36318" y="1029756"/>
            <a:ext cx="1918245" cy="529074"/>
          </a:xfrm>
          <a:gradFill flip="none" rotWithShape="1">
            <a:gsLst>
              <a:gs pos="0">
                <a:srgbClr val="E5F0F4"/>
              </a:gs>
              <a:gs pos="100000">
                <a:srgbClr val="FFFFFF"/>
              </a:gs>
            </a:gsLst>
            <a:lin ang="16200000" scaled="0"/>
            <a:tileRect/>
          </a:gradFill>
        </p:spPr>
        <p:txBody>
          <a:bodyPr wrap="none" tIns="0" anchor="ctr" anchorCtr="0">
            <a:spAutoFit/>
          </a:bodyPr>
          <a:lstStyle>
            <a:lvl1pPr algn="l">
              <a:defRPr sz="3200" b="0" i="0" spc="60" baseline="0">
                <a:solidFill>
                  <a:srgbClr val="003A65"/>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2" name="Untertitel 2"/>
          <p:cNvSpPr>
            <a:spLocks noGrp="1"/>
          </p:cNvSpPr>
          <p:nvPr>
            <p:ph type="subTitle" idx="1" hasCustomPrompt="1"/>
          </p:nvPr>
        </p:nvSpPr>
        <p:spPr>
          <a:xfrm>
            <a:off x="936318" y="1632633"/>
            <a:ext cx="1989012" cy="421352"/>
          </a:xfrm>
          <a:solidFill>
            <a:srgbClr val="003A65">
              <a:alpha val="80000"/>
            </a:srgbClr>
          </a:solidFill>
        </p:spPr>
        <p:txBody>
          <a:bodyPr wrap="none" tIns="0" anchor="t">
            <a:spAutoFit/>
          </a:bodyPr>
          <a:lstStyle>
            <a:lvl1pPr marL="0" indent="0" algn="l">
              <a:buNone/>
              <a:defRPr sz="2500" b="0" i="0" spc="6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
        <p:nvSpPr>
          <p:cNvPr id="4" name="Inhaltsplatzhalter 3"/>
          <p:cNvSpPr>
            <a:spLocks noGrp="1"/>
          </p:cNvSpPr>
          <p:nvPr>
            <p:ph sz="quarter" idx="10"/>
          </p:nvPr>
        </p:nvSpPr>
        <p:spPr>
          <a:xfrm>
            <a:off x="936319" y="2273300"/>
            <a:ext cx="7483782" cy="3784600"/>
          </a:xfrm>
        </p:spPr>
        <p:txBody>
          <a:bodyPr/>
          <a:lstStyle>
            <a:lvl1pPr>
              <a:spcBef>
                <a:spcPts val="500"/>
              </a:spcBef>
              <a:spcAft>
                <a:spcPts val="500"/>
              </a:spcAft>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tage-Headline">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5" name="Rechteck 4"/>
          <p:cNvSpPr/>
          <p:nvPr userDrawn="1"/>
        </p:nvSpPr>
        <p:spPr>
          <a:xfrm>
            <a:off x="1197268" y="285036"/>
            <a:ext cx="7946732" cy="551676"/>
          </a:xfrm>
          <a:prstGeom prst="rect">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Untertitel 2"/>
          <p:cNvSpPr>
            <a:spLocks noGrp="1"/>
          </p:cNvSpPr>
          <p:nvPr>
            <p:ph type="subTitle" idx="1" hasCustomPrompt="1"/>
          </p:nvPr>
        </p:nvSpPr>
        <p:spPr>
          <a:xfrm>
            <a:off x="673100" y="285038"/>
            <a:ext cx="524168" cy="551675"/>
          </a:xfrm>
          <a:solidFill>
            <a:srgbClr val="003A65">
              <a:alpha val="80000"/>
            </a:srgbClr>
          </a:solidFill>
        </p:spPr>
        <p:txBody>
          <a:bodyPr wrap="none" lIns="0" tIns="18000" rIns="0" bIns="72000" anchor="t">
            <a:noAutofit/>
          </a:bodyPr>
          <a:lstStyle>
            <a:lvl1pPr marL="0" indent="0" algn="ctr">
              <a:buNone/>
              <a:defRPr sz="2900" b="0" i="0" spc="0" baseline="0">
                <a:solidFill>
                  <a:srgbClr val="008CD2"/>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
        <p:nvSpPr>
          <p:cNvPr id="2" name="Titel 1"/>
          <p:cNvSpPr>
            <a:spLocks noGrp="1"/>
          </p:cNvSpPr>
          <p:nvPr>
            <p:ph type="ctrTitle" hasCustomPrompt="1"/>
          </p:nvPr>
        </p:nvSpPr>
        <p:spPr>
          <a:xfrm>
            <a:off x="1197270" y="285039"/>
            <a:ext cx="7946731" cy="551675"/>
          </a:xfrm>
          <a:noFill/>
        </p:spPr>
        <p:txBody>
          <a:bodyPr wrap="none" lIns="360000" tIns="18000" rIns="108000" bIns="72000" anchor="ctr" anchorCtr="0">
            <a:noAutofit/>
          </a:bodyPr>
          <a:lstStyle>
            <a:lvl1pPr algn="l">
              <a:defRPr sz="2400" b="0" i="0" spc="0" baseline="0">
                <a:solidFill>
                  <a:schemeClr val="bg1"/>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4" name="Inhaltsplatzhalter 3"/>
          <p:cNvSpPr>
            <a:spLocks noGrp="1"/>
          </p:cNvSpPr>
          <p:nvPr>
            <p:ph sz="quarter" idx="10"/>
          </p:nvPr>
        </p:nvSpPr>
        <p:spPr>
          <a:xfrm>
            <a:off x="1197269" y="1028700"/>
            <a:ext cx="7483782" cy="5099050"/>
          </a:xfrm>
        </p:spPr>
        <p:txBody>
          <a:bodyPr/>
          <a:lstStyle>
            <a:lvl1pPr>
              <a:spcBef>
                <a:spcPts val="500"/>
              </a:spcBef>
              <a:spcAft>
                <a:spcPts val="500"/>
              </a:spcAft>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
        <p:nvSpPr>
          <p:cNvPr id="10" name="Rechtwinkliges Dreieck 9"/>
          <p:cNvSpPr/>
          <p:nvPr/>
        </p:nvSpPr>
        <p:spPr>
          <a:xfrm rot="13500000">
            <a:off x="1109722" y="507406"/>
            <a:ext cx="140557" cy="100467"/>
          </a:xfrm>
          <a:prstGeom prst="rtTriangle">
            <a:avLst/>
          </a:prstGeom>
          <a:solidFill>
            <a:srgbClr val="003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Calibri Light"/>
              <a:cs typeface="Calibri Light"/>
            </a:endParaRPr>
          </a:p>
        </p:txBody>
      </p:sp>
    </p:spTree>
    <p:extLst>
      <p:ext uri="{BB962C8B-B14F-4D97-AF65-F5344CB8AC3E}">
        <p14:creationId xmlns:p14="http://schemas.microsoft.com/office/powerpoint/2010/main" xmlns="" val="30024884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Bottom">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
        <p:nvSpPr>
          <p:cNvPr id="7" name="Titel 1"/>
          <p:cNvSpPr>
            <a:spLocks noGrp="1"/>
          </p:cNvSpPr>
          <p:nvPr>
            <p:ph type="ctrTitle" hasCustomPrompt="1"/>
          </p:nvPr>
        </p:nvSpPr>
        <p:spPr>
          <a:xfrm>
            <a:off x="978619" y="4506540"/>
            <a:ext cx="1918245" cy="565146"/>
          </a:xfrm>
          <a:gradFill flip="none" rotWithShape="1">
            <a:gsLst>
              <a:gs pos="0">
                <a:srgbClr val="E5F0F4"/>
              </a:gs>
              <a:gs pos="100000">
                <a:srgbClr val="FFFFFF"/>
              </a:gs>
            </a:gsLst>
            <a:lin ang="16200000" scaled="0"/>
            <a:tileRect/>
          </a:gradFill>
        </p:spPr>
        <p:txBody>
          <a:bodyPr wrap="none" tIns="0" bIns="72000" anchor="ctr" anchorCtr="0">
            <a:spAutoFit/>
          </a:bodyPr>
          <a:lstStyle>
            <a:lvl1pPr algn="l">
              <a:defRPr sz="3200" b="0" i="0" spc="60" baseline="0">
                <a:solidFill>
                  <a:srgbClr val="003A65"/>
                </a:solidFill>
                <a:latin typeface="Calibri Light"/>
                <a:cs typeface="Calibri Light"/>
              </a:defRPr>
            </a:lvl1pPr>
          </a:lstStyle>
          <a:p>
            <a:r>
              <a:rPr lang="de-AT" dirty="0"/>
              <a:t>Enter Title</a:t>
            </a:r>
            <a:endParaRPr lang="de-DE" dirty="0"/>
          </a:p>
        </p:txBody>
      </p:sp>
      <p:sp>
        <p:nvSpPr>
          <p:cNvPr id="9" name="Untertitel 2"/>
          <p:cNvSpPr>
            <a:spLocks noGrp="1"/>
          </p:cNvSpPr>
          <p:nvPr>
            <p:ph type="subTitle" idx="1" hasCustomPrompt="1"/>
          </p:nvPr>
        </p:nvSpPr>
        <p:spPr>
          <a:xfrm>
            <a:off x="978619" y="5127454"/>
            <a:ext cx="1989012" cy="421352"/>
          </a:xfrm>
          <a:solidFill>
            <a:srgbClr val="003A65">
              <a:alpha val="80000"/>
            </a:srgbClr>
          </a:solidFill>
        </p:spPr>
        <p:txBody>
          <a:bodyPr wrap="none" tIns="0" anchor="t">
            <a:spAutoFit/>
          </a:bodyPr>
          <a:lstStyle>
            <a:lvl1pPr marL="0" indent="0" algn="l">
              <a:spcBef>
                <a:spcPts val="0"/>
              </a:spcBef>
              <a:buNone/>
              <a:defRPr sz="2500" b="0" i="0" spc="6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Top">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6"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pic>
        <p:nvPicPr>
          <p:cNvPr id="8" name="Bild 10" descr="arrow-right.png"/>
          <p:cNvPicPr>
            <a:picLocks noChangeAspect="1"/>
          </p:cNvPicPr>
          <p:nvPr userDrawn="1"/>
        </p:nvPicPr>
        <p:blipFill>
          <a:blip r:embed="rId4" cstate="screen"/>
          <a:stretch>
            <a:fillRect/>
          </a:stretch>
        </p:blipFill>
        <p:spPr>
          <a:xfrm>
            <a:off x="8705121" y="4243034"/>
            <a:ext cx="438876" cy="2614968"/>
          </a:xfrm>
          <a:prstGeom prst="rect">
            <a:avLst/>
          </a:prstGeom>
        </p:spPr>
      </p:pic>
      <p:sp>
        <p:nvSpPr>
          <p:cNvPr id="7" name="Titel 1"/>
          <p:cNvSpPr>
            <a:spLocks noGrp="1"/>
          </p:cNvSpPr>
          <p:nvPr>
            <p:ph type="ctrTitle" hasCustomPrompt="1"/>
          </p:nvPr>
        </p:nvSpPr>
        <p:spPr>
          <a:xfrm>
            <a:off x="978618" y="1041148"/>
            <a:ext cx="1841302" cy="529074"/>
          </a:xfrm>
          <a:gradFill flip="none" rotWithShape="1">
            <a:gsLst>
              <a:gs pos="0">
                <a:srgbClr val="E5F0F4"/>
              </a:gs>
              <a:gs pos="100000">
                <a:srgbClr val="FFFFFF"/>
              </a:gs>
            </a:gsLst>
            <a:lin ang="16200000" scaled="0"/>
            <a:tileRect/>
          </a:gradFill>
        </p:spPr>
        <p:txBody>
          <a:bodyPr wrap="none" tIns="0" anchor="ctr" anchorCtr="0">
            <a:spAutoFit/>
          </a:bodyPr>
          <a:lstStyle>
            <a:lvl1pPr algn="l">
              <a:defRPr sz="3200" b="0" i="0" spc="0" baseline="0">
                <a:solidFill>
                  <a:srgbClr val="003A65"/>
                </a:solidFill>
                <a:latin typeface="Calibri Light"/>
                <a:cs typeface="Calibri Light"/>
              </a:defRPr>
            </a:lvl1pPr>
          </a:lstStyle>
          <a:p>
            <a:r>
              <a:rPr lang="de-AT" dirty="0"/>
              <a:t>Enter Title</a:t>
            </a:r>
            <a:endParaRPr lang="de-DE" dirty="0"/>
          </a:p>
        </p:txBody>
      </p:sp>
      <p:sp>
        <p:nvSpPr>
          <p:cNvPr id="9" name="Untertitel 2"/>
          <p:cNvSpPr>
            <a:spLocks noGrp="1"/>
          </p:cNvSpPr>
          <p:nvPr>
            <p:ph type="subTitle" idx="1" hasCustomPrompt="1"/>
          </p:nvPr>
        </p:nvSpPr>
        <p:spPr>
          <a:xfrm>
            <a:off x="978621" y="1644025"/>
            <a:ext cx="1896681" cy="421352"/>
          </a:xfrm>
          <a:solidFill>
            <a:srgbClr val="003A65">
              <a:alpha val="80000"/>
            </a:srgbClr>
          </a:solidFill>
        </p:spPr>
        <p:txBody>
          <a:bodyPr wrap="none" tIns="0" anchor="t">
            <a:spAutoFit/>
          </a:bodyPr>
          <a:lstStyle>
            <a:lvl1pPr marL="0" indent="0" algn="l">
              <a:buNone/>
              <a:defRPr sz="2500" b="0" i="0" spc="0" baseline="0">
                <a:solidFill>
                  <a:schemeClr val="bg1"/>
                </a:solidFill>
                <a:latin typeface="Calibri Light"/>
                <a:cs typeface="Calibri Light"/>
              </a:defRPr>
            </a:lvl1pPr>
            <a:lvl2pPr marL="362772" indent="0" algn="ctr">
              <a:buNone/>
              <a:defRPr>
                <a:solidFill>
                  <a:schemeClr val="tx1">
                    <a:tint val="75000"/>
                  </a:schemeClr>
                </a:solidFill>
              </a:defRPr>
            </a:lvl2pPr>
            <a:lvl3pPr marL="725544" indent="0" algn="ctr">
              <a:buNone/>
              <a:defRPr>
                <a:solidFill>
                  <a:schemeClr val="tx1">
                    <a:tint val="75000"/>
                  </a:schemeClr>
                </a:solidFill>
              </a:defRPr>
            </a:lvl3pPr>
            <a:lvl4pPr marL="1088317" indent="0" algn="ctr">
              <a:buNone/>
              <a:defRPr>
                <a:solidFill>
                  <a:schemeClr val="tx1">
                    <a:tint val="75000"/>
                  </a:schemeClr>
                </a:solidFill>
              </a:defRPr>
            </a:lvl4pPr>
            <a:lvl5pPr marL="1451090" indent="0" algn="ctr">
              <a:buNone/>
              <a:defRPr>
                <a:solidFill>
                  <a:schemeClr val="tx1">
                    <a:tint val="75000"/>
                  </a:schemeClr>
                </a:solidFill>
              </a:defRPr>
            </a:lvl5pPr>
            <a:lvl6pPr marL="1813862" indent="0" algn="ctr">
              <a:buNone/>
              <a:defRPr>
                <a:solidFill>
                  <a:schemeClr val="tx1">
                    <a:tint val="75000"/>
                  </a:schemeClr>
                </a:solidFill>
              </a:defRPr>
            </a:lvl6pPr>
            <a:lvl7pPr marL="2176634" indent="0" algn="ctr">
              <a:buNone/>
              <a:defRPr>
                <a:solidFill>
                  <a:schemeClr val="tx1">
                    <a:tint val="75000"/>
                  </a:schemeClr>
                </a:solidFill>
              </a:defRPr>
            </a:lvl7pPr>
            <a:lvl8pPr marL="2539406" indent="0" algn="ctr">
              <a:buNone/>
              <a:defRPr>
                <a:solidFill>
                  <a:schemeClr val="tx1">
                    <a:tint val="75000"/>
                  </a:schemeClr>
                </a:solidFill>
              </a:defRPr>
            </a:lvl8pPr>
            <a:lvl9pPr marL="2902179" indent="0" algn="ctr">
              <a:buNone/>
              <a:defRPr>
                <a:solidFill>
                  <a:schemeClr val="tx1">
                    <a:tint val="75000"/>
                  </a:schemeClr>
                </a:solidFill>
              </a:defRPr>
            </a:lvl9pPr>
          </a:lstStyle>
          <a:p>
            <a:r>
              <a:rPr lang="de-DE"/>
              <a:t>Enter Subtitle</a:t>
            </a:r>
          </a:p>
        </p:txBody>
      </p:sp>
      <p:sp>
        <p:nvSpPr>
          <p:cNvPr id="3" name="Textplatzhalter 2"/>
          <p:cNvSpPr>
            <a:spLocks noGrp="1"/>
          </p:cNvSpPr>
          <p:nvPr>
            <p:ph type="body" sz="quarter" idx="10"/>
          </p:nvPr>
        </p:nvSpPr>
        <p:spPr>
          <a:xfrm>
            <a:off x="978618" y="2075195"/>
            <a:ext cx="5917482" cy="1767655"/>
          </a:xfrm>
          <a:solidFill>
            <a:srgbClr val="003561">
              <a:alpha val="90000"/>
            </a:srgbClr>
          </a:solidFill>
        </p:spPr>
        <p:txBody>
          <a:bodyPr wrap="square" lIns="108000" tIns="82800" rIns="108000" bIns="82800">
            <a:spAutoFit/>
          </a:bodyPr>
          <a:lstStyle>
            <a:lvl1pPr>
              <a:defRPr sz="2000" b="0" i="0">
                <a:solidFill>
                  <a:schemeClr val="bg1">
                    <a:lumMod val="95000"/>
                  </a:schemeClr>
                </a:solidFill>
                <a:latin typeface="Calibri Light"/>
                <a:cs typeface="Calibri Light"/>
              </a:defRPr>
            </a:lvl1pPr>
            <a:lvl2pPr>
              <a:defRPr b="0" i="0">
                <a:solidFill>
                  <a:schemeClr val="bg1">
                    <a:lumMod val="95000"/>
                  </a:schemeClr>
                </a:solidFill>
                <a:latin typeface="Calibri Light"/>
                <a:cs typeface="Calibri Light"/>
              </a:defRPr>
            </a:lvl2pPr>
            <a:lvl3pPr>
              <a:defRPr b="0" i="0">
                <a:solidFill>
                  <a:schemeClr val="bg1">
                    <a:lumMod val="95000"/>
                  </a:schemeClr>
                </a:solidFill>
                <a:latin typeface="Calibri Light"/>
                <a:cs typeface="Calibri Light"/>
              </a:defRPr>
            </a:lvl3pPr>
            <a:lvl4pPr>
              <a:defRPr b="0" i="0">
                <a:solidFill>
                  <a:schemeClr val="bg1">
                    <a:lumMod val="95000"/>
                  </a:schemeClr>
                </a:solidFill>
                <a:latin typeface="Calibri Light"/>
                <a:cs typeface="Calibri Light"/>
              </a:defRPr>
            </a:lvl4pPr>
            <a:lvl5pPr>
              <a:defRPr b="0" i="0">
                <a:solidFill>
                  <a:schemeClr val="bg1">
                    <a:lumMod val="95000"/>
                  </a:schemeClr>
                </a:solidFill>
                <a:latin typeface="Calibri Light"/>
                <a:cs typeface="Calibri Light"/>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xmlns="" val="16633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llustration - Text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hteck 5"/>
          <p:cNvSpPr/>
          <p:nvPr userDrawn="1"/>
        </p:nvSpPr>
        <p:spPr>
          <a:xfrm>
            <a:off x="660400" y="1592263"/>
            <a:ext cx="4089400" cy="5266266"/>
          </a:xfrm>
          <a:prstGeom prst="rect">
            <a:avLst/>
          </a:prstGeom>
          <a:gradFill flip="none" rotWithShape="1">
            <a:gsLst>
              <a:gs pos="86000">
                <a:schemeClr val="bg1"/>
              </a:gs>
              <a:gs pos="100000">
                <a:schemeClr val="accent1">
                  <a:lumMod val="20000"/>
                  <a:lumOff val="80000"/>
                </a:schemeClr>
              </a:gs>
            </a:gsLst>
            <a:lin ang="5400000" scaled="0"/>
            <a:tileRect/>
          </a:gradFill>
          <a:ln>
            <a:noFill/>
          </a:ln>
          <a:effectLst>
            <a:outerShdw blurRad="63500" sx="102000" sy="102000" algn="ctr" rotWithShape="0">
              <a:schemeClr val="tx1">
                <a:lumMod val="65000"/>
                <a:lumOff val="35000"/>
                <a:alpha val="13000"/>
              </a:schemeClr>
            </a:outerShdw>
          </a:effectLst>
        </p:spPr>
        <p:style>
          <a:lnRef idx="1">
            <a:schemeClr val="accent1"/>
          </a:lnRef>
          <a:fillRef idx="3">
            <a:schemeClr val="accent1"/>
          </a:fillRef>
          <a:effectRef idx="2">
            <a:schemeClr val="accent1"/>
          </a:effectRef>
          <a:fontRef idx="minor">
            <a:schemeClr val="lt1"/>
          </a:fontRef>
        </p:style>
        <p:txBody>
          <a:bodyPr lIns="180000" tIns="2901600" rIns="180000" rtlCol="0" anchor="t" anchorCtr="0"/>
          <a:lstStyle/>
          <a:p>
            <a:pPr>
              <a:spcBef>
                <a:spcPts val="600"/>
              </a:spcBef>
            </a:pPr>
            <a:endParaRPr lang="de-DE" sz="2000" b="1">
              <a:solidFill>
                <a:srgbClr val="002350"/>
              </a:solidFill>
              <a:latin typeface="Calibri"/>
              <a:cs typeface="Calibri"/>
            </a:endParaRPr>
          </a:p>
        </p:txBody>
      </p:sp>
      <p:sp>
        <p:nvSpPr>
          <p:cNvPr id="5" name="Bildplatzhalter 4"/>
          <p:cNvSpPr>
            <a:spLocks noGrp="1"/>
          </p:cNvSpPr>
          <p:nvPr>
            <p:ph type="pic" sz="quarter" idx="11"/>
          </p:nvPr>
        </p:nvSpPr>
        <p:spPr>
          <a:xfrm>
            <a:off x="660400" y="1592266"/>
            <a:ext cx="4089400" cy="2285469"/>
          </a:xfrm>
        </p:spPr>
        <p:txBody>
          <a:bodyPr/>
          <a:lstStyle/>
          <a:p>
            <a:endParaRPr lang="de-DE"/>
          </a:p>
        </p:txBody>
      </p:sp>
      <p:sp>
        <p:nvSpPr>
          <p:cNvPr id="2" name="Titel 1"/>
          <p:cNvSpPr>
            <a:spLocks noGrp="1"/>
          </p:cNvSpPr>
          <p:nvPr>
            <p:ph type="ctrTitle" hasCustomPrompt="1"/>
          </p:nvPr>
        </p:nvSpPr>
        <p:spPr>
          <a:xfrm>
            <a:off x="0" y="-425088"/>
            <a:ext cx="1018561" cy="267464"/>
          </a:xfrm>
          <a:noFill/>
        </p:spPr>
        <p:txBody>
          <a:bodyPr wrap="none" tIns="0" anchor="ctr" anchorCtr="0">
            <a:spAutoFit/>
          </a:bodyPr>
          <a:lstStyle>
            <a:lvl1pPr algn="l">
              <a:defRPr sz="1500" b="0" i="0" spc="60" baseline="0">
                <a:solidFill>
                  <a:srgbClr val="003A65"/>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0" name="Textplatzhalter 9"/>
          <p:cNvSpPr>
            <a:spLocks noGrp="1"/>
          </p:cNvSpPr>
          <p:nvPr>
            <p:ph type="body" sz="quarter" idx="12"/>
          </p:nvPr>
        </p:nvSpPr>
        <p:spPr>
          <a:xfrm>
            <a:off x="660402" y="3877735"/>
            <a:ext cx="4089399" cy="2980266"/>
          </a:xfrm>
        </p:spPr>
        <p:txBody>
          <a:bodyPr lIns="144000" tIns="129600" rIns="144000"/>
          <a:lstStyle>
            <a:lvl1pPr marL="0" indent="0">
              <a:buNone/>
              <a:defRPr>
                <a:solidFill>
                  <a:srgbClr val="003A65"/>
                </a:solidFill>
              </a:defRPr>
            </a:lvl1pPr>
            <a:lvl2pPr>
              <a:defRPr>
                <a:solidFill>
                  <a:srgbClr val="003A65"/>
                </a:solidFill>
              </a:defRPr>
            </a:lvl2pPr>
            <a:lvl3pPr>
              <a:defRPr>
                <a:solidFill>
                  <a:srgbClr val="003A65"/>
                </a:solidFill>
              </a:defRPr>
            </a:lvl3pPr>
            <a:lvl4pPr>
              <a:defRPr>
                <a:solidFill>
                  <a:srgbClr val="003A65"/>
                </a:solidFill>
              </a:defRPr>
            </a:lvl4pPr>
            <a:lvl5pPr>
              <a:defRPr>
                <a:solidFill>
                  <a:srgbClr val="003A65"/>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xmlns="" val="220161695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llustration - Text Right">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hteck 5"/>
          <p:cNvSpPr/>
          <p:nvPr userDrawn="1"/>
        </p:nvSpPr>
        <p:spPr>
          <a:xfrm>
            <a:off x="4309533" y="0"/>
            <a:ext cx="4089400" cy="5266266"/>
          </a:xfrm>
          <a:prstGeom prst="rect">
            <a:avLst/>
          </a:prstGeom>
          <a:gradFill flip="none" rotWithShape="1">
            <a:gsLst>
              <a:gs pos="86000">
                <a:schemeClr val="bg1"/>
              </a:gs>
              <a:gs pos="100000">
                <a:schemeClr val="accent1">
                  <a:lumMod val="20000"/>
                  <a:lumOff val="80000"/>
                </a:schemeClr>
              </a:gs>
            </a:gsLst>
            <a:lin ang="16200000" scaled="0"/>
            <a:tileRect/>
          </a:gradFill>
          <a:ln>
            <a:noFill/>
          </a:ln>
          <a:effectLst>
            <a:outerShdw blurRad="63500" sx="102000" sy="102000" algn="ctr" rotWithShape="0">
              <a:schemeClr val="tx1">
                <a:lumMod val="65000"/>
                <a:lumOff val="35000"/>
                <a:alpha val="13000"/>
              </a:schemeClr>
            </a:outerShdw>
          </a:effectLst>
        </p:spPr>
        <p:style>
          <a:lnRef idx="1">
            <a:schemeClr val="accent1"/>
          </a:lnRef>
          <a:fillRef idx="3">
            <a:schemeClr val="accent1"/>
          </a:fillRef>
          <a:effectRef idx="2">
            <a:schemeClr val="accent1"/>
          </a:effectRef>
          <a:fontRef idx="minor">
            <a:schemeClr val="lt1"/>
          </a:fontRef>
        </p:style>
        <p:txBody>
          <a:bodyPr lIns="180000" tIns="2901600" rIns="180000" rtlCol="0" anchor="t" anchorCtr="0"/>
          <a:lstStyle/>
          <a:p>
            <a:pPr>
              <a:spcBef>
                <a:spcPts val="600"/>
              </a:spcBef>
            </a:pPr>
            <a:endParaRPr lang="de-DE" sz="2000" b="1">
              <a:solidFill>
                <a:srgbClr val="002350"/>
              </a:solidFill>
              <a:latin typeface="Calibri"/>
              <a:cs typeface="Calibri"/>
            </a:endParaRPr>
          </a:p>
        </p:txBody>
      </p:sp>
      <p:sp>
        <p:nvSpPr>
          <p:cNvPr id="5" name="Bildplatzhalter 4"/>
          <p:cNvSpPr>
            <a:spLocks noGrp="1"/>
          </p:cNvSpPr>
          <p:nvPr>
            <p:ph type="pic" sz="quarter" idx="11"/>
          </p:nvPr>
        </p:nvSpPr>
        <p:spPr>
          <a:xfrm>
            <a:off x="4309533" y="2979208"/>
            <a:ext cx="4089400" cy="2285469"/>
          </a:xfrm>
        </p:spPr>
        <p:txBody>
          <a:bodyPr/>
          <a:lstStyle/>
          <a:p>
            <a:endParaRPr lang="de-DE"/>
          </a:p>
        </p:txBody>
      </p:sp>
      <p:sp>
        <p:nvSpPr>
          <p:cNvPr id="2" name="Titel 1"/>
          <p:cNvSpPr>
            <a:spLocks noGrp="1"/>
          </p:cNvSpPr>
          <p:nvPr>
            <p:ph type="ctrTitle" hasCustomPrompt="1"/>
          </p:nvPr>
        </p:nvSpPr>
        <p:spPr>
          <a:xfrm>
            <a:off x="0" y="-425088"/>
            <a:ext cx="1018561" cy="267464"/>
          </a:xfrm>
          <a:noFill/>
        </p:spPr>
        <p:txBody>
          <a:bodyPr wrap="none" tIns="0" anchor="ctr" anchorCtr="0">
            <a:spAutoFit/>
          </a:bodyPr>
          <a:lstStyle>
            <a:lvl1pPr algn="l">
              <a:defRPr sz="1500" b="0" i="0" spc="60" baseline="0">
                <a:solidFill>
                  <a:srgbClr val="003A65"/>
                </a:solidFill>
                <a:latin typeface="Calibri Light"/>
                <a:cs typeface="Calibri Light"/>
              </a:defRPr>
            </a:lvl1pPr>
          </a:lstStyle>
          <a:p>
            <a:r>
              <a:rPr lang="de-AT" dirty="0" err="1" smtClean="0"/>
              <a:t>Enter</a:t>
            </a:r>
            <a:r>
              <a:rPr lang="de-AT" dirty="0" smtClean="0"/>
              <a:t> </a:t>
            </a:r>
            <a:r>
              <a:rPr lang="de-AT" dirty="0"/>
              <a:t>Title</a:t>
            </a:r>
            <a:endParaRPr lang="de-DE" dirty="0"/>
          </a:p>
        </p:txBody>
      </p:sp>
      <p:pic>
        <p:nvPicPr>
          <p:cNvPr id="7" name="Bild 6" descr="arrow-left.png"/>
          <p:cNvPicPr>
            <a:picLocks noChangeAspect="1"/>
          </p:cNvPicPr>
          <p:nvPr userDrawn="1"/>
        </p:nvPicPr>
        <p:blipFill>
          <a:blip r:embed="rId3" cstate="screen"/>
          <a:stretch>
            <a:fillRect/>
          </a:stretch>
        </p:blipFill>
        <p:spPr>
          <a:xfrm>
            <a:off x="4" y="-22493"/>
            <a:ext cx="346712" cy="4035341"/>
          </a:xfrm>
          <a:prstGeom prst="rect">
            <a:avLst/>
          </a:prstGeom>
        </p:spPr>
      </p:pic>
      <p:sp>
        <p:nvSpPr>
          <p:cNvPr id="10" name="Textplatzhalter 9"/>
          <p:cNvSpPr>
            <a:spLocks noGrp="1"/>
          </p:cNvSpPr>
          <p:nvPr>
            <p:ph type="body" sz="quarter" idx="12"/>
          </p:nvPr>
        </p:nvSpPr>
        <p:spPr>
          <a:xfrm>
            <a:off x="4309535" y="143409"/>
            <a:ext cx="4089399" cy="2827330"/>
          </a:xfrm>
        </p:spPr>
        <p:txBody>
          <a:bodyPr lIns="144000" tIns="129600" rIns="144000"/>
          <a:lstStyle>
            <a:lvl1pPr marL="0" indent="0">
              <a:buNone/>
              <a:defRPr>
                <a:solidFill>
                  <a:srgbClr val="003A65"/>
                </a:solidFill>
              </a:defRPr>
            </a:lvl1pPr>
            <a:lvl2pPr>
              <a:defRPr>
                <a:solidFill>
                  <a:srgbClr val="003A65"/>
                </a:solidFill>
              </a:defRPr>
            </a:lvl2pPr>
            <a:lvl3pPr>
              <a:defRPr>
                <a:solidFill>
                  <a:srgbClr val="003A65"/>
                </a:solidFill>
              </a:defRPr>
            </a:lvl3pPr>
            <a:lvl4pPr>
              <a:defRPr>
                <a:solidFill>
                  <a:srgbClr val="003A65"/>
                </a:solidFill>
              </a:defRPr>
            </a:lvl4pPr>
            <a:lvl5pPr>
              <a:defRPr>
                <a:solidFill>
                  <a:srgbClr val="003A65"/>
                </a:solidFill>
              </a:defRPr>
            </a:lvl5p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endParaRPr lang="de-DE"/>
          </a:p>
        </p:txBody>
      </p:sp>
    </p:spTree>
    <p:extLst>
      <p:ext uri="{BB962C8B-B14F-4D97-AF65-F5344CB8AC3E}">
        <p14:creationId xmlns:p14="http://schemas.microsoft.com/office/powerpoint/2010/main" xmlns="" val="39116511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 9" descr="arrow-right.png"/>
          <p:cNvPicPr>
            <a:picLocks noChangeAspect="1"/>
          </p:cNvPicPr>
          <p:nvPr/>
        </p:nvPicPr>
        <p:blipFill>
          <a:blip r:embed="rId20" cstate="screen"/>
          <a:stretch>
            <a:fillRect/>
          </a:stretch>
        </p:blipFill>
        <p:spPr>
          <a:xfrm>
            <a:off x="8705124" y="4243034"/>
            <a:ext cx="438876" cy="2614968"/>
          </a:xfrm>
          <a:prstGeom prst="rect">
            <a:avLst/>
          </a:prstGeom>
        </p:spPr>
      </p:pic>
      <p:pic>
        <p:nvPicPr>
          <p:cNvPr id="9" name="Bild 8" descr="ppt-logo-shadow-blue.png"/>
          <p:cNvPicPr>
            <a:picLocks noChangeAspect="1"/>
          </p:cNvPicPr>
          <p:nvPr/>
        </p:nvPicPr>
        <p:blipFill>
          <a:blip r:embed="rId21" cstate="screen"/>
          <a:stretch>
            <a:fillRect/>
          </a:stretch>
        </p:blipFill>
        <p:spPr>
          <a:xfrm>
            <a:off x="7792419" y="6096068"/>
            <a:ext cx="682696" cy="761937"/>
          </a:xfrm>
          <a:prstGeom prst="rect">
            <a:avLst/>
          </a:prstGeom>
        </p:spPr>
      </p:pic>
      <p:pic>
        <p:nvPicPr>
          <p:cNvPr id="8" name="Bild 7" descr="arrow-left.png"/>
          <p:cNvPicPr>
            <a:picLocks noChangeAspect="1"/>
          </p:cNvPicPr>
          <p:nvPr/>
        </p:nvPicPr>
        <p:blipFill>
          <a:blip r:embed="rId22" cstate="screen"/>
          <a:srcRect/>
          <a:stretch>
            <a:fillRect/>
          </a:stretch>
        </p:blipFill>
        <p:spPr>
          <a:xfrm>
            <a:off x="4" y="7"/>
            <a:ext cx="250911" cy="2873241"/>
          </a:xfrm>
          <a:prstGeom prst="rect">
            <a:avLst/>
          </a:prstGeom>
        </p:spPr>
      </p:pic>
      <p:sp>
        <p:nvSpPr>
          <p:cNvPr id="2" name="Titelplatzhalter 1"/>
          <p:cNvSpPr>
            <a:spLocks noGrp="1"/>
          </p:cNvSpPr>
          <p:nvPr>
            <p:ph type="title"/>
          </p:nvPr>
        </p:nvSpPr>
        <p:spPr>
          <a:xfrm>
            <a:off x="457200" y="274645"/>
            <a:ext cx="8229600" cy="766756"/>
          </a:xfrm>
          <a:prstGeom prst="rect">
            <a:avLst/>
          </a:prstGeom>
        </p:spPr>
        <p:txBody>
          <a:bodyPr vert="horz" lIns="72555" tIns="36277" rIns="72555" bIns="36277" rtlCol="0" anchor="ctr">
            <a:normAutofit/>
          </a:bodyPr>
          <a:lstStyle/>
          <a:p>
            <a:r>
              <a:rPr lang="de-AT"/>
              <a:t>Mastertitelformat bearbeiten</a:t>
            </a:r>
            <a:endParaRPr lang="de-DE"/>
          </a:p>
        </p:txBody>
      </p:sp>
      <p:sp>
        <p:nvSpPr>
          <p:cNvPr id="3" name="Textplatzhalter 2"/>
          <p:cNvSpPr>
            <a:spLocks noGrp="1"/>
          </p:cNvSpPr>
          <p:nvPr>
            <p:ph type="body" idx="1"/>
          </p:nvPr>
        </p:nvSpPr>
        <p:spPr>
          <a:xfrm>
            <a:off x="457200" y="1210734"/>
            <a:ext cx="8229600" cy="4915436"/>
          </a:xfrm>
          <a:prstGeom prst="rect">
            <a:avLst/>
          </a:prstGeom>
        </p:spPr>
        <p:txBody>
          <a:bodyPr vert="horz" lIns="72555" tIns="36277" rIns="72555" bIns="36277" rtlCol="0">
            <a:normAutofit/>
          </a:bodyPr>
          <a:lstStyle/>
          <a:p>
            <a:pPr lvl="0"/>
            <a:r>
              <a:rPr lang="de-AT" dirty="0"/>
              <a:t>Mastertextformat bearbeiten</a:t>
            </a:r>
          </a:p>
          <a:p>
            <a:pPr lvl="1"/>
            <a:r>
              <a:rPr lang="de-AT" dirty="0"/>
              <a:t>Zweite Ebene</a:t>
            </a:r>
          </a:p>
          <a:p>
            <a:pPr lvl="2"/>
            <a:r>
              <a:rPr lang="de-AT" dirty="0"/>
              <a:t>Dritte Ebene</a:t>
            </a:r>
          </a:p>
          <a:p>
            <a:pPr lvl="3"/>
            <a:r>
              <a:rPr lang="de-AT" dirty="0"/>
              <a:t>Vierte Ebene</a:t>
            </a:r>
          </a:p>
          <a:p>
            <a:pPr lvl="4"/>
            <a:r>
              <a:rPr lang="de-AT" dirty="0" err="1"/>
              <a:t>vFünfte</a:t>
            </a:r>
            <a:r>
              <a:rPr lang="de-AT" dirty="0"/>
              <a:t> Ebene</a:t>
            </a:r>
            <a:endParaRPr lang="de-DE" dirty="0"/>
          </a:p>
        </p:txBody>
      </p:sp>
    </p:spTree>
  </p:cSld>
  <p:clrMap bg1="lt1" tx1="dk1" bg2="lt2" tx2="dk2" accent1="accent1" accent2="accent2" accent3="accent3" accent4="accent4" accent5="accent5" accent6="accent6" hlink="hlink" folHlink="folHlink"/>
  <p:sldLayoutIdLst>
    <p:sldLayoutId id="2147483753" r:id="rId1"/>
    <p:sldLayoutId id="2147483649" r:id="rId2"/>
    <p:sldLayoutId id="2147483752" r:id="rId3"/>
    <p:sldLayoutId id="2147483662" r:id="rId4"/>
    <p:sldLayoutId id="2147483755" r:id="rId5"/>
    <p:sldLayoutId id="2147483660" r:id="rId6"/>
    <p:sldLayoutId id="2147483747" r:id="rId7"/>
    <p:sldLayoutId id="2147483756" r:id="rId8"/>
    <p:sldLayoutId id="2147483757" r:id="rId9"/>
    <p:sldLayoutId id="2147483669" r:id="rId10"/>
    <p:sldLayoutId id="2147483748" r:id="rId11"/>
    <p:sldLayoutId id="2147483751" r:id="rId12"/>
    <p:sldLayoutId id="2147483749" r:id="rId13"/>
    <p:sldLayoutId id="2147483750" r:id="rId14"/>
    <p:sldLayoutId id="2147483663" r:id="rId15"/>
    <p:sldLayoutId id="2147483683" r:id="rId16"/>
    <p:sldLayoutId id="2147483682" r:id="rId17"/>
    <p:sldLayoutId id="2147483650" r:id="rId18"/>
  </p:sldLayoutIdLst>
  <p:timing>
    <p:tnLst>
      <p:par>
        <p:cTn id="1" dur="indefinite" restart="never" nodeType="tmRoot"/>
      </p:par>
    </p:tnLst>
  </p:timing>
  <p:txStyles>
    <p:titleStyle>
      <a:lvl1pPr algn="l" defTabSz="362772" rtl="0" eaLnBrk="1" latinLnBrk="0" hangingPunct="1">
        <a:spcBef>
          <a:spcPct val="0"/>
        </a:spcBef>
        <a:buNone/>
        <a:defRPr sz="2800" b="0" i="0" kern="1200">
          <a:solidFill>
            <a:srgbClr val="007BC2"/>
          </a:solidFill>
          <a:latin typeface="Calibri Light"/>
          <a:ea typeface="+mj-ea"/>
          <a:cs typeface="Calibri Light"/>
        </a:defRPr>
      </a:lvl1pPr>
    </p:titleStyle>
    <p:bodyStyle>
      <a:lvl1pPr marL="342900" indent="-342900" algn="l" defTabSz="362772" rtl="0" eaLnBrk="1" latinLnBrk="0" hangingPunct="1">
        <a:spcBef>
          <a:spcPct val="20000"/>
        </a:spcBef>
        <a:buFont typeface="Symbol" charset="2"/>
        <a:buChar char="-"/>
        <a:defRPr sz="2200" b="0" i="0" kern="1200">
          <a:solidFill>
            <a:schemeClr val="tx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tx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tx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tx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tx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de-DE"/>
      </a:defPPr>
      <a:lvl1pPr marL="0" algn="l" defTabSz="362772" rtl="0" eaLnBrk="1" latinLnBrk="0" hangingPunct="1">
        <a:defRPr sz="1400" kern="1200">
          <a:solidFill>
            <a:schemeClr val="tx1"/>
          </a:solidFill>
          <a:latin typeface="+mn-lt"/>
          <a:ea typeface="+mn-ea"/>
          <a:cs typeface="+mn-cs"/>
        </a:defRPr>
      </a:lvl1pPr>
      <a:lvl2pPr marL="362772" algn="l" defTabSz="362772" rtl="0" eaLnBrk="1" latinLnBrk="0" hangingPunct="1">
        <a:defRPr sz="1400" kern="1200">
          <a:solidFill>
            <a:schemeClr val="tx1"/>
          </a:solidFill>
          <a:latin typeface="+mn-lt"/>
          <a:ea typeface="+mn-ea"/>
          <a:cs typeface="+mn-cs"/>
        </a:defRPr>
      </a:lvl2pPr>
      <a:lvl3pPr marL="725544" algn="l" defTabSz="362772" rtl="0" eaLnBrk="1" latinLnBrk="0" hangingPunct="1">
        <a:defRPr sz="1400" kern="1200">
          <a:solidFill>
            <a:schemeClr val="tx1"/>
          </a:solidFill>
          <a:latin typeface="+mn-lt"/>
          <a:ea typeface="+mn-ea"/>
          <a:cs typeface="+mn-cs"/>
        </a:defRPr>
      </a:lvl3pPr>
      <a:lvl4pPr marL="1088317" algn="l" defTabSz="362772" rtl="0" eaLnBrk="1" latinLnBrk="0" hangingPunct="1">
        <a:defRPr sz="1400" kern="1200">
          <a:solidFill>
            <a:schemeClr val="tx1"/>
          </a:solidFill>
          <a:latin typeface="+mn-lt"/>
          <a:ea typeface="+mn-ea"/>
          <a:cs typeface="+mn-cs"/>
        </a:defRPr>
      </a:lvl4pPr>
      <a:lvl5pPr marL="1451090" algn="l" defTabSz="362772" rtl="0" eaLnBrk="1" latinLnBrk="0" hangingPunct="1">
        <a:defRPr sz="1400" kern="1200">
          <a:solidFill>
            <a:schemeClr val="tx1"/>
          </a:solidFill>
          <a:latin typeface="+mn-lt"/>
          <a:ea typeface="+mn-ea"/>
          <a:cs typeface="+mn-cs"/>
        </a:defRPr>
      </a:lvl5pPr>
      <a:lvl6pPr marL="1813862" algn="l" defTabSz="362772" rtl="0" eaLnBrk="1" latinLnBrk="0" hangingPunct="1">
        <a:defRPr sz="1400" kern="1200">
          <a:solidFill>
            <a:schemeClr val="tx1"/>
          </a:solidFill>
          <a:latin typeface="+mn-lt"/>
          <a:ea typeface="+mn-ea"/>
          <a:cs typeface="+mn-cs"/>
        </a:defRPr>
      </a:lvl6pPr>
      <a:lvl7pPr marL="2176634" algn="l" defTabSz="362772" rtl="0" eaLnBrk="1" latinLnBrk="0" hangingPunct="1">
        <a:defRPr sz="1400" kern="1200">
          <a:solidFill>
            <a:schemeClr val="tx1"/>
          </a:solidFill>
          <a:latin typeface="+mn-lt"/>
          <a:ea typeface="+mn-ea"/>
          <a:cs typeface="+mn-cs"/>
        </a:defRPr>
      </a:lvl7pPr>
      <a:lvl8pPr marL="2539406" algn="l" defTabSz="362772" rtl="0" eaLnBrk="1" latinLnBrk="0" hangingPunct="1">
        <a:defRPr sz="1400" kern="1200">
          <a:solidFill>
            <a:schemeClr val="tx1"/>
          </a:solidFill>
          <a:latin typeface="+mn-lt"/>
          <a:ea typeface="+mn-ea"/>
          <a:cs typeface="+mn-cs"/>
        </a:defRPr>
      </a:lvl8pPr>
      <a:lvl9pPr marL="2902179" algn="l" defTabSz="36277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emf"/><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069717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1029756"/>
            <a:ext cx="1701279" cy="529074"/>
          </a:xfrm>
        </p:spPr>
        <p:txBody>
          <a:bodyPr/>
          <a:lstStyle/>
          <a:p>
            <a:pPr algn="l" rtl="0"/>
            <a:r>
              <a:rPr lang="en" b="0" i="0" u="none"/>
              <a:t>VirtuoSIS</a:t>
            </a:r>
          </a:p>
        </p:txBody>
      </p:sp>
      <p:sp>
        <p:nvSpPr>
          <p:cNvPr id="3" name="Untertitel 2"/>
          <p:cNvSpPr>
            <a:spLocks noGrp="1"/>
          </p:cNvSpPr>
          <p:nvPr>
            <p:ph type="subTitle" idx="1"/>
          </p:nvPr>
        </p:nvSpPr>
        <p:spPr>
          <a:xfrm>
            <a:off x="936318" y="1632635"/>
            <a:ext cx="6738040" cy="806073"/>
          </a:xfrm>
        </p:spPr>
        <p:txBody>
          <a:bodyPr/>
          <a:lstStyle/>
          <a:p>
            <a:pPr algn="l" rtl="0"/>
            <a:r>
              <a:rPr lang="en" b="0" i="0" u="none"/>
              <a:t>An efficient and economical ‘housemate’ sharing </a:t>
            </a:r>
            <a:r>
              <a:rPr lang="de-AT" b="0" i="0" u="none"/>
              <a:t/>
            </a:r>
            <a:br>
              <a:rPr lang="de-AT" b="0" i="0" u="none"/>
            </a:br>
            <a:r>
              <a:rPr lang="en" b="0" i="0" u="none"/>
              <a:t>a home with other virtualised servers</a:t>
            </a:r>
          </a:p>
        </p:txBody>
      </p:sp>
      <p:sp>
        <p:nvSpPr>
          <p:cNvPr id="4" name="Abgerundetes Rechteck 3"/>
          <p:cNvSpPr/>
          <p:nvPr/>
        </p:nvSpPr>
        <p:spPr>
          <a:xfrm>
            <a:off x="936318"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1</a:t>
            </a:r>
          </a:p>
        </p:txBody>
      </p:sp>
      <p:sp>
        <p:nvSpPr>
          <p:cNvPr id="20" name="Abgerundetes Rechteck 19"/>
          <p:cNvSpPr/>
          <p:nvPr/>
        </p:nvSpPr>
        <p:spPr>
          <a:xfrm>
            <a:off x="936318"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Windows Server (OS)</a:t>
            </a:r>
          </a:p>
        </p:txBody>
      </p:sp>
      <p:sp>
        <p:nvSpPr>
          <p:cNvPr id="16" name="Abgerundetes Rechteck 15"/>
          <p:cNvSpPr/>
          <p:nvPr/>
        </p:nvSpPr>
        <p:spPr>
          <a:xfrm>
            <a:off x="936319" y="4864102"/>
            <a:ext cx="74837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17" name="Gruppierung 16"/>
          <p:cNvGrpSpPr/>
          <p:nvPr/>
        </p:nvGrpSpPr>
        <p:grpSpPr>
          <a:xfrm>
            <a:off x="2672718" y="4954101"/>
            <a:ext cx="3780000" cy="373530"/>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sp>
        <p:nvSpPr>
          <p:cNvPr id="35" name="Abgerundetes Rechteck 34"/>
          <p:cNvSpPr/>
          <p:nvPr/>
        </p:nvSpPr>
        <p:spPr>
          <a:xfrm>
            <a:off x="3452659"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41" name="Abgerundetes Rechteck 40"/>
          <p:cNvSpPr/>
          <p:nvPr/>
        </p:nvSpPr>
        <p:spPr>
          <a:xfrm>
            <a:off x="3452659"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2</a:t>
            </a:r>
          </a:p>
        </p:txBody>
      </p:sp>
      <p:sp>
        <p:nvSpPr>
          <p:cNvPr id="23" name="Abgerundetes Rechteck 22"/>
          <p:cNvSpPr/>
          <p:nvPr/>
        </p:nvSpPr>
        <p:spPr>
          <a:xfrm>
            <a:off x="5965518"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5" name="Abgerundetes Rechteck 24"/>
          <p:cNvSpPr/>
          <p:nvPr/>
        </p:nvSpPr>
        <p:spPr>
          <a:xfrm>
            <a:off x="5965518"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7" name="Abgerundetes Rechteck 26"/>
          <p:cNvSpPr/>
          <p:nvPr/>
        </p:nvSpPr>
        <p:spPr>
          <a:xfrm>
            <a:off x="936316"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SAP ERP</a:t>
            </a:r>
          </a:p>
        </p:txBody>
      </p:sp>
      <p:sp>
        <p:nvSpPr>
          <p:cNvPr id="33" name="Abgerundetes Rechteck 32"/>
          <p:cNvSpPr/>
          <p:nvPr/>
        </p:nvSpPr>
        <p:spPr>
          <a:xfrm>
            <a:off x="3452659"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Apache Web Server</a:t>
            </a:r>
          </a:p>
        </p:txBody>
      </p:sp>
      <p:sp>
        <p:nvSpPr>
          <p:cNvPr id="34" name="Abgerundetes Rechteck 33"/>
          <p:cNvSpPr/>
          <p:nvPr/>
        </p:nvSpPr>
        <p:spPr>
          <a:xfrm>
            <a:off x="5965518"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Tree>
    <p:extLst>
      <p:ext uri="{BB962C8B-B14F-4D97-AF65-F5344CB8AC3E}">
        <p14:creationId xmlns:p14="http://schemas.microsoft.com/office/powerpoint/2010/main" xmlns="" val="6832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84"/>
          <p:cNvSpPr>
            <a:spLocks noGrp="1"/>
          </p:cNvSpPr>
          <p:nvPr>
            <p:ph type="ctrTitle"/>
          </p:nvPr>
        </p:nvSpPr>
        <p:spPr>
          <a:xfrm>
            <a:off x="936317" y="1029756"/>
            <a:ext cx="2269904" cy="529074"/>
          </a:xfrm>
        </p:spPr>
        <p:txBody>
          <a:bodyPr/>
          <a:lstStyle/>
          <a:p>
            <a:pPr algn="l" rtl="0"/>
            <a:r>
              <a:rPr lang="en" b="0" i="0" u="none"/>
              <a:t>Connectivity</a:t>
            </a:r>
          </a:p>
        </p:txBody>
      </p:sp>
      <p:sp>
        <p:nvSpPr>
          <p:cNvPr id="186" name="Untertitel 185"/>
          <p:cNvSpPr>
            <a:spLocks noGrp="1"/>
          </p:cNvSpPr>
          <p:nvPr>
            <p:ph type="subTitle" idx="1"/>
          </p:nvPr>
        </p:nvSpPr>
        <p:spPr>
          <a:xfrm>
            <a:off x="936318" y="1632633"/>
            <a:ext cx="5599226" cy="421352"/>
          </a:xfrm>
        </p:spPr>
        <p:txBody>
          <a:bodyPr/>
          <a:lstStyle/>
          <a:p>
            <a:pPr algn="l" rtl="0"/>
            <a:r>
              <a:rPr lang="en" b="0" i="0" u="none"/>
              <a:t>Making full use of all Intercom functions</a:t>
            </a:r>
          </a:p>
        </p:txBody>
      </p:sp>
      <p:sp>
        <p:nvSpPr>
          <p:cNvPr id="187" name="Inhaltsplatzhalter 186"/>
          <p:cNvSpPr>
            <a:spLocks noGrp="1"/>
          </p:cNvSpPr>
          <p:nvPr>
            <p:ph sz="quarter" idx="10"/>
          </p:nvPr>
        </p:nvSpPr>
        <p:spPr>
          <a:xfrm>
            <a:off x="936319" y="2298701"/>
            <a:ext cx="7483782" cy="3784600"/>
          </a:xfrm>
        </p:spPr>
        <p:txBody>
          <a:bodyPr/>
          <a:lstStyle/>
          <a:p>
            <a:pPr algn="l" rtl="0"/>
            <a:r>
              <a:rPr lang="en" b="0" i="0" u="none"/>
              <a:t>IoIP® Intercom stations</a:t>
            </a:r>
          </a:p>
          <a:p>
            <a:pPr algn="l" rtl="0"/>
            <a:r>
              <a:rPr lang="en" b="0" i="0" u="none"/>
              <a:t>SIP stations</a:t>
            </a:r>
          </a:p>
          <a:p>
            <a:r>
              <a:rPr lang="en" b="0" i="0" u="none"/>
              <a:t>Digital 2-wire and 4-wire Intercom stations</a:t>
            </a:r>
            <a:r>
              <a:rPr lang="de-AT"/>
              <a:t> </a:t>
            </a:r>
          </a:p>
          <a:p>
            <a:r>
              <a:rPr lang="en" b="0" i="0" u="none"/>
              <a:t>Inputs/Outputs</a:t>
            </a:r>
            <a:endParaRPr lang="en" sz="1800" b="0" i="0" u="none"/>
          </a:p>
        </p:txBody>
      </p:sp>
      <p:cxnSp>
        <p:nvCxnSpPr>
          <p:cNvPr id="194" name="Gerade Verbindung 193"/>
          <p:cNvCxnSpPr/>
          <p:nvPr/>
        </p:nvCxnSpPr>
        <p:spPr>
          <a:xfrm>
            <a:off x="3390899" y="4709510"/>
            <a:ext cx="322580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0" name="Gerade Verbindung 199"/>
          <p:cNvCxnSpPr/>
          <p:nvPr/>
        </p:nvCxnSpPr>
        <p:spPr>
          <a:xfrm>
            <a:off x="3333640" y="4856352"/>
            <a:ext cx="219934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Gerade Verbindung 201"/>
          <p:cNvCxnSpPr/>
          <p:nvPr/>
        </p:nvCxnSpPr>
        <p:spPr>
          <a:xfrm>
            <a:off x="3257437" y="4562668"/>
            <a:ext cx="245756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Gerade Verbindung 203"/>
          <p:cNvCxnSpPr/>
          <p:nvPr/>
        </p:nvCxnSpPr>
        <p:spPr>
          <a:xfrm>
            <a:off x="3257437" y="5003193"/>
            <a:ext cx="117486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6" name="Gerade Verbindung 205"/>
          <p:cNvCxnSpPr/>
          <p:nvPr/>
        </p:nvCxnSpPr>
        <p:spPr>
          <a:xfrm flipV="1">
            <a:off x="5715000" y="3202444"/>
            <a:ext cx="2201245" cy="136022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3" name="Gerade Verbindung 212"/>
          <p:cNvCxnSpPr/>
          <p:nvPr/>
        </p:nvCxnSpPr>
        <p:spPr>
          <a:xfrm>
            <a:off x="5532981" y="4856353"/>
            <a:ext cx="1249190" cy="904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7" name="Gerade Verbindung 216"/>
          <p:cNvCxnSpPr/>
          <p:nvPr/>
        </p:nvCxnSpPr>
        <p:spPr>
          <a:xfrm>
            <a:off x="4418188" y="5003193"/>
            <a:ext cx="1249190" cy="90409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90"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01076" y="2064742"/>
            <a:ext cx="1427995" cy="30281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89"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252992" y="2669043"/>
            <a:ext cx="1498155" cy="31464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88" name="Bild 187" descr="ET908andET87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05236" y="5024134"/>
            <a:ext cx="2216264" cy="1306154"/>
          </a:xfrm>
          <a:prstGeom prst="rect">
            <a:avLst/>
          </a:prstGeom>
        </p:spPr>
      </p:pic>
      <p:sp>
        <p:nvSpPr>
          <p:cNvPr id="220" name="Abgerundetes Rechteck 219"/>
          <p:cNvSpPr/>
          <p:nvPr/>
        </p:nvSpPr>
        <p:spPr>
          <a:xfrm>
            <a:off x="7301074" y="5324971"/>
            <a:ext cx="1052992" cy="337542"/>
          </a:xfrm>
          <a:prstGeom prst="roundRect">
            <a:avLst>
              <a:gd name="adj" fmla="val 11028"/>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rtl="0"/>
            <a:r>
              <a:rPr lang="en" b="0" i="0" u="none">
                <a:solidFill>
                  <a:schemeClr val="bg1"/>
                </a:solidFill>
                <a:latin typeface="Calibri Light"/>
                <a:cs typeface="Calibri Light"/>
              </a:rPr>
              <a:t>2-wire</a:t>
            </a:r>
          </a:p>
        </p:txBody>
      </p:sp>
      <p:sp>
        <p:nvSpPr>
          <p:cNvPr id="221" name="Abgerundetes Rechteck 220"/>
          <p:cNvSpPr/>
          <p:nvPr/>
        </p:nvSpPr>
        <p:spPr>
          <a:xfrm>
            <a:off x="7827571" y="4622192"/>
            <a:ext cx="1052992" cy="337542"/>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rtl="0"/>
            <a:r>
              <a:rPr lang="en" b="0" i="0" u="none">
                <a:solidFill>
                  <a:schemeClr val="bg1"/>
                </a:solidFill>
                <a:latin typeface="Calibri Light"/>
                <a:cs typeface="Calibri Light"/>
              </a:rPr>
              <a:t>IoIP®</a:t>
            </a:r>
          </a:p>
        </p:txBody>
      </p:sp>
      <p:sp>
        <p:nvSpPr>
          <p:cNvPr id="222" name="Abgerundetes Rechteck 221"/>
          <p:cNvSpPr/>
          <p:nvPr/>
        </p:nvSpPr>
        <p:spPr>
          <a:xfrm>
            <a:off x="3970413" y="5808433"/>
            <a:ext cx="1052992" cy="337542"/>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rtl="0"/>
            <a:r>
              <a:rPr lang="en" b="0" i="0" u="none">
                <a:solidFill>
                  <a:schemeClr val="bg1"/>
                </a:solidFill>
                <a:latin typeface="Calibri Light"/>
                <a:cs typeface="Calibri Light"/>
              </a:rPr>
              <a:t>SIP</a:t>
            </a:r>
          </a:p>
        </p:txBody>
      </p:sp>
      <p:sp>
        <p:nvSpPr>
          <p:cNvPr id="223" name="Abgerundetes Rechteck 222"/>
          <p:cNvSpPr/>
          <p:nvPr/>
        </p:nvSpPr>
        <p:spPr>
          <a:xfrm>
            <a:off x="6451600" y="5820271"/>
            <a:ext cx="1052992" cy="337542"/>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tIns="0" rtlCol="0" anchor="ctr"/>
          <a:lstStyle/>
          <a:p>
            <a:pPr algn="ctr" rtl="0"/>
            <a:r>
              <a:rPr lang="en" b="0" i="0" u="none">
                <a:solidFill>
                  <a:schemeClr val="bg1"/>
                </a:solidFill>
                <a:latin typeface="Calibri Light"/>
                <a:cs typeface="Calibri Light"/>
              </a:rPr>
              <a:t>4-wire</a:t>
            </a:r>
          </a:p>
        </p:txBody>
      </p:sp>
      <p:sp>
        <p:nvSpPr>
          <p:cNvPr id="27" name="Rechteck 26"/>
          <p:cNvSpPr/>
          <p:nvPr/>
        </p:nvSpPr>
        <p:spPr>
          <a:xfrm>
            <a:off x="2757428" y="2859066"/>
            <a:ext cx="819740" cy="280363"/>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tIns="0" rtlCol="0" anchor="ctr"/>
          <a:lstStyle/>
          <a:p>
            <a:pPr algn="ctr" rtl="0"/>
            <a:r>
              <a:rPr lang="en" sz="1800" b="0" i="0" u="none"/>
              <a:t>NEW</a:t>
            </a:r>
          </a:p>
        </p:txBody>
      </p:sp>
      <p:sp>
        <p:nvSpPr>
          <p:cNvPr id="29" name="Abgerundetes Rechteck 28"/>
          <p:cNvSpPr/>
          <p:nvPr/>
        </p:nvSpPr>
        <p:spPr>
          <a:xfrm>
            <a:off x="936316" y="4406402"/>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30" name="Titel 184"/>
          <p:cNvSpPr txBox="1">
            <a:spLocks/>
          </p:cNvSpPr>
          <p:nvPr/>
        </p:nvSpPr>
        <p:spPr>
          <a:xfrm>
            <a:off x="7448365" y="3"/>
            <a:ext cx="1152000" cy="1152741"/>
          </a:xfrm>
          <a:prstGeom prst="rect">
            <a:avLst/>
          </a:prstGeom>
          <a:gradFill flip="none" rotWithShape="1">
            <a:gsLst>
              <a:gs pos="0">
                <a:srgbClr val="E5F0F4"/>
              </a:gs>
              <a:gs pos="100000">
                <a:srgbClr val="FFFFFF"/>
              </a:gs>
            </a:gsLst>
            <a:lin ang="16200000" scaled="0"/>
            <a:tileRect/>
          </a:gradFill>
        </p:spPr>
        <p:txBody>
          <a:bodyPr vert="horz" wrap="none" lIns="72555" tIns="0" rIns="72555" bIns="36277" rtlCol="0" anchor="ctr" anchorCtr="0">
            <a:noAutofit/>
          </a:bodyPr>
          <a:lstStyle>
            <a:lvl1pPr algn="l" defTabSz="362772" rtl="0" eaLnBrk="1" latinLnBrk="0" hangingPunct="1">
              <a:spcBef>
                <a:spcPct val="0"/>
              </a:spcBef>
              <a:buNone/>
              <a:defRPr sz="3200" b="0" i="0" kern="1200" spc="60" baseline="0">
                <a:solidFill>
                  <a:srgbClr val="003A65"/>
                </a:solidFill>
                <a:latin typeface="Calibri Light"/>
                <a:ea typeface="+mj-ea"/>
                <a:cs typeface="Calibri Light"/>
              </a:defRPr>
            </a:lvl1pPr>
          </a:lstStyle>
          <a:p>
            <a:pPr algn="ctr" rtl="0"/>
            <a:r>
              <a:rPr lang="en" b="0" i="0" u="none">
                <a:solidFill>
                  <a:srgbClr val="008CD2"/>
                </a:solidFill>
              </a:rPr>
              <a:t>IPv6</a:t>
            </a:r>
          </a:p>
          <a:p>
            <a:pPr algn="ctr" rtl="0"/>
            <a:r>
              <a:rPr lang="en" sz="2200" b="0" i="0" u="none"/>
              <a:t>ready</a:t>
            </a:r>
          </a:p>
        </p:txBody>
      </p:sp>
    </p:spTree>
    <p:extLst>
      <p:ext uri="{BB962C8B-B14F-4D97-AF65-F5344CB8AC3E}">
        <p14:creationId xmlns:p14="http://schemas.microsoft.com/office/powerpoint/2010/main" xmlns="" val="79098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84"/>
          <p:cNvSpPr>
            <a:spLocks noGrp="1"/>
          </p:cNvSpPr>
          <p:nvPr>
            <p:ph type="ctrTitle"/>
          </p:nvPr>
        </p:nvSpPr>
        <p:spPr>
          <a:xfrm>
            <a:off x="936316" y="1029756"/>
            <a:ext cx="2890868" cy="529074"/>
          </a:xfrm>
        </p:spPr>
        <p:txBody>
          <a:bodyPr/>
          <a:lstStyle/>
          <a:p>
            <a:pPr algn="l" rtl="0"/>
            <a:r>
              <a:rPr lang="en" b="0" i="0" u="none"/>
              <a:t>SIP Connectivity</a:t>
            </a:r>
          </a:p>
        </p:txBody>
      </p:sp>
      <p:sp>
        <p:nvSpPr>
          <p:cNvPr id="186" name="Untertitel 185"/>
          <p:cNvSpPr>
            <a:spLocks noGrp="1"/>
          </p:cNvSpPr>
          <p:nvPr>
            <p:ph type="subTitle" idx="1"/>
          </p:nvPr>
        </p:nvSpPr>
        <p:spPr>
          <a:xfrm>
            <a:off x="936318" y="1632633"/>
            <a:ext cx="2609668" cy="421352"/>
          </a:xfrm>
        </p:spPr>
        <p:txBody>
          <a:bodyPr/>
          <a:lstStyle/>
          <a:p>
            <a:pPr algn="l" rtl="0"/>
            <a:r>
              <a:rPr lang="en" b="0" i="0" u="none"/>
              <a:t>Trunks and Clients</a:t>
            </a:r>
          </a:p>
        </p:txBody>
      </p:sp>
      <p:sp>
        <p:nvSpPr>
          <p:cNvPr id="187" name="Inhaltsplatzhalter 186"/>
          <p:cNvSpPr>
            <a:spLocks noGrp="1"/>
          </p:cNvSpPr>
          <p:nvPr>
            <p:ph sz="quarter" idx="10"/>
          </p:nvPr>
        </p:nvSpPr>
        <p:spPr>
          <a:xfrm>
            <a:off x="936320" y="2133600"/>
            <a:ext cx="8055282" cy="1739900"/>
          </a:xfrm>
        </p:spPr>
        <p:txBody>
          <a:bodyPr/>
          <a:lstStyle/>
          <a:p>
            <a:pPr algn="l" rtl="0"/>
            <a:r>
              <a:rPr lang="en" b="0" i="0" u="none"/>
              <a:t>VoIP integration via SIP trunk connection to </a:t>
            </a:r>
            <a:r>
              <a:rPr lang="en"/>
              <a:t/>
            </a:r>
            <a:br>
              <a:rPr lang="en"/>
            </a:br>
            <a:r>
              <a:rPr lang="en" b="0" i="0" u="none"/>
              <a:t>IP telephone systems and service providers</a:t>
            </a:r>
          </a:p>
          <a:p>
            <a:pPr algn="l" rtl="0"/>
            <a:r>
              <a:rPr lang="en" b="0" i="0" u="none"/>
              <a:t>VoIP connection to public telephone network via SIP gateways</a:t>
            </a:r>
          </a:p>
          <a:p>
            <a:pPr algn="l" rtl="0"/>
            <a:r>
              <a:rPr lang="de-AT" b="0" i="0" u="none"/>
              <a:t>Direct support </a:t>
            </a:r>
            <a:r>
              <a:rPr lang="en" b="0" i="0" u="none"/>
              <a:t>of SIP stations</a:t>
            </a:r>
          </a:p>
        </p:txBody>
      </p:sp>
      <p:sp>
        <p:nvSpPr>
          <p:cNvPr id="28" name="Abgerundetes Rechteck 27"/>
          <p:cNvSpPr/>
          <p:nvPr/>
        </p:nvSpPr>
        <p:spPr>
          <a:xfrm>
            <a:off x="936316" y="4406402"/>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grpSp>
        <p:nvGrpSpPr>
          <p:cNvPr id="2" name="Gruppierung 1"/>
          <p:cNvGrpSpPr/>
          <p:nvPr/>
        </p:nvGrpSpPr>
        <p:grpSpPr>
          <a:xfrm>
            <a:off x="4447238" y="4049615"/>
            <a:ext cx="1434280" cy="1434280"/>
            <a:chOff x="4879038" y="4049615"/>
            <a:chExt cx="1434280" cy="1434280"/>
          </a:xfrm>
        </p:grpSpPr>
        <p:pic>
          <p:nvPicPr>
            <p:cNvPr id="35" name="Bild 34" descr="icon-sip.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98661" y="4387920"/>
              <a:ext cx="966857" cy="732759"/>
            </a:xfrm>
            <a:prstGeom prst="rect">
              <a:avLst/>
            </a:prstGeom>
          </p:spPr>
        </p:pic>
        <p:sp>
          <p:nvSpPr>
            <p:cNvPr id="39" name="Oval 38"/>
            <p:cNvSpPr/>
            <p:nvPr/>
          </p:nvSpPr>
          <p:spPr>
            <a:xfrm>
              <a:off x="4879038" y="4049615"/>
              <a:ext cx="1434280" cy="1434280"/>
            </a:xfrm>
            <a:prstGeom prst="ellips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
            </a:p>
          </p:txBody>
        </p:sp>
      </p:grpSp>
      <p:cxnSp>
        <p:nvCxnSpPr>
          <p:cNvPr id="40" name="Gerade Verbindung 39"/>
          <p:cNvCxnSpPr>
            <a:stCxn id="28" idx="3"/>
            <a:endCxn id="39" idx="2"/>
          </p:cNvCxnSpPr>
          <p:nvPr/>
        </p:nvCxnSpPr>
        <p:spPr>
          <a:xfrm flipV="1">
            <a:off x="3390898" y="4766755"/>
            <a:ext cx="1056340" cy="1667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Gerade Verbindung 41"/>
          <p:cNvCxnSpPr>
            <a:stCxn id="39" idx="6"/>
            <a:endCxn id="44" idx="2"/>
          </p:cNvCxnSpPr>
          <p:nvPr/>
        </p:nvCxnSpPr>
        <p:spPr>
          <a:xfrm>
            <a:off x="5881518" y="4766755"/>
            <a:ext cx="94211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823632" y="4049615"/>
            <a:ext cx="1434280" cy="1434280"/>
          </a:xfrm>
          <a:prstGeom prst="ellips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
          </a:p>
        </p:txBody>
      </p:sp>
      <p:pic>
        <p:nvPicPr>
          <p:cNvPr id="13" name="Bild 12" descr="icon-telephon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217770" y="4431983"/>
            <a:ext cx="639161" cy="643792"/>
          </a:xfrm>
          <a:prstGeom prst="rect">
            <a:avLst/>
          </a:prstGeom>
        </p:spPr>
      </p:pic>
      <p:sp>
        <p:nvSpPr>
          <p:cNvPr id="25" name="Rechteck 24"/>
          <p:cNvSpPr/>
          <p:nvPr/>
        </p:nvSpPr>
        <p:spPr>
          <a:xfrm>
            <a:off x="3834358" y="1029758"/>
            <a:ext cx="1104900" cy="529074"/>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t>NEW</a:t>
            </a:r>
          </a:p>
        </p:txBody>
      </p:sp>
    </p:spTree>
    <p:extLst>
      <p:ext uri="{BB962C8B-B14F-4D97-AF65-F5344CB8AC3E}">
        <p14:creationId xmlns:p14="http://schemas.microsoft.com/office/powerpoint/2010/main" xmlns="" val="27710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el 184"/>
          <p:cNvSpPr>
            <a:spLocks noGrp="1"/>
          </p:cNvSpPr>
          <p:nvPr>
            <p:ph type="ctrTitle"/>
          </p:nvPr>
        </p:nvSpPr>
        <p:spPr>
          <a:xfrm>
            <a:off x="936316" y="1029756"/>
            <a:ext cx="2269904" cy="529074"/>
          </a:xfrm>
        </p:spPr>
        <p:txBody>
          <a:bodyPr/>
          <a:lstStyle/>
          <a:p>
            <a:pPr algn="l" rtl="0"/>
            <a:r>
              <a:rPr lang="en" b="0" i="0" u="none"/>
              <a:t>Connectivity</a:t>
            </a:r>
          </a:p>
        </p:txBody>
      </p:sp>
      <p:sp>
        <p:nvSpPr>
          <p:cNvPr id="186" name="Untertitel 185"/>
          <p:cNvSpPr>
            <a:spLocks noGrp="1"/>
          </p:cNvSpPr>
          <p:nvPr>
            <p:ph type="subTitle" idx="1"/>
          </p:nvPr>
        </p:nvSpPr>
        <p:spPr>
          <a:xfrm>
            <a:off x="936318" y="1632633"/>
            <a:ext cx="1487220" cy="421352"/>
          </a:xfrm>
        </p:spPr>
        <p:txBody>
          <a:bodyPr/>
          <a:lstStyle/>
          <a:p>
            <a:pPr algn="l" rtl="0"/>
            <a:r>
              <a:rPr lang="en" b="0" i="0" u="none"/>
              <a:t>Interfac</a:t>
            </a:r>
            <a:r>
              <a:rPr lang="de-AT" b="0" i="0" u="none"/>
              <a:t>e</a:t>
            </a:r>
            <a:r>
              <a:rPr lang="en" b="0" i="0" u="none"/>
              <a:t>s</a:t>
            </a:r>
          </a:p>
        </p:txBody>
      </p:sp>
      <p:sp>
        <p:nvSpPr>
          <p:cNvPr id="187" name="Inhaltsplatzhalter 186"/>
          <p:cNvSpPr>
            <a:spLocks noGrp="1"/>
          </p:cNvSpPr>
          <p:nvPr>
            <p:ph sz="quarter" idx="10"/>
          </p:nvPr>
        </p:nvSpPr>
        <p:spPr>
          <a:xfrm>
            <a:off x="936320" y="2273300"/>
            <a:ext cx="8055282" cy="3784600"/>
          </a:xfrm>
        </p:spPr>
        <p:txBody>
          <a:bodyPr/>
          <a:lstStyle/>
          <a:p>
            <a:pPr algn="l" rtl="0"/>
            <a:r>
              <a:rPr lang="en" b="0" i="0" u="none"/>
              <a:t>Integration of/into external systems via ICX IP interface</a:t>
            </a:r>
          </a:p>
          <a:p>
            <a:pPr algn="l" rtl="0"/>
            <a:r>
              <a:rPr lang="en" b="0" i="0" u="none"/>
              <a:t>Standard and custom-made interfaces for audio</a:t>
            </a:r>
            <a:r>
              <a:rPr lang="de-AT" b="0" i="0" u="none"/>
              <a:t> – </a:t>
            </a:r>
            <a:r>
              <a:rPr lang="en" b="0" i="0" u="none"/>
              <a:t>video</a:t>
            </a:r>
            <a:r>
              <a:rPr lang="de-AT" b="0" i="0" u="none"/>
              <a:t> – </a:t>
            </a:r>
            <a:r>
              <a:rPr lang="en" b="0" i="0" u="none"/>
              <a:t>data</a:t>
            </a:r>
            <a:endParaRPr lang="de-AT" b="0" i="0" u="none"/>
          </a:p>
          <a:p>
            <a:r>
              <a:rPr lang="de-DE" dirty="0"/>
              <a:t>Audio recording with ComREC</a:t>
            </a:r>
            <a:endParaRPr lang="en" b="0" i="0" u="none"/>
          </a:p>
        </p:txBody>
      </p:sp>
      <p:sp>
        <p:nvSpPr>
          <p:cNvPr id="31" name="Oval 30"/>
          <p:cNvSpPr/>
          <p:nvPr/>
        </p:nvSpPr>
        <p:spPr>
          <a:xfrm>
            <a:off x="3995522" y="4066549"/>
            <a:ext cx="1434280" cy="1434280"/>
          </a:xfrm>
          <a:prstGeom prst="ellips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rtl="0"/>
            <a:endParaRPr lang="en"/>
          </a:p>
        </p:txBody>
      </p:sp>
      <p:cxnSp>
        <p:nvCxnSpPr>
          <p:cNvPr id="33" name="Gerade Verbindung 32"/>
          <p:cNvCxnSpPr>
            <a:stCxn id="47" idx="3"/>
            <a:endCxn id="31" idx="2"/>
          </p:cNvCxnSpPr>
          <p:nvPr/>
        </p:nvCxnSpPr>
        <p:spPr>
          <a:xfrm>
            <a:off x="3390898" y="4783425"/>
            <a:ext cx="604624" cy="26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Abgerundetes Rechteck 36"/>
          <p:cNvSpPr/>
          <p:nvPr/>
        </p:nvSpPr>
        <p:spPr>
          <a:xfrm>
            <a:off x="5940116" y="4394211"/>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External systems</a:t>
            </a:r>
          </a:p>
        </p:txBody>
      </p:sp>
      <p:cxnSp>
        <p:nvCxnSpPr>
          <p:cNvPr id="38" name="Gerade Verbindung 37"/>
          <p:cNvCxnSpPr>
            <a:stCxn id="31" idx="6"/>
            <a:endCxn id="37" idx="1"/>
          </p:cNvCxnSpPr>
          <p:nvPr/>
        </p:nvCxnSpPr>
        <p:spPr>
          <a:xfrm flipV="1">
            <a:off x="5429803" y="4771237"/>
            <a:ext cx="510314" cy="1245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7" name="Abgerundetes Rechteck 46"/>
          <p:cNvSpPr/>
          <p:nvPr/>
        </p:nvSpPr>
        <p:spPr>
          <a:xfrm>
            <a:off x="936316" y="4406402"/>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pic>
        <p:nvPicPr>
          <p:cNvPr id="2" name="Bild 1" descr="ICX-Logo-Inverse-AllWhit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00485" y="4522917"/>
            <a:ext cx="1009608" cy="515660"/>
          </a:xfrm>
          <a:prstGeom prst="rect">
            <a:avLst/>
          </a:prstGeom>
        </p:spPr>
      </p:pic>
      <p:sp>
        <p:nvSpPr>
          <p:cNvPr id="11" name="Rechteck 10"/>
          <p:cNvSpPr/>
          <p:nvPr/>
        </p:nvSpPr>
        <p:spPr>
          <a:xfrm>
            <a:off x="4891028" y="3273930"/>
            <a:ext cx="819740" cy="280363"/>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tIns="0" rtlCol="0" anchor="ctr"/>
          <a:lstStyle/>
          <a:p>
            <a:pPr algn="ctr" rtl="0"/>
            <a:r>
              <a:rPr lang="en" sz="1800" b="0" i="0" u="none"/>
              <a:t>NEW</a:t>
            </a:r>
          </a:p>
        </p:txBody>
      </p:sp>
    </p:spTree>
    <p:extLst>
      <p:ext uri="{BB962C8B-B14F-4D97-AF65-F5344CB8AC3E}">
        <p14:creationId xmlns:p14="http://schemas.microsoft.com/office/powerpoint/2010/main" xmlns="" val="2970472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36318" y="1632633"/>
            <a:ext cx="5100000" cy="421352"/>
          </a:xfrm>
        </p:spPr>
        <p:txBody>
          <a:bodyPr/>
          <a:lstStyle/>
          <a:p>
            <a:pPr algn="l" rtl="0"/>
            <a:r>
              <a:rPr lang="en" b="0" i="0" u="none"/>
              <a:t>via LAN/WAN</a:t>
            </a:r>
            <a:r>
              <a:rPr lang="de-AT" b="0" i="0" u="none"/>
              <a:t> with H</a:t>
            </a:r>
            <a:r>
              <a:rPr lang="en" b="0" i="0" u="none"/>
              <a:t>ardware </a:t>
            </a:r>
            <a:r>
              <a:rPr lang="de-AT" b="0" i="0" u="none"/>
              <a:t>S</a:t>
            </a:r>
            <a:r>
              <a:rPr lang="en" b="0" i="0" u="none"/>
              <a:t>ervers </a:t>
            </a:r>
            <a:endParaRPr lang="en" dirty="0"/>
          </a:p>
        </p:txBody>
      </p:sp>
      <p:pic>
        <p:nvPicPr>
          <p:cNvPr id="9" name="Bild 8" descr="ge300.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47705" y="3679699"/>
            <a:ext cx="2124456" cy="1975104"/>
          </a:xfrm>
          <a:prstGeom prst="rect">
            <a:avLst/>
          </a:prstGeom>
        </p:spPr>
      </p:pic>
      <p:pic>
        <p:nvPicPr>
          <p:cNvPr id="10" name="Bild 9" descr="ge800.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796366" y="4498427"/>
            <a:ext cx="3752088" cy="1700784"/>
          </a:xfrm>
          <a:prstGeom prst="rect">
            <a:avLst/>
          </a:prstGeom>
        </p:spPr>
      </p:pic>
      <p:pic>
        <p:nvPicPr>
          <p:cNvPr id="11" name="Bild 10" descr="is300.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49143" y="5541518"/>
            <a:ext cx="2039112" cy="954024"/>
          </a:xfrm>
          <a:prstGeom prst="rect">
            <a:avLst/>
          </a:prstGeom>
        </p:spPr>
      </p:pic>
      <p:sp>
        <p:nvSpPr>
          <p:cNvPr id="6" name="Oval 5"/>
          <p:cNvSpPr/>
          <p:nvPr/>
        </p:nvSpPr>
        <p:spPr>
          <a:xfrm>
            <a:off x="6282269" y="3571245"/>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12" name="Oval 11"/>
          <p:cNvSpPr/>
          <p:nvPr/>
        </p:nvSpPr>
        <p:spPr>
          <a:xfrm rot="19328007">
            <a:off x="3623734" y="4545460"/>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13" name="Oval 12"/>
          <p:cNvSpPr/>
          <p:nvPr/>
        </p:nvSpPr>
        <p:spPr>
          <a:xfrm>
            <a:off x="2404536" y="5561459"/>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cxnSp>
        <p:nvCxnSpPr>
          <p:cNvPr id="15" name="Gerade Verbindung 14"/>
          <p:cNvCxnSpPr>
            <a:stCxn id="13" idx="7"/>
            <a:endCxn id="12" idx="2"/>
          </p:cNvCxnSpPr>
          <p:nvPr/>
        </p:nvCxnSpPr>
        <p:spPr>
          <a:xfrm flipV="1">
            <a:off x="2795718" y="4915265"/>
            <a:ext cx="876264" cy="713310"/>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a:stCxn id="12" idx="6"/>
            <a:endCxn id="6" idx="2"/>
          </p:cNvCxnSpPr>
          <p:nvPr/>
        </p:nvCxnSpPr>
        <p:spPr>
          <a:xfrm flipV="1">
            <a:off x="4033784" y="3800393"/>
            <a:ext cx="2248485" cy="833557"/>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Gerade Verbindung 17"/>
          <p:cNvCxnSpPr>
            <a:endCxn id="6" idx="3"/>
          </p:cNvCxnSpPr>
          <p:nvPr/>
        </p:nvCxnSpPr>
        <p:spPr>
          <a:xfrm flipV="1">
            <a:off x="2862833" y="3962426"/>
            <a:ext cx="3486550" cy="1818550"/>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a:stCxn id="12" idx="0"/>
          </p:cNvCxnSpPr>
          <p:nvPr/>
        </p:nvCxnSpPr>
        <p:spPr>
          <a:xfrm flipH="1" flipV="1">
            <a:off x="2862839" y="3800398"/>
            <a:ext cx="849387" cy="793311"/>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pic>
        <p:nvPicPr>
          <p:cNvPr id="24" name="Bild 23" descr="VirtuoSIS-Logo-inverse.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380785" y="2474383"/>
            <a:ext cx="3016344" cy="983661"/>
          </a:xfrm>
          <a:prstGeom prst="rect">
            <a:avLst/>
          </a:prstGeom>
        </p:spPr>
      </p:pic>
      <p:sp>
        <p:nvSpPr>
          <p:cNvPr id="25" name="Oval 24"/>
          <p:cNvSpPr/>
          <p:nvPr/>
        </p:nvSpPr>
        <p:spPr>
          <a:xfrm>
            <a:off x="6340241" y="3629216"/>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28" name="Oval 27"/>
          <p:cNvSpPr/>
          <p:nvPr/>
        </p:nvSpPr>
        <p:spPr>
          <a:xfrm>
            <a:off x="3681705" y="4603431"/>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29" name="Oval 28"/>
          <p:cNvSpPr/>
          <p:nvPr/>
        </p:nvSpPr>
        <p:spPr>
          <a:xfrm>
            <a:off x="2462507" y="5619434"/>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30" name="Oval 29"/>
          <p:cNvSpPr/>
          <p:nvPr/>
        </p:nvSpPr>
        <p:spPr>
          <a:xfrm>
            <a:off x="2483802" y="3400069"/>
            <a:ext cx="458299" cy="458299"/>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31" name="Oval 30"/>
          <p:cNvSpPr/>
          <p:nvPr/>
        </p:nvSpPr>
        <p:spPr>
          <a:xfrm>
            <a:off x="2541774" y="3458044"/>
            <a:ext cx="342352" cy="342352"/>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cxnSp>
        <p:nvCxnSpPr>
          <p:cNvPr id="32" name="Gerade Verbindung 31"/>
          <p:cNvCxnSpPr>
            <a:stCxn id="13" idx="0"/>
            <a:endCxn id="30" idx="4"/>
          </p:cNvCxnSpPr>
          <p:nvPr/>
        </p:nvCxnSpPr>
        <p:spPr>
          <a:xfrm flipV="1">
            <a:off x="2633686" y="3858368"/>
            <a:ext cx="79266" cy="1703091"/>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Gerade Verbindung 34"/>
          <p:cNvCxnSpPr>
            <a:stCxn id="6" idx="1"/>
            <a:endCxn id="30" idx="6"/>
          </p:cNvCxnSpPr>
          <p:nvPr/>
        </p:nvCxnSpPr>
        <p:spPr>
          <a:xfrm flipH="1" flipV="1">
            <a:off x="2942099" y="3629221"/>
            <a:ext cx="3407284" cy="9140"/>
          </a:xfrm>
          <a:prstGeom prst="line">
            <a:avLst/>
          </a:prstGeom>
          <a:ln w="19050">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Titel 3"/>
          <p:cNvSpPr>
            <a:spLocks noGrp="1"/>
          </p:cNvSpPr>
          <p:nvPr>
            <p:ph type="ctrTitle"/>
          </p:nvPr>
        </p:nvSpPr>
        <p:spPr>
          <a:xfrm>
            <a:off x="936316" y="1029756"/>
            <a:ext cx="3449072" cy="529074"/>
          </a:xfrm>
        </p:spPr>
        <p:txBody>
          <a:bodyPr/>
          <a:lstStyle/>
          <a:p>
            <a:pPr algn="l" rtl="0"/>
            <a:r>
              <a:rPr lang="en" b="0" i="0" u="none"/>
              <a:t>Perfect Networking </a:t>
            </a:r>
            <a:endParaRPr lang="en"/>
          </a:p>
        </p:txBody>
      </p:sp>
    </p:spTree>
    <p:extLst>
      <p:ext uri="{BB962C8B-B14F-4D97-AF65-F5344CB8AC3E}">
        <p14:creationId xmlns:p14="http://schemas.microsoft.com/office/powerpoint/2010/main" xmlns="" val="2344202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backwards-compatibility.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6400" y="0"/>
            <a:ext cx="9144000" cy="6858000"/>
          </a:xfrm>
          <a:prstGeom prst="rect">
            <a:avLst/>
          </a:prstGeom>
        </p:spPr>
      </p:pic>
      <p:sp>
        <p:nvSpPr>
          <p:cNvPr id="4" name="Titel 3"/>
          <p:cNvSpPr>
            <a:spLocks noGrp="1"/>
          </p:cNvSpPr>
          <p:nvPr>
            <p:ph type="ctrTitle"/>
          </p:nvPr>
        </p:nvSpPr>
        <p:spPr>
          <a:xfrm>
            <a:off x="936316" y="1982256"/>
            <a:ext cx="4173270" cy="529074"/>
          </a:xfrm>
        </p:spPr>
        <p:txBody>
          <a:bodyPr/>
          <a:lstStyle/>
          <a:p>
            <a:pPr algn="l" rtl="0"/>
            <a:r>
              <a:rPr lang="en" b="0" i="0" u="none"/>
              <a:t>Backward Compatibility</a:t>
            </a:r>
            <a:endParaRPr lang="en"/>
          </a:p>
        </p:txBody>
      </p:sp>
      <p:sp>
        <p:nvSpPr>
          <p:cNvPr id="2" name="Untertitel 1"/>
          <p:cNvSpPr>
            <a:spLocks noGrp="1"/>
          </p:cNvSpPr>
          <p:nvPr>
            <p:ph type="subTitle" idx="1"/>
          </p:nvPr>
        </p:nvSpPr>
        <p:spPr>
          <a:xfrm>
            <a:off x="936318" y="2585133"/>
            <a:ext cx="2220587" cy="421352"/>
          </a:xfrm>
        </p:spPr>
        <p:txBody>
          <a:bodyPr/>
          <a:lstStyle/>
          <a:p>
            <a:pPr algn="l" rtl="0"/>
            <a:r>
              <a:rPr lang="en" b="0" i="0" u="none"/>
              <a:t>Back to the 80s</a:t>
            </a:r>
          </a:p>
        </p:txBody>
      </p:sp>
      <p:sp>
        <p:nvSpPr>
          <p:cNvPr id="5" name="Inhaltsplatzhalter 186"/>
          <p:cNvSpPr>
            <a:spLocks noGrp="1"/>
          </p:cNvSpPr>
          <p:nvPr>
            <p:ph sz="quarter" idx="10"/>
          </p:nvPr>
        </p:nvSpPr>
        <p:spPr>
          <a:xfrm>
            <a:off x="4192334" y="3649256"/>
            <a:ext cx="4240466" cy="2516988"/>
          </a:xfrm>
        </p:spPr>
        <p:txBody>
          <a:bodyPr>
            <a:noAutofit/>
          </a:bodyPr>
          <a:lstStyle/>
          <a:p>
            <a:pPr marL="0" indent="0" algn="l" rtl="0">
              <a:buNone/>
            </a:pPr>
            <a:r>
              <a:rPr lang="en" sz="3400" b="0" i="0" u="none"/>
              <a:t>Investment Protection</a:t>
            </a:r>
          </a:p>
          <a:p>
            <a:pPr algn="l" rtl="0"/>
            <a:r>
              <a:rPr lang="en" b="0" i="0" u="none"/>
              <a:t>Compatible even with older server generations</a:t>
            </a:r>
          </a:p>
          <a:p>
            <a:pPr algn="l" rtl="0"/>
            <a:r>
              <a:rPr lang="en" b="0" i="0" u="none"/>
              <a:t>Existing equipment can easily </a:t>
            </a:r>
            <a:r>
              <a:rPr lang="de-AT" b="0" i="0" u="none"/>
              <a:t/>
            </a:r>
            <a:br>
              <a:rPr lang="de-AT" b="0" i="0" u="none"/>
            </a:br>
            <a:r>
              <a:rPr lang="en" b="0" i="0" u="none"/>
              <a:t>be integrated or migrated</a:t>
            </a:r>
          </a:p>
          <a:p>
            <a:endParaRPr lang="en"/>
          </a:p>
        </p:txBody>
      </p:sp>
    </p:spTree>
    <p:extLst>
      <p:ext uri="{BB962C8B-B14F-4D97-AF65-F5344CB8AC3E}">
        <p14:creationId xmlns:p14="http://schemas.microsoft.com/office/powerpoint/2010/main" xmlns="" val="4075331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1029756"/>
            <a:ext cx="1701279" cy="529074"/>
          </a:xfrm>
        </p:spPr>
        <p:txBody>
          <a:bodyPr/>
          <a:lstStyle/>
          <a:p>
            <a:pPr algn="l" rtl="0"/>
            <a:r>
              <a:rPr lang="en" b="0" i="0" u="none"/>
              <a:t>VirtuoSIS</a:t>
            </a:r>
          </a:p>
        </p:txBody>
      </p:sp>
      <p:sp>
        <p:nvSpPr>
          <p:cNvPr id="3" name="Untertitel 2"/>
          <p:cNvSpPr>
            <a:spLocks noGrp="1"/>
          </p:cNvSpPr>
          <p:nvPr>
            <p:ph type="subTitle" idx="1"/>
          </p:nvPr>
        </p:nvSpPr>
        <p:spPr>
          <a:xfrm>
            <a:off x="936318" y="1632633"/>
            <a:ext cx="4160888" cy="421352"/>
          </a:xfrm>
        </p:spPr>
        <p:txBody>
          <a:bodyPr/>
          <a:lstStyle/>
          <a:p>
            <a:pPr algn="l" rtl="0"/>
            <a:r>
              <a:rPr lang="en" b="0" i="0" u="none"/>
              <a:t>Configuration </a:t>
            </a:r>
            <a:r>
              <a:rPr lang="de-AT" b="0" i="0" u="none"/>
              <a:t>and Monitoring</a:t>
            </a:r>
            <a:endParaRPr lang="en" b="0" i="0" u="none"/>
          </a:p>
        </p:txBody>
      </p:sp>
      <p:pic>
        <p:nvPicPr>
          <p:cNvPr id="5" name="Bild 4" descr="Notebook-CCT-3.2-03-2014.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05587" y="3035341"/>
            <a:ext cx="5123963" cy="3258074"/>
          </a:xfrm>
          <a:prstGeom prst="rect">
            <a:avLst/>
          </a:prstGeom>
        </p:spPr>
      </p:pic>
      <p:sp>
        <p:nvSpPr>
          <p:cNvPr id="6" name="Inhaltsplatzhalter 3"/>
          <p:cNvSpPr>
            <a:spLocks noGrp="1"/>
          </p:cNvSpPr>
          <p:nvPr>
            <p:ph sz="quarter" idx="10"/>
          </p:nvPr>
        </p:nvSpPr>
        <p:spPr>
          <a:xfrm>
            <a:off x="936318" y="2273300"/>
            <a:ext cx="8029881" cy="3784600"/>
          </a:xfrm>
        </p:spPr>
        <p:txBody>
          <a:bodyPr/>
          <a:lstStyle/>
          <a:p>
            <a:r>
              <a:rPr lang="de-DE"/>
              <a:t>Configuration via broadly used Commend Configuration Tool (CCT)</a:t>
            </a:r>
          </a:p>
          <a:p>
            <a:r>
              <a:rPr lang="de-DE"/>
              <a:t>System Monitoring via integrated Web-Interface</a:t>
            </a:r>
          </a:p>
        </p:txBody>
      </p:sp>
    </p:spTree>
    <p:extLst>
      <p:ext uri="{BB962C8B-B14F-4D97-AF65-F5344CB8AC3E}">
        <p14:creationId xmlns:p14="http://schemas.microsoft.com/office/powerpoint/2010/main" xmlns="" val="37436871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bgerundetes Rechteck 15"/>
          <p:cNvSpPr/>
          <p:nvPr/>
        </p:nvSpPr>
        <p:spPr>
          <a:xfrm>
            <a:off x="936319" y="5486402"/>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17" name="Gruppierung 16"/>
          <p:cNvGrpSpPr/>
          <p:nvPr/>
        </p:nvGrpSpPr>
        <p:grpSpPr>
          <a:xfrm>
            <a:off x="1034417"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grpSp>
        <p:nvGrpSpPr>
          <p:cNvPr id="55" name="Gruppierung 54"/>
          <p:cNvGrpSpPr/>
          <p:nvPr/>
        </p:nvGrpSpPr>
        <p:grpSpPr>
          <a:xfrm>
            <a:off x="6373315" y="478831"/>
            <a:ext cx="2806698" cy="2208692"/>
            <a:chOff x="6489700" y="516836"/>
            <a:chExt cx="2806698" cy="2208692"/>
          </a:xfrm>
        </p:grpSpPr>
        <p:grpSp>
          <p:nvGrpSpPr>
            <p:cNvPr id="56" name="Gruppierung 55"/>
            <p:cNvGrpSpPr/>
            <p:nvPr/>
          </p:nvGrpSpPr>
          <p:grpSpPr>
            <a:xfrm>
              <a:off x="6489700" y="2200964"/>
              <a:ext cx="2806698" cy="524564"/>
              <a:chOff x="6489700" y="2175564"/>
              <a:chExt cx="2806698" cy="524564"/>
            </a:xfrm>
          </p:grpSpPr>
          <p:sp>
            <p:nvSpPr>
              <p:cNvPr id="66" name="Abgerundetes Rechteck 65"/>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67" name="Bild 66"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57" name="Gruppierung 56"/>
            <p:cNvGrpSpPr/>
            <p:nvPr/>
          </p:nvGrpSpPr>
          <p:grpSpPr>
            <a:xfrm>
              <a:off x="6489700" y="1639588"/>
              <a:ext cx="2806698" cy="524564"/>
              <a:chOff x="6489700" y="1622654"/>
              <a:chExt cx="2806698" cy="524564"/>
            </a:xfrm>
          </p:grpSpPr>
          <p:sp>
            <p:nvSpPr>
              <p:cNvPr id="64" name="Abgerundetes Rechteck 63"/>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65" name="Bild 64"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58" name="Gruppierung 57"/>
            <p:cNvGrpSpPr/>
            <p:nvPr/>
          </p:nvGrpSpPr>
          <p:grpSpPr>
            <a:xfrm>
              <a:off x="6489700" y="1078212"/>
              <a:ext cx="2806698" cy="524564"/>
              <a:chOff x="6489700" y="1069745"/>
              <a:chExt cx="2806698" cy="524564"/>
            </a:xfrm>
          </p:grpSpPr>
          <p:sp>
            <p:nvSpPr>
              <p:cNvPr id="62" name="Abgerundetes Rechteck 61"/>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pic>
            <p:nvPicPr>
              <p:cNvPr id="63" name="Bild 6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59" name="Gruppierung 58"/>
            <p:cNvGrpSpPr/>
            <p:nvPr/>
          </p:nvGrpSpPr>
          <p:grpSpPr>
            <a:xfrm>
              <a:off x="6489700" y="516836"/>
              <a:ext cx="2806698" cy="524564"/>
              <a:chOff x="6489700" y="516836"/>
              <a:chExt cx="2806698" cy="524564"/>
            </a:xfrm>
          </p:grpSpPr>
          <p:sp>
            <p:nvSpPr>
              <p:cNvPr id="60" name="Abgerundetes Rechteck 59"/>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112</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61" name="Bild 60"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sp>
        <p:nvSpPr>
          <p:cNvPr id="26" name="Inhaltsplatzhalter 186"/>
          <p:cNvSpPr>
            <a:spLocks noGrp="1"/>
          </p:cNvSpPr>
          <p:nvPr>
            <p:ph sz="quarter" idx="10"/>
          </p:nvPr>
        </p:nvSpPr>
        <p:spPr>
          <a:xfrm>
            <a:off x="3879054" y="3598454"/>
            <a:ext cx="4892399" cy="2516988"/>
          </a:xfrm>
        </p:spPr>
        <p:txBody>
          <a:bodyPr/>
          <a:lstStyle/>
          <a:p>
            <a:pPr marL="0" indent="0" algn="l" rtl="0">
              <a:buNone/>
            </a:pPr>
            <a:r>
              <a:rPr lang="en" sz="3400" b="0" i="0" u="none"/>
              <a:t>Expandable at the </a:t>
            </a:r>
            <a:r>
              <a:rPr lang="de-AT" sz="3400" b="0" i="0" u="none"/>
              <a:t/>
            </a:r>
            <a:br>
              <a:rPr lang="de-AT" sz="3400" b="0" i="0" u="none"/>
            </a:br>
            <a:r>
              <a:rPr lang="en" sz="3400" b="0" i="0" u="none"/>
              <a:t>click of the mouse</a:t>
            </a:r>
          </a:p>
          <a:p>
            <a:pPr marL="0" indent="0" algn="l" rtl="0">
              <a:buNone/>
            </a:pPr>
            <a:r>
              <a:rPr lang="en" b="0" i="0" u="none"/>
              <a:t>Additional subscribers can be </a:t>
            </a:r>
            <a:r>
              <a:rPr lang="de-AT" b="0" i="0" u="none"/>
              <a:t/>
            </a:r>
            <a:br>
              <a:rPr lang="de-AT" b="0" i="0" u="none"/>
            </a:br>
            <a:r>
              <a:rPr lang="en" b="0" i="0" u="none"/>
              <a:t>added via licences</a:t>
            </a:r>
          </a:p>
          <a:p>
            <a:pPr marL="0" indent="0" algn="l" rtl="0">
              <a:buNone/>
            </a:pPr>
            <a:r>
              <a:rPr lang="en" b="0" i="0" u="none"/>
              <a:t>Simple licensing scheme</a:t>
            </a:r>
          </a:p>
        </p:txBody>
      </p:sp>
      <p:grpSp>
        <p:nvGrpSpPr>
          <p:cNvPr id="28" name="Gruppierung 27"/>
          <p:cNvGrpSpPr/>
          <p:nvPr/>
        </p:nvGrpSpPr>
        <p:grpSpPr>
          <a:xfrm>
            <a:off x="1660330" y="2183742"/>
            <a:ext cx="931362" cy="931362"/>
            <a:chOff x="9595848" y="2081408"/>
            <a:chExt cx="931362" cy="931362"/>
          </a:xfrm>
        </p:grpSpPr>
        <p:sp>
          <p:nvSpPr>
            <p:cNvPr id="29" name="Oval 28"/>
            <p:cNvSpPr/>
            <p:nvPr/>
          </p:nvSpPr>
          <p:spPr>
            <a:xfrm>
              <a:off x="9691964" y="2180089"/>
              <a:ext cx="745325" cy="745325"/>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30" name="Gruppierung 29"/>
            <p:cNvGrpSpPr/>
            <p:nvPr/>
          </p:nvGrpSpPr>
          <p:grpSpPr>
            <a:xfrm>
              <a:off x="9850967" y="2342203"/>
              <a:ext cx="417382" cy="417382"/>
              <a:chOff x="6959600" y="4272751"/>
              <a:chExt cx="533400" cy="533400"/>
            </a:xfrm>
          </p:grpSpPr>
          <p:sp>
            <p:nvSpPr>
              <p:cNvPr id="32" name="Rechteck 31"/>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33" name="Rechteck 32"/>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grpSp>
        <p:sp>
          <p:nvSpPr>
            <p:cNvPr id="31" name="Oval 30">
              <a:hlinkClick r:id="" action="ppaction://hlinkshowjump?jump=nextslide"/>
            </p:cNvPr>
            <p:cNvSpPr/>
            <p:nvPr/>
          </p:nvSpPr>
          <p:spPr>
            <a:xfrm>
              <a:off x="9595848" y="2081408"/>
              <a:ext cx="931362" cy="931362"/>
            </a:xfrm>
            <a:prstGeom prst="ellipse">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239730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ung 2"/>
          <p:cNvGrpSpPr/>
          <p:nvPr/>
        </p:nvGrpSpPr>
        <p:grpSpPr>
          <a:xfrm>
            <a:off x="936319" y="5486402"/>
            <a:ext cx="2454580" cy="546100"/>
            <a:chOff x="936318" y="5486400"/>
            <a:chExt cx="2454580" cy="546100"/>
          </a:xfrm>
        </p:grpSpPr>
        <p:sp>
          <p:nvSpPr>
            <p:cNvPr id="16" name="Abgerundetes Rechteck 15"/>
            <p:cNvSpPr/>
            <p:nvPr/>
          </p:nvSpPr>
          <p:spPr>
            <a:xfrm>
              <a:off x="936318" y="5486400"/>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17" name="Gruppierung 16"/>
            <p:cNvGrpSpPr/>
            <p:nvPr/>
          </p:nvGrpSpPr>
          <p:grpSpPr>
            <a:xfrm>
              <a:off x="1034417"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39" name="Abgerundetes Rechteck 38"/>
          <p:cNvSpPr/>
          <p:nvPr/>
        </p:nvSpPr>
        <p:spPr>
          <a:xfrm>
            <a:off x="936319" y="3043343"/>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40" name="Abgerundetes Rechteck 39"/>
          <p:cNvSpPr/>
          <p:nvPr/>
        </p:nvSpPr>
        <p:spPr>
          <a:xfrm>
            <a:off x="936319" y="2718467"/>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43" name="Abgerundetes Rechteck 42"/>
          <p:cNvSpPr/>
          <p:nvPr/>
        </p:nvSpPr>
        <p:spPr>
          <a:xfrm>
            <a:off x="936319" y="2398250"/>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
        <p:nvSpPr>
          <p:cNvPr id="44" name="Abgerundetes Rechteck 43"/>
          <p:cNvSpPr/>
          <p:nvPr/>
        </p:nvSpPr>
        <p:spPr>
          <a:xfrm>
            <a:off x="936319"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5.</a:t>
            </a:r>
            <a:r>
              <a:rPr lang="en" b="0" i="0" u="none">
                <a:solidFill>
                  <a:schemeClr val="bg1"/>
                </a:solidFill>
                <a:latin typeface="Calibri Light"/>
                <a:cs typeface="Calibri Light"/>
              </a:rPr>
              <a:t> Instance (112 Subscribers)</a:t>
            </a:r>
          </a:p>
        </p:txBody>
      </p:sp>
      <p:sp>
        <p:nvSpPr>
          <p:cNvPr id="45" name="Abgerundetes Rechteck 44"/>
          <p:cNvSpPr/>
          <p:nvPr/>
        </p:nvSpPr>
        <p:spPr>
          <a:xfrm>
            <a:off x="936319"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6.</a:t>
            </a:r>
            <a:r>
              <a:rPr lang="en" b="0" i="0" u="none">
                <a:solidFill>
                  <a:schemeClr val="bg1"/>
                </a:solidFill>
                <a:latin typeface="Calibri Light"/>
                <a:cs typeface="Calibri Light"/>
              </a:rPr>
              <a:t> Instance (112 Subscribers)</a:t>
            </a:r>
          </a:p>
        </p:txBody>
      </p:sp>
      <p:sp>
        <p:nvSpPr>
          <p:cNvPr id="46" name="Abgerundetes Rechteck 45"/>
          <p:cNvSpPr/>
          <p:nvPr/>
        </p:nvSpPr>
        <p:spPr>
          <a:xfrm>
            <a:off x="936319" y="1441426"/>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7.</a:t>
            </a:r>
            <a:r>
              <a:rPr lang="en" b="0" i="0" u="none">
                <a:solidFill>
                  <a:schemeClr val="bg1"/>
                </a:solidFill>
                <a:latin typeface="Calibri Light"/>
                <a:cs typeface="Calibri Light"/>
              </a:rPr>
              <a:t> Instance (112 Subscribers)</a:t>
            </a:r>
          </a:p>
        </p:txBody>
      </p:sp>
      <p:sp>
        <p:nvSpPr>
          <p:cNvPr id="47" name="Abgerundetes Rechteck 46"/>
          <p:cNvSpPr/>
          <p:nvPr/>
        </p:nvSpPr>
        <p:spPr>
          <a:xfrm>
            <a:off x="936319"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8.</a:t>
            </a:r>
            <a:r>
              <a:rPr lang="en" b="0" i="0" u="none">
                <a:solidFill>
                  <a:schemeClr val="bg1"/>
                </a:solidFill>
                <a:latin typeface="Calibri Light"/>
                <a:cs typeface="Calibri Light"/>
              </a:rPr>
              <a:t> Instance (112 Subscribers)</a:t>
            </a:r>
          </a:p>
        </p:txBody>
      </p:sp>
      <p:sp>
        <p:nvSpPr>
          <p:cNvPr id="48" name="Abgerundetes Rechteck 47"/>
          <p:cNvSpPr/>
          <p:nvPr/>
        </p:nvSpPr>
        <p:spPr>
          <a:xfrm>
            <a:off x="936319"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9.</a:t>
            </a:r>
            <a:r>
              <a:rPr lang="en" b="0" i="0" u="none">
                <a:solidFill>
                  <a:schemeClr val="bg1"/>
                </a:solidFill>
                <a:latin typeface="Calibri Light"/>
                <a:cs typeface="Calibri Light"/>
              </a:rPr>
              <a:t> Instance (112 Subscribers)</a:t>
            </a:r>
          </a:p>
        </p:txBody>
      </p:sp>
      <p:sp>
        <p:nvSpPr>
          <p:cNvPr id="49" name="Abgerundetes Rechteck 48"/>
          <p:cNvSpPr/>
          <p:nvPr/>
        </p:nvSpPr>
        <p:spPr>
          <a:xfrm>
            <a:off x="936319" y="480775"/>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10.</a:t>
            </a:r>
            <a:r>
              <a:rPr lang="en" b="0" i="0" u="none">
                <a:solidFill>
                  <a:schemeClr val="bg1"/>
                </a:solidFill>
                <a:latin typeface="Calibri Light"/>
                <a:cs typeface="Calibri Light"/>
              </a:rPr>
              <a:t> Instance (112 Subscribers)</a:t>
            </a:r>
          </a:p>
        </p:txBody>
      </p:sp>
      <p:grpSp>
        <p:nvGrpSpPr>
          <p:cNvPr id="2" name="Gruppierung 1"/>
          <p:cNvGrpSpPr/>
          <p:nvPr/>
        </p:nvGrpSpPr>
        <p:grpSpPr>
          <a:xfrm>
            <a:off x="6373315" y="478831"/>
            <a:ext cx="2806698" cy="2208692"/>
            <a:chOff x="6489700" y="516836"/>
            <a:chExt cx="2806698" cy="2208692"/>
          </a:xfrm>
        </p:grpSpPr>
        <p:grpSp>
          <p:nvGrpSpPr>
            <p:cNvPr id="26" name="Gruppierung 25"/>
            <p:cNvGrpSpPr/>
            <p:nvPr/>
          </p:nvGrpSpPr>
          <p:grpSpPr>
            <a:xfrm>
              <a:off x="6489700" y="2200964"/>
              <a:ext cx="2806698" cy="524564"/>
              <a:chOff x="6489700" y="2175564"/>
              <a:chExt cx="2806698" cy="524564"/>
            </a:xfrm>
          </p:grpSpPr>
          <p:sp>
            <p:nvSpPr>
              <p:cNvPr id="28" name="Abgerundetes Rechteck 27"/>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29" name="Bild 28"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0" name="Gruppierung 29"/>
            <p:cNvGrpSpPr/>
            <p:nvPr/>
          </p:nvGrpSpPr>
          <p:grpSpPr>
            <a:xfrm>
              <a:off x="6489700" y="1639588"/>
              <a:ext cx="2806698" cy="524564"/>
              <a:chOff x="6489700" y="1622654"/>
              <a:chExt cx="2806698" cy="524564"/>
            </a:xfrm>
          </p:grpSpPr>
          <p:sp>
            <p:nvSpPr>
              <p:cNvPr id="31" name="Abgerundetes Rechteck 30"/>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32" name="Bild 31"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3" name="Gruppierung 32"/>
            <p:cNvGrpSpPr/>
            <p:nvPr/>
          </p:nvGrpSpPr>
          <p:grpSpPr>
            <a:xfrm>
              <a:off x="6489700" y="1078212"/>
              <a:ext cx="2806698" cy="524564"/>
              <a:chOff x="6489700" y="1069745"/>
              <a:chExt cx="2806698" cy="524564"/>
            </a:xfrm>
          </p:grpSpPr>
          <p:sp>
            <p:nvSpPr>
              <p:cNvPr id="34" name="Abgerundetes Rechteck 33"/>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pic>
            <p:nvPicPr>
              <p:cNvPr id="35" name="Bild 3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36" name="Gruppierung 35"/>
            <p:cNvGrpSpPr/>
            <p:nvPr/>
          </p:nvGrpSpPr>
          <p:grpSpPr>
            <a:xfrm>
              <a:off x="6489700" y="516836"/>
              <a:ext cx="2806698" cy="524564"/>
              <a:chOff x="6489700" y="516836"/>
              <a:chExt cx="2806698" cy="524564"/>
            </a:xfrm>
          </p:grpSpPr>
          <p:sp>
            <p:nvSpPr>
              <p:cNvPr id="37" name="Abgerundetes Rechteck 36"/>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112</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38" name="Bild 37"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grpSp>
        <p:nvGrpSpPr>
          <p:cNvPr id="62" name="Gruppierung 61"/>
          <p:cNvGrpSpPr/>
          <p:nvPr/>
        </p:nvGrpSpPr>
        <p:grpSpPr>
          <a:xfrm>
            <a:off x="6373315" y="478831"/>
            <a:ext cx="2806698" cy="2208692"/>
            <a:chOff x="6489700" y="516836"/>
            <a:chExt cx="2806698" cy="2208692"/>
          </a:xfrm>
        </p:grpSpPr>
        <p:grpSp>
          <p:nvGrpSpPr>
            <p:cNvPr id="63" name="Gruppierung 62"/>
            <p:cNvGrpSpPr/>
            <p:nvPr/>
          </p:nvGrpSpPr>
          <p:grpSpPr>
            <a:xfrm>
              <a:off x="6489700" y="2200964"/>
              <a:ext cx="2806698" cy="524564"/>
              <a:chOff x="6489700" y="2175564"/>
              <a:chExt cx="2806698" cy="524564"/>
            </a:xfrm>
          </p:grpSpPr>
          <p:sp>
            <p:nvSpPr>
              <p:cNvPr id="73" name="Abgerundetes Rechteck 72"/>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74" name="Bild 73"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64" name="Gruppierung 63"/>
            <p:cNvGrpSpPr/>
            <p:nvPr/>
          </p:nvGrpSpPr>
          <p:grpSpPr>
            <a:xfrm>
              <a:off x="6489700" y="1639588"/>
              <a:ext cx="2806698" cy="524564"/>
              <a:chOff x="6489700" y="1622654"/>
              <a:chExt cx="2806698" cy="524564"/>
            </a:xfrm>
          </p:grpSpPr>
          <p:sp>
            <p:nvSpPr>
              <p:cNvPr id="71" name="Abgerundetes Rechteck 70"/>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72" name="Bild 71"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65" name="Gruppierung 64"/>
            <p:cNvGrpSpPr/>
            <p:nvPr/>
          </p:nvGrpSpPr>
          <p:grpSpPr>
            <a:xfrm>
              <a:off x="6489700" y="1078212"/>
              <a:ext cx="2806698" cy="524564"/>
              <a:chOff x="6489700" y="1069745"/>
              <a:chExt cx="2806698" cy="524564"/>
            </a:xfrm>
          </p:grpSpPr>
          <p:sp>
            <p:nvSpPr>
              <p:cNvPr id="69" name="Abgerundetes Rechteck 68"/>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pic>
            <p:nvPicPr>
              <p:cNvPr id="70" name="Bild 69"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66" name="Gruppierung 65"/>
            <p:cNvGrpSpPr/>
            <p:nvPr/>
          </p:nvGrpSpPr>
          <p:grpSpPr>
            <a:xfrm>
              <a:off x="6489700" y="516836"/>
              <a:ext cx="2806698" cy="524564"/>
              <a:chOff x="6489700" y="516836"/>
              <a:chExt cx="2806698" cy="524564"/>
            </a:xfrm>
          </p:grpSpPr>
          <p:sp>
            <p:nvSpPr>
              <p:cNvPr id="67" name="Abgerundetes Rechteck 66"/>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224</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68" name="Bild 67"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grpSp>
        <p:nvGrpSpPr>
          <p:cNvPr id="140" name="Gruppierung 139"/>
          <p:cNvGrpSpPr/>
          <p:nvPr/>
        </p:nvGrpSpPr>
        <p:grpSpPr>
          <a:xfrm>
            <a:off x="6373315" y="478831"/>
            <a:ext cx="2806698" cy="2208692"/>
            <a:chOff x="6489700" y="516836"/>
            <a:chExt cx="2806698" cy="2208692"/>
          </a:xfrm>
        </p:grpSpPr>
        <p:grpSp>
          <p:nvGrpSpPr>
            <p:cNvPr id="141" name="Gruppierung 140"/>
            <p:cNvGrpSpPr/>
            <p:nvPr/>
          </p:nvGrpSpPr>
          <p:grpSpPr>
            <a:xfrm>
              <a:off x="6489700" y="2200964"/>
              <a:ext cx="2806698" cy="524564"/>
              <a:chOff x="6489700" y="2175564"/>
              <a:chExt cx="2806698" cy="524564"/>
            </a:xfrm>
          </p:grpSpPr>
          <p:sp>
            <p:nvSpPr>
              <p:cNvPr id="151" name="Abgerundetes Rechteck 150"/>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152" name="Bild 151"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142" name="Gruppierung 141"/>
            <p:cNvGrpSpPr/>
            <p:nvPr/>
          </p:nvGrpSpPr>
          <p:grpSpPr>
            <a:xfrm>
              <a:off x="6489700" y="1639588"/>
              <a:ext cx="2806698" cy="524564"/>
              <a:chOff x="6489700" y="1622654"/>
              <a:chExt cx="2806698" cy="524564"/>
            </a:xfrm>
          </p:grpSpPr>
          <p:sp>
            <p:nvSpPr>
              <p:cNvPr id="149" name="Abgerundetes Rechteck 148"/>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150" name="Bild 149"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143" name="Gruppierung 142"/>
            <p:cNvGrpSpPr/>
            <p:nvPr/>
          </p:nvGrpSpPr>
          <p:grpSpPr>
            <a:xfrm>
              <a:off x="6489700" y="1078212"/>
              <a:ext cx="2806698" cy="524564"/>
              <a:chOff x="6489700" y="1069745"/>
              <a:chExt cx="2806698" cy="524564"/>
            </a:xfrm>
          </p:grpSpPr>
          <p:sp>
            <p:nvSpPr>
              <p:cNvPr id="147" name="Abgerundetes Rechteck 146"/>
              <p:cNvSpPr/>
              <p:nvPr/>
            </p:nvSpPr>
            <p:spPr>
              <a:xfrm>
                <a:off x="6489700" y="1069745"/>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pic>
            <p:nvPicPr>
              <p:cNvPr id="148" name="Bild 147"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623422" y="1107845"/>
                <a:ext cx="449580" cy="449580"/>
              </a:xfrm>
              <a:prstGeom prst="rect">
                <a:avLst/>
              </a:prstGeom>
            </p:spPr>
          </p:pic>
        </p:grpSp>
        <p:grpSp>
          <p:nvGrpSpPr>
            <p:cNvPr id="144" name="Gruppierung 143"/>
            <p:cNvGrpSpPr/>
            <p:nvPr/>
          </p:nvGrpSpPr>
          <p:grpSpPr>
            <a:xfrm>
              <a:off x="6489700" y="516836"/>
              <a:ext cx="2806698" cy="524564"/>
              <a:chOff x="6489700" y="516836"/>
              <a:chExt cx="2806698" cy="524564"/>
            </a:xfrm>
          </p:grpSpPr>
          <p:sp>
            <p:nvSpPr>
              <p:cNvPr id="145" name="Abgerundetes Rechteck 14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336</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146" name="Bild 145"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sp>
        <p:nvSpPr>
          <p:cNvPr id="153" name="Inhaltsplatzhalter 186"/>
          <p:cNvSpPr>
            <a:spLocks noGrp="1"/>
          </p:cNvSpPr>
          <p:nvPr>
            <p:ph sz="quarter" idx="10"/>
          </p:nvPr>
        </p:nvSpPr>
        <p:spPr>
          <a:xfrm>
            <a:off x="3879475" y="3649256"/>
            <a:ext cx="4987679" cy="2516988"/>
          </a:xfrm>
        </p:spPr>
        <p:txBody>
          <a:bodyPr/>
          <a:lstStyle/>
          <a:p>
            <a:pPr marL="0" indent="0" algn="l" rtl="0">
              <a:buNone/>
            </a:pPr>
            <a:r>
              <a:rPr lang="en" sz="3400" b="0" i="0" u="none"/>
              <a:t>Scalable</a:t>
            </a:r>
          </a:p>
          <a:p>
            <a:pPr marL="0" indent="0" algn="l" rtl="0">
              <a:buNone/>
            </a:pPr>
            <a:r>
              <a:rPr lang="en" b="0" i="0" u="none"/>
              <a:t>Up to 10 instances per virtual machine</a:t>
            </a:r>
          </a:p>
          <a:p>
            <a:pPr marL="0" indent="0" algn="l" rtl="0">
              <a:buNone/>
            </a:pPr>
            <a:endParaRPr lang="en"/>
          </a:p>
        </p:txBody>
      </p:sp>
      <p:grpSp>
        <p:nvGrpSpPr>
          <p:cNvPr id="10" name="Gruppierung 9"/>
          <p:cNvGrpSpPr/>
          <p:nvPr/>
        </p:nvGrpSpPr>
        <p:grpSpPr>
          <a:xfrm>
            <a:off x="6373315" y="478831"/>
            <a:ext cx="2806698" cy="2208692"/>
            <a:chOff x="3749577" y="5159808"/>
            <a:chExt cx="2806698" cy="2208692"/>
          </a:xfrm>
        </p:grpSpPr>
        <p:grpSp>
          <p:nvGrpSpPr>
            <p:cNvPr id="370" name="Gruppierung 369"/>
            <p:cNvGrpSpPr/>
            <p:nvPr/>
          </p:nvGrpSpPr>
          <p:grpSpPr>
            <a:xfrm>
              <a:off x="3749577" y="6843936"/>
              <a:ext cx="2806698" cy="524564"/>
              <a:chOff x="6489700" y="2175564"/>
              <a:chExt cx="2806698" cy="524564"/>
            </a:xfrm>
          </p:grpSpPr>
          <p:sp>
            <p:nvSpPr>
              <p:cNvPr id="371" name="Abgerundetes Rechteck 370"/>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372" name="Bild 371"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73" name="Gruppierung 372"/>
            <p:cNvGrpSpPr/>
            <p:nvPr/>
          </p:nvGrpSpPr>
          <p:grpSpPr>
            <a:xfrm>
              <a:off x="3749577" y="6282560"/>
              <a:ext cx="2806698" cy="524564"/>
              <a:chOff x="6489700" y="1622654"/>
              <a:chExt cx="2806698" cy="524564"/>
            </a:xfrm>
          </p:grpSpPr>
          <p:sp>
            <p:nvSpPr>
              <p:cNvPr id="374" name="Abgerundetes Rechteck 373"/>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1.75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375" name="Bild 374"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76" name="Gruppierung 375"/>
            <p:cNvGrpSpPr/>
            <p:nvPr/>
          </p:nvGrpSpPr>
          <p:grpSpPr>
            <a:xfrm>
              <a:off x="3749577" y="5159808"/>
              <a:ext cx="2806698" cy="524564"/>
              <a:chOff x="6489700" y="516836"/>
              <a:chExt cx="2806698" cy="524564"/>
            </a:xfrm>
          </p:grpSpPr>
          <p:sp>
            <p:nvSpPr>
              <p:cNvPr id="377" name="Abgerundetes Rechteck 376"/>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448</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378" name="Bild 377"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79" name="Gruppierung 378"/>
            <p:cNvGrpSpPr/>
            <p:nvPr/>
          </p:nvGrpSpPr>
          <p:grpSpPr>
            <a:xfrm>
              <a:off x="3749577" y="5721184"/>
              <a:ext cx="2806698" cy="524564"/>
              <a:chOff x="-3261752" y="2776351"/>
              <a:chExt cx="2806698" cy="524564"/>
            </a:xfrm>
          </p:grpSpPr>
          <p:sp>
            <p:nvSpPr>
              <p:cNvPr id="380" name="Abgerundetes Rechteck 379"/>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381" name="Gruppierung 380"/>
              <p:cNvGrpSpPr/>
              <p:nvPr/>
            </p:nvGrpSpPr>
            <p:grpSpPr>
              <a:xfrm>
                <a:off x="-3161898" y="2916049"/>
                <a:ext cx="511834" cy="266303"/>
                <a:chOff x="-3128030" y="2941450"/>
                <a:chExt cx="511834" cy="266303"/>
              </a:xfrm>
            </p:grpSpPr>
            <p:pic>
              <p:nvPicPr>
                <p:cNvPr id="382" name="Bild 381"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941456"/>
                  <a:ext cx="266297" cy="266297"/>
                </a:xfrm>
                <a:prstGeom prst="rect">
                  <a:avLst/>
                </a:prstGeom>
              </p:spPr>
            </p:pic>
            <p:pic>
              <p:nvPicPr>
                <p:cNvPr id="383" name="Bild 38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941450"/>
                  <a:ext cx="266297" cy="266297"/>
                </a:xfrm>
                <a:prstGeom prst="rect">
                  <a:avLst/>
                </a:prstGeom>
              </p:spPr>
            </p:pic>
          </p:grpSp>
        </p:grpSp>
      </p:grpSp>
      <p:grpSp>
        <p:nvGrpSpPr>
          <p:cNvPr id="11" name="Gruppierung 10"/>
          <p:cNvGrpSpPr/>
          <p:nvPr/>
        </p:nvGrpSpPr>
        <p:grpSpPr>
          <a:xfrm>
            <a:off x="6373315" y="478831"/>
            <a:ext cx="2806698" cy="2208692"/>
            <a:chOff x="6652714" y="3299822"/>
            <a:chExt cx="2806698" cy="2208692"/>
          </a:xfrm>
        </p:grpSpPr>
        <p:grpSp>
          <p:nvGrpSpPr>
            <p:cNvPr id="356" name="Gruppierung 355"/>
            <p:cNvGrpSpPr/>
            <p:nvPr/>
          </p:nvGrpSpPr>
          <p:grpSpPr>
            <a:xfrm>
              <a:off x="6652714" y="4983950"/>
              <a:ext cx="2806698" cy="524564"/>
              <a:chOff x="6489700" y="2175564"/>
              <a:chExt cx="2806698" cy="524564"/>
            </a:xfrm>
          </p:grpSpPr>
          <p:sp>
            <p:nvSpPr>
              <p:cNvPr id="357" name="Abgerundetes Rechteck 356"/>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358" name="Bild 357"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59" name="Gruppierung 358"/>
            <p:cNvGrpSpPr/>
            <p:nvPr/>
          </p:nvGrpSpPr>
          <p:grpSpPr>
            <a:xfrm>
              <a:off x="6652714" y="4422574"/>
              <a:ext cx="2806698" cy="524564"/>
              <a:chOff x="6489700" y="1622654"/>
              <a:chExt cx="2806698" cy="524564"/>
            </a:xfrm>
          </p:grpSpPr>
          <p:sp>
            <p:nvSpPr>
              <p:cNvPr id="360" name="Abgerundetes Rechteck 359"/>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361" name="Bild 360"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62" name="Gruppierung 361"/>
            <p:cNvGrpSpPr/>
            <p:nvPr/>
          </p:nvGrpSpPr>
          <p:grpSpPr>
            <a:xfrm>
              <a:off x="6652714" y="3299822"/>
              <a:ext cx="2806698" cy="524564"/>
              <a:chOff x="6489700" y="516836"/>
              <a:chExt cx="2806698" cy="524564"/>
            </a:xfrm>
          </p:grpSpPr>
          <p:sp>
            <p:nvSpPr>
              <p:cNvPr id="363" name="Abgerundetes Rechteck 362"/>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560</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364" name="Bild 363"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65" name="Gruppierung 364"/>
            <p:cNvGrpSpPr/>
            <p:nvPr/>
          </p:nvGrpSpPr>
          <p:grpSpPr>
            <a:xfrm>
              <a:off x="6652714" y="3861198"/>
              <a:ext cx="2806698" cy="524564"/>
              <a:chOff x="-3261752" y="2776351"/>
              <a:chExt cx="2806698" cy="524564"/>
            </a:xfrm>
          </p:grpSpPr>
          <p:sp>
            <p:nvSpPr>
              <p:cNvPr id="366" name="Abgerundetes Rechteck 365"/>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x 2.5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367" name="Gruppierung 366"/>
              <p:cNvGrpSpPr/>
              <p:nvPr/>
            </p:nvGrpSpPr>
            <p:grpSpPr>
              <a:xfrm>
                <a:off x="-3161898" y="2916049"/>
                <a:ext cx="511834" cy="266303"/>
                <a:chOff x="-3128030" y="2941450"/>
                <a:chExt cx="511834" cy="266303"/>
              </a:xfrm>
            </p:grpSpPr>
            <p:pic>
              <p:nvPicPr>
                <p:cNvPr id="368" name="Bild 367"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941456"/>
                  <a:ext cx="266297" cy="266297"/>
                </a:xfrm>
                <a:prstGeom prst="rect">
                  <a:avLst/>
                </a:prstGeom>
              </p:spPr>
            </p:pic>
            <p:pic>
              <p:nvPicPr>
                <p:cNvPr id="369" name="Bild 368"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941450"/>
                  <a:ext cx="266297" cy="266297"/>
                </a:xfrm>
                <a:prstGeom prst="rect">
                  <a:avLst/>
                </a:prstGeom>
              </p:spPr>
            </p:pic>
          </p:grpSp>
        </p:grpSp>
      </p:grpSp>
      <p:grpSp>
        <p:nvGrpSpPr>
          <p:cNvPr id="12" name="Gruppierung 11"/>
          <p:cNvGrpSpPr/>
          <p:nvPr/>
        </p:nvGrpSpPr>
        <p:grpSpPr>
          <a:xfrm>
            <a:off x="6373315" y="478831"/>
            <a:ext cx="2806698" cy="2208692"/>
            <a:chOff x="9683781" y="3299822"/>
            <a:chExt cx="2806698" cy="2208692"/>
          </a:xfrm>
        </p:grpSpPr>
        <p:grpSp>
          <p:nvGrpSpPr>
            <p:cNvPr id="341" name="Gruppierung 340"/>
            <p:cNvGrpSpPr/>
            <p:nvPr/>
          </p:nvGrpSpPr>
          <p:grpSpPr>
            <a:xfrm>
              <a:off x="9683781" y="4983950"/>
              <a:ext cx="2806698" cy="524564"/>
              <a:chOff x="6489700" y="2175564"/>
              <a:chExt cx="2806698" cy="524564"/>
            </a:xfrm>
          </p:grpSpPr>
          <p:sp>
            <p:nvSpPr>
              <p:cNvPr id="342" name="Abgerundetes Rechteck 341"/>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343" name="Bild 342"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44" name="Gruppierung 343"/>
            <p:cNvGrpSpPr/>
            <p:nvPr/>
          </p:nvGrpSpPr>
          <p:grpSpPr>
            <a:xfrm>
              <a:off x="9683781" y="4422574"/>
              <a:ext cx="2806698" cy="524564"/>
              <a:chOff x="6489700" y="1622654"/>
              <a:chExt cx="2806698" cy="524564"/>
            </a:xfrm>
          </p:grpSpPr>
          <p:sp>
            <p:nvSpPr>
              <p:cNvPr id="345" name="Abgerundetes Rechteck 344"/>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346" name="Bild 345"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47" name="Gruppierung 346"/>
            <p:cNvGrpSpPr/>
            <p:nvPr/>
          </p:nvGrpSpPr>
          <p:grpSpPr>
            <a:xfrm>
              <a:off x="9683781" y="3299822"/>
              <a:ext cx="2806698" cy="524564"/>
              <a:chOff x="6489700" y="516836"/>
              <a:chExt cx="2806698" cy="524564"/>
            </a:xfrm>
          </p:grpSpPr>
          <p:sp>
            <p:nvSpPr>
              <p:cNvPr id="348" name="Abgerundetes Rechteck 347"/>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672</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349" name="Bild 348"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50" name="Gruppierung 349"/>
            <p:cNvGrpSpPr/>
            <p:nvPr/>
          </p:nvGrpSpPr>
          <p:grpSpPr>
            <a:xfrm>
              <a:off x="9683781" y="3861198"/>
              <a:ext cx="2806698" cy="524564"/>
              <a:chOff x="-3261752" y="2776351"/>
              <a:chExt cx="2806698" cy="524564"/>
            </a:xfrm>
          </p:grpSpPr>
          <p:sp>
            <p:nvSpPr>
              <p:cNvPr id="351" name="Abgerundetes Rechteck 350"/>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352" name="Gruppierung 351"/>
              <p:cNvGrpSpPr/>
              <p:nvPr/>
            </p:nvGrpSpPr>
            <p:grpSpPr>
              <a:xfrm>
                <a:off x="-3161898" y="2916049"/>
                <a:ext cx="511834" cy="266303"/>
                <a:chOff x="-3128030" y="2941450"/>
                <a:chExt cx="511834" cy="266303"/>
              </a:xfrm>
            </p:grpSpPr>
            <p:pic>
              <p:nvPicPr>
                <p:cNvPr id="353" name="Bild 35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941456"/>
                  <a:ext cx="266297" cy="266297"/>
                </a:xfrm>
                <a:prstGeom prst="rect">
                  <a:avLst/>
                </a:prstGeom>
              </p:spPr>
            </p:pic>
            <p:pic>
              <p:nvPicPr>
                <p:cNvPr id="354" name="Bild 353"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941450"/>
                  <a:ext cx="266297" cy="266297"/>
                </a:xfrm>
                <a:prstGeom prst="rect">
                  <a:avLst/>
                </a:prstGeom>
              </p:spPr>
            </p:pic>
          </p:grpSp>
        </p:grpSp>
      </p:grpSp>
      <p:grpSp>
        <p:nvGrpSpPr>
          <p:cNvPr id="13" name="Gruppierung 12"/>
          <p:cNvGrpSpPr/>
          <p:nvPr/>
        </p:nvGrpSpPr>
        <p:grpSpPr>
          <a:xfrm>
            <a:off x="6373315" y="478831"/>
            <a:ext cx="2806698" cy="2208692"/>
            <a:chOff x="9683781" y="480773"/>
            <a:chExt cx="2806698" cy="2208692"/>
          </a:xfrm>
        </p:grpSpPr>
        <p:grpSp>
          <p:nvGrpSpPr>
            <p:cNvPr id="326" name="Gruppierung 325"/>
            <p:cNvGrpSpPr/>
            <p:nvPr/>
          </p:nvGrpSpPr>
          <p:grpSpPr>
            <a:xfrm>
              <a:off x="9683781" y="2164901"/>
              <a:ext cx="2806698" cy="524564"/>
              <a:chOff x="6489700" y="2175564"/>
              <a:chExt cx="2806698" cy="524564"/>
            </a:xfrm>
          </p:grpSpPr>
          <p:sp>
            <p:nvSpPr>
              <p:cNvPr id="327" name="Abgerundetes Rechteck 326"/>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328" name="Bild 327"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29" name="Gruppierung 328"/>
            <p:cNvGrpSpPr/>
            <p:nvPr/>
          </p:nvGrpSpPr>
          <p:grpSpPr>
            <a:xfrm>
              <a:off x="9683781" y="1603525"/>
              <a:ext cx="2806698" cy="524564"/>
              <a:chOff x="6489700" y="1622654"/>
              <a:chExt cx="2806698" cy="524564"/>
            </a:xfrm>
          </p:grpSpPr>
          <p:sp>
            <p:nvSpPr>
              <p:cNvPr id="330" name="Abgerundetes Rechteck 329"/>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331" name="Bild 330"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32" name="Gruppierung 331"/>
            <p:cNvGrpSpPr/>
            <p:nvPr/>
          </p:nvGrpSpPr>
          <p:grpSpPr>
            <a:xfrm>
              <a:off x="9683781" y="480773"/>
              <a:ext cx="2806698" cy="524564"/>
              <a:chOff x="6489700" y="516836"/>
              <a:chExt cx="2806698" cy="524564"/>
            </a:xfrm>
          </p:grpSpPr>
          <p:sp>
            <p:nvSpPr>
              <p:cNvPr id="333" name="Abgerundetes Rechteck 332"/>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784</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334" name="Bild 333"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35" name="Gruppierung 334"/>
            <p:cNvGrpSpPr/>
            <p:nvPr/>
          </p:nvGrpSpPr>
          <p:grpSpPr>
            <a:xfrm>
              <a:off x="9683781" y="1042149"/>
              <a:ext cx="2806698" cy="524564"/>
              <a:chOff x="-3261752" y="2776351"/>
              <a:chExt cx="2806698" cy="524564"/>
            </a:xfrm>
          </p:grpSpPr>
          <p:sp>
            <p:nvSpPr>
              <p:cNvPr id="336" name="Abgerundetes Rechteck 335"/>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 x 2.5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337" name="Gruppierung 336"/>
              <p:cNvGrpSpPr/>
              <p:nvPr/>
            </p:nvGrpSpPr>
            <p:grpSpPr>
              <a:xfrm>
                <a:off x="-3161904" y="2789044"/>
                <a:ext cx="511840" cy="503373"/>
                <a:chOff x="-3128036" y="2814445"/>
                <a:chExt cx="511840" cy="503373"/>
              </a:xfrm>
            </p:grpSpPr>
            <p:pic>
              <p:nvPicPr>
                <p:cNvPr id="338" name="Bild 337"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339" name="Bild 338"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340" name="Bild 339"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grpSp>
        </p:grpSp>
      </p:grpSp>
      <p:grpSp>
        <p:nvGrpSpPr>
          <p:cNvPr id="18" name="Gruppierung 17"/>
          <p:cNvGrpSpPr/>
          <p:nvPr/>
        </p:nvGrpSpPr>
        <p:grpSpPr>
          <a:xfrm>
            <a:off x="6373315" y="478831"/>
            <a:ext cx="2806698" cy="2208692"/>
            <a:chOff x="-3261752" y="4911590"/>
            <a:chExt cx="2806698" cy="2208692"/>
          </a:xfrm>
        </p:grpSpPr>
        <p:grpSp>
          <p:nvGrpSpPr>
            <p:cNvPr id="311" name="Gruppierung 310"/>
            <p:cNvGrpSpPr/>
            <p:nvPr/>
          </p:nvGrpSpPr>
          <p:grpSpPr>
            <a:xfrm>
              <a:off x="-3261752" y="6595718"/>
              <a:ext cx="2806698" cy="524564"/>
              <a:chOff x="6489700" y="2175564"/>
              <a:chExt cx="2806698" cy="524564"/>
            </a:xfrm>
          </p:grpSpPr>
          <p:sp>
            <p:nvSpPr>
              <p:cNvPr id="312" name="Abgerundetes Rechteck 311"/>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313" name="Bild 312"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314" name="Gruppierung 313"/>
            <p:cNvGrpSpPr/>
            <p:nvPr/>
          </p:nvGrpSpPr>
          <p:grpSpPr>
            <a:xfrm>
              <a:off x="-3261752" y="6034342"/>
              <a:ext cx="2806698" cy="524564"/>
              <a:chOff x="6489700" y="1622654"/>
              <a:chExt cx="2806698" cy="524564"/>
            </a:xfrm>
          </p:grpSpPr>
          <p:sp>
            <p:nvSpPr>
              <p:cNvPr id="315" name="Abgerundetes Rechteck 314"/>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2.75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316" name="Bild 315"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317" name="Gruppierung 316"/>
            <p:cNvGrpSpPr/>
            <p:nvPr/>
          </p:nvGrpSpPr>
          <p:grpSpPr>
            <a:xfrm>
              <a:off x="-3261752" y="4911590"/>
              <a:ext cx="2806698" cy="524564"/>
              <a:chOff x="6489700" y="516836"/>
              <a:chExt cx="2806698" cy="524564"/>
            </a:xfrm>
          </p:grpSpPr>
          <p:sp>
            <p:nvSpPr>
              <p:cNvPr id="318" name="Abgerundetes Rechteck 317"/>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896</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319" name="Bild 318"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320" name="Gruppierung 319"/>
            <p:cNvGrpSpPr/>
            <p:nvPr/>
          </p:nvGrpSpPr>
          <p:grpSpPr>
            <a:xfrm>
              <a:off x="-3261752" y="5472966"/>
              <a:ext cx="2806698" cy="524564"/>
              <a:chOff x="-3261752" y="2776351"/>
              <a:chExt cx="2806698" cy="524564"/>
            </a:xfrm>
          </p:grpSpPr>
          <p:sp>
            <p:nvSpPr>
              <p:cNvPr id="321" name="Abgerundetes Rechteck 320"/>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 x 2.7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322" name="Gruppierung 321"/>
              <p:cNvGrpSpPr/>
              <p:nvPr/>
            </p:nvGrpSpPr>
            <p:grpSpPr>
              <a:xfrm>
                <a:off x="-3161904" y="2789044"/>
                <a:ext cx="511840" cy="503373"/>
                <a:chOff x="-3128036" y="2814445"/>
                <a:chExt cx="511840" cy="503373"/>
              </a:xfrm>
            </p:grpSpPr>
            <p:pic>
              <p:nvPicPr>
                <p:cNvPr id="323" name="Bild 322"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324" name="Bild 323"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325" name="Bild 32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grpSp>
        </p:grpSp>
      </p:grpSp>
      <p:grpSp>
        <p:nvGrpSpPr>
          <p:cNvPr id="15" name="Gruppierung 14"/>
          <p:cNvGrpSpPr/>
          <p:nvPr/>
        </p:nvGrpSpPr>
        <p:grpSpPr>
          <a:xfrm>
            <a:off x="6373315" y="478831"/>
            <a:ext cx="2806698" cy="2208692"/>
            <a:chOff x="-3261752" y="2425241"/>
            <a:chExt cx="2806698" cy="2208692"/>
          </a:xfrm>
        </p:grpSpPr>
        <p:grpSp>
          <p:nvGrpSpPr>
            <p:cNvPr id="158" name="Gruppierung 157"/>
            <p:cNvGrpSpPr/>
            <p:nvPr/>
          </p:nvGrpSpPr>
          <p:grpSpPr>
            <a:xfrm>
              <a:off x="-3261752" y="4109369"/>
              <a:ext cx="2806698" cy="524564"/>
              <a:chOff x="6489700" y="2175564"/>
              <a:chExt cx="2806698" cy="524564"/>
            </a:xfrm>
          </p:grpSpPr>
          <p:sp>
            <p:nvSpPr>
              <p:cNvPr id="159" name="Abgerundetes Rechteck 158"/>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160" name="Bild 159"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161" name="Gruppierung 160"/>
            <p:cNvGrpSpPr/>
            <p:nvPr/>
          </p:nvGrpSpPr>
          <p:grpSpPr>
            <a:xfrm>
              <a:off x="-3261752" y="3547993"/>
              <a:ext cx="2806698" cy="524564"/>
              <a:chOff x="6489700" y="1622654"/>
              <a:chExt cx="2806698" cy="524564"/>
            </a:xfrm>
          </p:grpSpPr>
          <p:sp>
            <p:nvSpPr>
              <p:cNvPr id="162" name="Abgerundetes Rechteck 161"/>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163" name="Bild 162"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164" name="Gruppierung 163"/>
            <p:cNvGrpSpPr/>
            <p:nvPr/>
          </p:nvGrpSpPr>
          <p:grpSpPr>
            <a:xfrm>
              <a:off x="-3261752" y="2425241"/>
              <a:ext cx="2806698" cy="524564"/>
              <a:chOff x="6489700" y="516836"/>
              <a:chExt cx="2806698" cy="524564"/>
            </a:xfrm>
          </p:grpSpPr>
          <p:sp>
            <p:nvSpPr>
              <p:cNvPr id="165" name="Abgerundetes Rechteck 16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008</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231" name="Bild 230"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232" name="Gruppierung 231"/>
            <p:cNvGrpSpPr/>
            <p:nvPr/>
          </p:nvGrpSpPr>
          <p:grpSpPr>
            <a:xfrm>
              <a:off x="-3261752" y="2986617"/>
              <a:ext cx="2806698" cy="524564"/>
              <a:chOff x="-3261752" y="2776351"/>
              <a:chExt cx="2806698" cy="524564"/>
            </a:xfrm>
          </p:grpSpPr>
          <p:sp>
            <p:nvSpPr>
              <p:cNvPr id="233" name="Abgerundetes Rechteck 232"/>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 x 3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234" name="Gruppierung 233"/>
              <p:cNvGrpSpPr/>
              <p:nvPr/>
            </p:nvGrpSpPr>
            <p:grpSpPr>
              <a:xfrm>
                <a:off x="-3161904" y="2789044"/>
                <a:ext cx="511840" cy="503373"/>
                <a:chOff x="-3128036" y="2814445"/>
                <a:chExt cx="511840" cy="503373"/>
              </a:xfrm>
            </p:grpSpPr>
            <p:pic>
              <p:nvPicPr>
                <p:cNvPr id="235" name="Bild 23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236" name="Bild 235"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237" name="Bild 236"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grpSp>
        </p:grpSp>
      </p:grpSp>
      <p:grpSp>
        <p:nvGrpSpPr>
          <p:cNvPr id="14" name="Gruppierung 13"/>
          <p:cNvGrpSpPr/>
          <p:nvPr/>
        </p:nvGrpSpPr>
        <p:grpSpPr>
          <a:xfrm>
            <a:off x="6373315" y="478831"/>
            <a:ext cx="2806698" cy="2208692"/>
            <a:chOff x="-3261752" y="-344827"/>
            <a:chExt cx="2806698" cy="2208692"/>
          </a:xfrm>
        </p:grpSpPr>
        <p:grpSp>
          <p:nvGrpSpPr>
            <p:cNvPr id="258" name="Gruppierung 257"/>
            <p:cNvGrpSpPr/>
            <p:nvPr/>
          </p:nvGrpSpPr>
          <p:grpSpPr>
            <a:xfrm>
              <a:off x="-3261752" y="1339301"/>
              <a:ext cx="2806698" cy="524564"/>
              <a:chOff x="6489700" y="2175564"/>
              <a:chExt cx="2806698" cy="524564"/>
            </a:xfrm>
          </p:grpSpPr>
          <p:sp>
            <p:nvSpPr>
              <p:cNvPr id="268" name="Abgerundetes Rechteck 267"/>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269" name="Bild 268"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259" name="Gruppierung 258"/>
            <p:cNvGrpSpPr/>
            <p:nvPr/>
          </p:nvGrpSpPr>
          <p:grpSpPr>
            <a:xfrm>
              <a:off x="-3261752" y="777925"/>
              <a:ext cx="2806698" cy="524564"/>
              <a:chOff x="6489700" y="1622654"/>
              <a:chExt cx="2806698" cy="524564"/>
            </a:xfrm>
          </p:grpSpPr>
          <p:sp>
            <p:nvSpPr>
              <p:cNvPr id="266" name="Abgerundetes Rechteck 265"/>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267" name="Bild 266"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261" name="Gruppierung 260"/>
            <p:cNvGrpSpPr/>
            <p:nvPr/>
          </p:nvGrpSpPr>
          <p:grpSpPr>
            <a:xfrm>
              <a:off x="-3261752" y="-344827"/>
              <a:ext cx="2806698" cy="524564"/>
              <a:chOff x="6489700" y="516836"/>
              <a:chExt cx="2806698" cy="524564"/>
            </a:xfrm>
          </p:grpSpPr>
          <p:sp>
            <p:nvSpPr>
              <p:cNvPr id="262" name="Abgerundetes Rechteck 261"/>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120</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263" name="Bild 262" descr="icon-network.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7" name="Gruppierung 6"/>
            <p:cNvGrpSpPr/>
            <p:nvPr/>
          </p:nvGrpSpPr>
          <p:grpSpPr>
            <a:xfrm>
              <a:off x="-3261752" y="216549"/>
              <a:ext cx="2806698" cy="524564"/>
              <a:chOff x="-3261752" y="2776351"/>
              <a:chExt cx="2806698" cy="524564"/>
            </a:xfrm>
          </p:grpSpPr>
          <p:sp>
            <p:nvSpPr>
              <p:cNvPr id="264" name="Abgerundetes Rechteck 263"/>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4 x 2.5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6" name="Gruppierung 5"/>
              <p:cNvGrpSpPr/>
              <p:nvPr/>
            </p:nvGrpSpPr>
            <p:grpSpPr>
              <a:xfrm>
                <a:off x="-3161904" y="2789044"/>
                <a:ext cx="511840" cy="503373"/>
                <a:chOff x="-3128036" y="2814445"/>
                <a:chExt cx="511840" cy="503373"/>
              </a:xfrm>
            </p:grpSpPr>
            <p:pic>
              <p:nvPicPr>
                <p:cNvPr id="265" name="Bild 26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54" name="Bild 153"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55" name="Bild 154"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56" name="Bild 155" descr="icon-chip-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spTree>
    <p:extLst>
      <p:ext uri="{BB962C8B-B14F-4D97-AF65-F5344CB8AC3E}">
        <p14:creationId xmlns:p14="http://schemas.microsoft.com/office/powerpoint/2010/main" xmlns="" val="87652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
                                        <p:tgtEl>
                                          <p:spTgt spid="62"/>
                                        </p:tgtEl>
                                      </p:cBhvr>
                                    </p:animEffect>
                                  </p:childTnLst>
                                </p:cTn>
                              </p:par>
                            </p:childTnLst>
                          </p:cTn>
                        </p:par>
                        <p:par>
                          <p:cTn id="11" fill="hold">
                            <p:stCondLst>
                              <p:cond delay="200"/>
                            </p:stCondLst>
                            <p:childTnLst>
                              <p:par>
                                <p:cTn id="12" presetID="10" presetClass="entr" presetSubtype="0" fill="hold" grpId="0"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200"/>
                                        <p:tgtEl>
                                          <p:spTgt spid="40"/>
                                        </p:tgtEl>
                                      </p:cBhvr>
                                    </p:animEffect>
                                  </p:childTnLst>
                                </p:cTn>
                              </p:par>
                              <p:par>
                                <p:cTn id="15" presetID="10" presetClass="entr" presetSubtype="0" fill="hold" nodeType="with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fade">
                                      <p:cBhvr>
                                        <p:cTn id="17" dur="10"/>
                                        <p:tgtEl>
                                          <p:spTgt spid="140"/>
                                        </p:tgtEl>
                                      </p:cBhvr>
                                    </p:animEffect>
                                  </p:childTnLst>
                                </p:cTn>
                              </p:par>
                            </p:childTnLst>
                          </p:cTn>
                        </p:par>
                        <p:par>
                          <p:cTn id="18" fill="hold">
                            <p:stCondLst>
                              <p:cond delay="400"/>
                            </p:stCondLst>
                            <p:childTnLst>
                              <p:par>
                                <p:cTn id="19" presetID="10" presetClass="entr" presetSubtype="0" fill="hold" grpId="0"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2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
                                        <p:tgtEl>
                                          <p:spTgt spid="10"/>
                                        </p:tgtEl>
                                      </p:cBhvr>
                                    </p:animEffect>
                                  </p:childTnLst>
                                </p:cTn>
                              </p:par>
                            </p:childTnLst>
                          </p:cTn>
                        </p:par>
                        <p:par>
                          <p:cTn id="25" fill="hold">
                            <p:stCondLst>
                              <p:cond delay="600"/>
                            </p:stCondLst>
                            <p:childTnLst>
                              <p:par>
                                <p:cTn id="26" presetID="10" presetClass="entr" presetSubtype="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2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
                                        <p:tgtEl>
                                          <p:spTgt spid="11"/>
                                        </p:tgtEl>
                                      </p:cBhvr>
                                    </p:animEffect>
                                  </p:childTnLst>
                                </p:cTn>
                              </p:par>
                            </p:childTnLst>
                          </p:cTn>
                        </p:par>
                        <p:par>
                          <p:cTn id="32" fill="hold">
                            <p:stCondLst>
                              <p:cond delay="800"/>
                            </p:stCondLst>
                            <p:childTnLst>
                              <p:par>
                                <p:cTn id="33" presetID="10"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200"/>
                                        <p:tgtEl>
                                          <p:spTgt spid="45"/>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
                                        <p:tgtEl>
                                          <p:spTgt spid="12"/>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2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
                                        <p:tgtEl>
                                          <p:spTgt spid="13"/>
                                        </p:tgtEl>
                                      </p:cBhvr>
                                    </p:animEffect>
                                  </p:childTnLst>
                                </p:cTn>
                              </p:par>
                            </p:childTnLst>
                          </p:cTn>
                        </p:par>
                        <p:par>
                          <p:cTn id="46" fill="hold">
                            <p:stCondLst>
                              <p:cond delay="1200"/>
                            </p:stCondLst>
                            <p:childTnLst>
                              <p:par>
                                <p:cTn id="47" presetID="10" presetClass="entr" presetSubtype="0" fill="hold" grpId="0"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200"/>
                                        <p:tgtEl>
                                          <p:spTgt spid="47"/>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
                                        <p:tgtEl>
                                          <p:spTgt spid="18"/>
                                        </p:tgtEl>
                                      </p:cBhvr>
                                    </p:animEffect>
                                  </p:childTnLst>
                                </p:cTn>
                              </p:par>
                            </p:childTnLst>
                          </p:cTn>
                        </p:par>
                        <p:par>
                          <p:cTn id="53" fill="hold">
                            <p:stCondLst>
                              <p:cond delay="14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200"/>
                                        <p:tgtEl>
                                          <p:spTgt spid="48"/>
                                        </p:tgtEl>
                                      </p:cBhvr>
                                    </p:animEffect>
                                  </p:childTnLst>
                                </p:cTn>
                              </p:par>
                              <p:par>
                                <p:cTn id="57" presetID="10"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
                                        <p:tgtEl>
                                          <p:spTgt spid="15"/>
                                        </p:tgtEl>
                                      </p:cBhvr>
                                    </p:animEffect>
                                  </p:childTnLst>
                                </p:cTn>
                              </p:par>
                            </p:childTnLst>
                          </p:cTn>
                        </p:par>
                        <p:par>
                          <p:cTn id="60" fill="hold">
                            <p:stCondLst>
                              <p:cond delay="1600"/>
                            </p:stCondLst>
                            <p:childTnLst>
                              <p:par>
                                <p:cTn id="61" presetID="10" presetClass="entr" presetSubtype="0"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200"/>
                                        <p:tgtEl>
                                          <p:spTgt spid="49"/>
                                        </p:tgtEl>
                                      </p:cBhvr>
                                    </p:animEffect>
                                  </p:childTnLst>
                                </p:cTn>
                              </p:par>
                              <p:par>
                                <p:cTn id="64" presetID="10" presetClass="entr" presetSubtype="0"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1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P spid="45" grpId="0" animBg="1"/>
      <p:bldP spid="46" grpId="0" animBg="1"/>
      <p:bldP spid="47" grpId="0" animBg="1"/>
      <p:bldP spid="48"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uppierung 239"/>
          <p:cNvGrpSpPr/>
          <p:nvPr/>
        </p:nvGrpSpPr>
        <p:grpSpPr>
          <a:xfrm>
            <a:off x="936319" y="5486402"/>
            <a:ext cx="2454580" cy="546100"/>
            <a:chOff x="936318" y="5486400"/>
            <a:chExt cx="2454580" cy="546100"/>
          </a:xfrm>
        </p:grpSpPr>
        <p:sp>
          <p:nvSpPr>
            <p:cNvPr id="241" name="Abgerundetes Rechteck 240"/>
            <p:cNvSpPr/>
            <p:nvPr/>
          </p:nvSpPr>
          <p:spPr>
            <a:xfrm>
              <a:off x="936318" y="5486400"/>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242" name="Gruppierung 241"/>
            <p:cNvGrpSpPr/>
            <p:nvPr/>
          </p:nvGrpSpPr>
          <p:grpSpPr>
            <a:xfrm>
              <a:off x="1034417" y="5661248"/>
              <a:ext cx="2252174" cy="222554"/>
              <a:chOff x="2286199" y="5481131"/>
              <a:chExt cx="4680035" cy="462469"/>
            </a:xfrm>
          </p:grpSpPr>
          <p:pic>
            <p:nvPicPr>
              <p:cNvPr id="243" name="Bild 242"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70" name="Bild 269"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71" name="Bild 270"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4" name="Gruppierung 3"/>
          <p:cNvGrpSpPr/>
          <p:nvPr/>
        </p:nvGrpSpPr>
        <p:grpSpPr>
          <a:xfrm>
            <a:off x="936318" y="5486402"/>
            <a:ext cx="4969182" cy="546100"/>
            <a:chOff x="936318" y="5486400"/>
            <a:chExt cx="4969182" cy="546100"/>
          </a:xfrm>
        </p:grpSpPr>
        <p:sp>
          <p:nvSpPr>
            <p:cNvPr id="16" name="Abgerundetes Rechteck 15"/>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17" name="Gruppierung 16"/>
            <p:cNvGrpSpPr/>
            <p:nvPr/>
          </p:nvGrpSpPr>
          <p:grpSpPr>
            <a:xfrm>
              <a:off x="2300204"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39" name="Abgerundetes Rechteck 38"/>
          <p:cNvSpPr/>
          <p:nvPr/>
        </p:nvSpPr>
        <p:spPr>
          <a:xfrm>
            <a:off x="936319" y="3043343"/>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40" name="Abgerundetes Rechteck 39"/>
          <p:cNvSpPr/>
          <p:nvPr/>
        </p:nvSpPr>
        <p:spPr>
          <a:xfrm>
            <a:off x="936319" y="2718467"/>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43" name="Abgerundetes Rechteck 42"/>
          <p:cNvSpPr/>
          <p:nvPr/>
        </p:nvSpPr>
        <p:spPr>
          <a:xfrm>
            <a:off x="936319" y="2398250"/>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
        <p:nvSpPr>
          <p:cNvPr id="44" name="Abgerundetes Rechteck 43"/>
          <p:cNvSpPr/>
          <p:nvPr/>
        </p:nvSpPr>
        <p:spPr>
          <a:xfrm>
            <a:off x="936319"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5.</a:t>
            </a:r>
            <a:r>
              <a:rPr lang="en" b="0" i="0" u="none">
                <a:solidFill>
                  <a:schemeClr val="bg1"/>
                </a:solidFill>
                <a:latin typeface="Calibri Light"/>
                <a:cs typeface="Calibri Light"/>
              </a:rPr>
              <a:t> Instance (112 Subscribers)</a:t>
            </a:r>
          </a:p>
        </p:txBody>
      </p:sp>
      <p:sp>
        <p:nvSpPr>
          <p:cNvPr id="45" name="Abgerundetes Rechteck 44"/>
          <p:cNvSpPr/>
          <p:nvPr/>
        </p:nvSpPr>
        <p:spPr>
          <a:xfrm>
            <a:off x="936319"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6.</a:t>
            </a:r>
            <a:r>
              <a:rPr lang="en" b="0" i="0" u="none">
                <a:solidFill>
                  <a:schemeClr val="bg1"/>
                </a:solidFill>
                <a:latin typeface="Calibri Light"/>
                <a:cs typeface="Calibri Light"/>
              </a:rPr>
              <a:t> Instance (112 Subscribers)</a:t>
            </a:r>
          </a:p>
        </p:txBody>
      </p:sp>
      <p:sp>
        <p:nvSpPr>
          <p:cNvPr id="46" name="Abgerundetes Rechteck 45"/>
          <p:cNvSpPr/>
          <p:nvPr/>
        </p:nvSpPr>
        <p:spPr>
          <a:xfrm>
            <a:off x="936319" y="1441426"/>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7.</a:t>
            </a:r>
            <a:r>
              <a:rPr lang="en" b="0" i="0" u="none">
                <a:solidFill>
                  <a:schemeClr val="bg1"/>
                </a:solidFill>
                <a:latin typeface="Calibri Light"/>
                <a:cs typeface="Calibri Light"/>
              </a:rPr>
              <a:t> Instance (112 Subscribers)</a:t>
            </a:r>
          </a:p>
        </p:txBody>
      </p:sp>
      <p:sp>
        <p:nvSpPr>
          <p:cNvPr id="47" name="Abgerundetes Rechteck 46"/>
          <p:cNvSpPr/>
          <p:nvPr/>
        </p:nvSpPr>
        <p:spPr>
          <a:xfrm>
            <a:off x="936319"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8.</a:t>
            </a:r>
            <a:r>
              <a:rPr lang="en" b="0" i="0" u="none">
                <a:solidFill>
                  <a:schemeClr val="bg1"/>
                </a:solidFill>
                <a:latin typeface="Calibri Light"/>
                <a:cs typeface="Calibri Light"/>
              </a:rPr>
              <a:t> Instance (112 Subscribers)</a:t>
            </a:r>
          </a:p>
        </p:txBody>
      </p:sp>
      <p:sp>
        <p:nvSpPr>
          <p:cNvPr id="48" name="Abgerundetes Rechteck 47"/>
          <p:cNvSpPr/>
          <p:nvPr/>
        </p:nvSpPr>
        <p:spPr>
          <a:xfrm>
            <a:off x="936319"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9.</a:t>
            </a:r>
            <a:r>
              <a:rPr lang="en" b="0" i="0" u="none">
                <a:solidFill>
                  <a:schemeClr val="bg1"/>
                </a:solidFill>
                <a:latin typeface="Calibri Light"/>
                <a:cs typeface="Calibri Light"/>
              </a:rPr>
              <a:t> Instance (112 Subscribers)</a:t>
            </a:r>
          </a:p>
        </p:txBody>
      </p:sp>
      <p:sp>
        <p:nvSpPr>
          <p:cNvPr id="49" name="Abgerundetes Rechteck 48"/>
          <p:cNvSpPr/>
          <p:nvPr/>
        </p:nvSpPr>
        <p:spPr>
          <a:xfrm>
            <a:off x="936319" y="480775"/>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10.</a:t>
            </a:r>
            <a:r>
              <a:rPr lang="en" b="0" i="0" u="none">
                <a:solidFill>
                  <a:schemeClr val="bg1"/>
                </a:solidFill>
                <a:latin typeface="Calibri Light"/>
                <a:cs typeface="Calibri Light"/>
              </a:rPr>
              <a:t> Instance (112 Subscribers)</a:t>
            </a:r>
          </a:p>
        </p:txBody>
      </p:sp>
      <p:grpSp>
        <p:nvGrpSpPr>
          <p:cNvPr id="3" name="Gruppierung 2"/>
          <p:cNvGrpSpPr/>
          <p:nvPr/>
        </p:nvGrpSpPr>
        <p:grpSpPr>
          <a:xfrm>
            <a:off x="3450922" y="3363558"/>
            <a:ext cx="2456321" cy="2021242"/>
            <a:chOff x="3450920" y="3363558"/>
            <a:chExt cx="2456321" cy="2021242"/>
          </a:xfrm>
        </p:grpSpPr>
        <p:sp>
          <p:nvSpPr>
            <p:cNvPr id="157" name="Abgerundetes Rechteck 156"/>
            <p:cNvSpPr/>
            <p:nvPr/>
          </p:nvSpPr>
          <p:spPr>
            <a:xfrm>
              <a:off x="3452659"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158" name="Abgerundetes Rechteck 157"/>
            <p:cNvSpPr/>
            <p:nvPr/>
          </p:nvSpPr>
          <p:spPr>
            <a:xfrm>
              <a:off x="3452659" y="49839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4</a:t>
              </a:r>
            </a:p>
          </p:txBody>
        </p:sp>
        <p:sp>
          <p:nvSpPr>
            <p:cNvPr id="159" name="Abgerundetes Rechteck 158"/>
            <p:cNvSpPr/>
            <p:nvPr/>
          </p:nvSpPr>
          <p:spPr>
            <a:xfrm>
              <a:off x="3452659"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238" name="Abgerundetes Rechteck 237"/>
            <p:cNvSpPr/>
            <p:nvPr/>
          </p:nvSpPr>
          <p:spPr>
            <a:xfrm>
              <a:off x="3450920"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grpSp>
      <p:grpSp>
        <p:nvGrpSpPr>
          <p:cNvPr id="272" name="Gruppierung 271"/>
          <p:cNvGrpSpPr/>
          <p:nvPr/>
        </p:nvGrpSpPr>
        <p:grpSpPr>
          <a:xfrm>
            <a:off x="4317987" y="4124686"/>
            <a:ext cx="745325" cy="745325"/>
            <a:chOff x="6756400" y="4065575"/>
            <a:chExt cx="952500" cy="952500"/>
          </a:xfrm>
        </p:grpSpPr>
        <p:sp>
          <p:nvSpPr>
            <p:cNvPr id="273" name="Oval 272"/>
            <p:cNvSpPr/>
            <p:nvPr/>
          </p:nvSpPr>
          <p:spPr>
            <a:xfrm>
              <a:off x="6756400" y="4065575"/>
              <a:ext cx="952500" cy="9525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274" name="Gruppierung 273"/>
            <p:cNvGrpSpPr/>
            <p:nvPr/>
          </p:nvGrpSpPr>
          <p:grpSpPr>
            <a:xfrm>
              <a:off x="6959600" y="4272751"/>
              <a:ext cx="533400" cy="533400"/>
              <a:chOff x="6959600" y="4272751"/>
              <a:chExt cx="533400" cy="533400"/>
            </a:xfrm>
          </p:grpSpPr>
          <p:sp>
            <p:nvSpPr>
              <p:cNvPr id="275" name="Rechteck 274"/>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276" name="Rechteck 275"/>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t>rv</a:t>
                </a:r>
              </a:p>
            </p:txBody>
          </p:sp>
        </p:grpSp>
      </p:grpSp>
      <p:grpSp>
        <p:nvGrpSpPr>
          <p:cNvPr id="65" name="Gruppierung 64"/>
          <p:cNvGrpSpPr/>
          <p:nvPr/>
        </p:nvGrpSpPr>
        <p:grpSpPr>
          <a:xfrm>
            <a:off x="6373315" y="478831"/>
            <a:ext cx="2806698" cy="2208692"/>
            <a:chOff x="-3261752" y="-344827"/>
            <a:chExt cx="2806698" cy="2208692"/>
          </a:xfrm>
        </p:grpSpPr>
        <p:grpSp>
          <p:nvGrpSpPr>
            <p:cNvPr id="66" name="Gruppierung 65"/>
            <p:cNvGrpSpPr/>
            <p:nvPr/>
          </p:nvGrpSpPr>
          <p:grpSpPr>
            <a:xfrm>
              <a:off x="-3261752" y="1339301"/>
              <a:ext cx="2806698" cy="524564"/>
              <a:chOff x="6489700" y="2175564"/>
              <a:chExt cx="2806698" cy="524564"/>
            </a:xfrm>
          </p:grpSpPr>
          <p:sp>
            <p:nvSpPr>
              <p:cNvPr id="80" name="Abgerundetes Rechteck 79"/>
              <p:cNvSpPr/>
              <p:nvPr/>
            </p:nvSpPr>
            <p:spPr>
              <a:xfrm>
                <a:off x="6489700" y="217556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Space</a:t>
                </a:r>
                <a:endParaRPr lang="en" sz="2500" noProof="1">
                  <a:solidFill>
                    <a:srgbClr val="008CD2"/>
                  </a:solidFill>
                  <a:latin typeface="Calibri Light"/>
                  <a:cs typeface="Calibri Light"/>
                </a:endParaRPr>
              </a:p>
            </p:txBody>
          </p:sp>
          <p:pic>
            <p:nvPicPr>
              <p:cNvPr id="81" name="Bild 80"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72660" y="2227580"/>
                <a:ext cx="351104" cy="434448"/>
              </a:xfrm>
              <a:prstGeom prst="rect">
                <a:avLst/>
              </a:prstGeom>
            </p:spPr>
          </p:pic>
        </p:grpSp>
        <p:grpSp>
          <p:nvGrpSpPr>
            <p:cNvPr id="67" name="Gruppierung 66"/>
            <p:cNvGrpSpPr/>
            <p:nvPr/>
          </p:nvGrpSpPr>
          <p:grpSpPr>
            <a:xfrm>
              <a:off x="-3261752" y="777925"/>
              <a:ext cx="2806698" cy="524564"/>
              <a:chOff x="6489700" y="1622654"/>
              <a:chExt cx="2806698" cy="524564"/>
            </a:xfrm>
          </p:grpSpPr>
          <p:sp>
            <p:nvSpPr>
              <p:cNvPr id="78" name="Abgerundetes Rechteck 77"/>
              <p:cNvSpPr/>
              <p:nvPr/>
            </p:nvSpPr>
            <p:spPr>
              <a:xfrm>
                <a:off x="6489700" y="162265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pic>
            <p:nvPicPr>
              <p:cNvPr id="79" name="Bild 78"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10106" y="1808254"/>
                <a:ext cx="476212" cy="183444"/>
              </a:xfrm>
              <a:prstGeom prst="rect">
                <a:avLst/>
              </a:prstGeom>
            </p:spPr>
          </p:pic>
        </p:grpSp>
        <p:grpSp>
          <p:nvGrpSpPr>
            <p:cNvPr id="68" name="Gruppierung 67"/>
            <p:cNvGrpSpPr/>
            <p:nvPr/>
          </p:nvGrpSpPr>
          <p:grpSpPr>
            <a:xfrm>
              <a:off x="-3261752" y="-344827"/>
              <a:ext cx="2806698" cy="524564"/>
              <a:chOff x="6489700" y="516836"/>
              <a:chExt cx="2806698" cy="524564"/>
            </a:xfrm>
          </p:grpSpPr>
          <p:sp>
            <p:nvSpPr>
              <p:cNvPr id="76" name="Abgerundetes Rechteck 75"/>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120</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77" name="Bild 76" descr="icon-network.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69" name="Gruppierung 68"/>
            <p:cNvGrpSpPr/>
            <p:nvPr/>
          </p:nvGrpSpPr>
          <p:grpSpPr>
            <a:xfrm>
              <a:off x="-3261752" y="216549"/>
              <a:ext cx="2806698" cy="524564"/>
              <a:chOff x="-3261752" y="2776351"/>
              <a:chExt cx="2806698" cy="524564"/>
            </a:xfrm>
          </p:grpSpPr>
          <p:sp>
            <p:nvSpPr>
              <p:cNvPr id="70" name="Abgerundetes Rechteck 69"/>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4 x 2.5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71" name="Gruppierung 70"/>
              <p:cNvGrpSpPr/>
              <p:nvPr/>
            </p:nvGrpSpPr>
            <p:grpSpPr>
              <a:xfrm>
                <a:off x="-3161904" y="2789044"/>
                <a:ext cx="511840" cy="503373"/>
                <a:chOff x="-3128036" y="2814445"/>
                <a:chExt cx="511840" cy="503373"/>
              </a:xfrm>
            </p:grpSpPr>
            <p:pic>
              <p:nvPicPr>
                <p:cNvPr id="72" name="Bild 71"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73" name="Bild 72"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74" name="Bild 73"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75" name="Bild 74"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grpSp>
        <p:nvGrpSpPr>
          <p:cNvPr id="10" name="Gruppierung 9"/>
          <p:cNvGrpSpPr/>
          <p:nvPr/>
        </p:nvGrpSpPr>
        <p:grpSpPr>
          <a:xfrm>
            <a:off x="6373315" y="478831"/>
            <a:ext cx="2806698" cy="2208692"/>
            <a:chOff x="9700715" y="513039"/>
            <a:chExt cx="2806698" cy="2208692"/>
          </a:xfrm>
        </p:grpSpPr>
        <p:sp>
          <p:nvSpPr>
            <p:cNvPr id="97" name="Abgerundetes Rechteck 96"/>
            <p:cNvSpPr/>
            <p:nvPr/>
          </p:nvSpPr>
          <p:spPr>
            <a:xfrm>
              <a:off x="9700715" y="2197167"/>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x 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t>
              </a:r>
              <a:r>
                <a:rPr lang="de-AT" sz="1600" b="0" i="0" u="none">
                  <a:solidFill>
                    <a:schemeClr val="tx1">
                      <a:lumMod val="75000"/>
                      <a:lumOff val="25000"/>
                    </a:schemeClr>
                  </a:solidFill>
                  <a:latin typeface="Calibri Light"/>
                  <a:cs typeface="Calibri Light"/>
                </a:rPr>
                <a:t>.</a:t>
              </a:r>
              <a:endParaRPr lang="en" sz="2500" noProof="1">
                <a:solidFill>
                  <a:srgbClr val="008CD2"/>
                </a:solidFill>
                <a:latin typeface="Calibri Light"/>
                <a:cs typeface="Calibri Light"/>
              </a:endParaRPr>
            </a:p>
          </p:txBody>
        </p:sp>
        <p:sp>
          <p:nvSpPr>
            <p:cNvPr id="95" name="Abgerundetes Rechteck 94"/>
            <p:cNvSpPr/>
            <p:nvPr/>
          </p:nvSpPr>
          <p:spPr>
            <a:xfrm>
              <a:off x="9700715" y="163579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4.25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grpSp>
          <p:nvGrpSpPr>
            <p:cNvPr id="85" name="Gruppierung 84"/>
            <p:cNvGrpSpPr/>
            <p:nvPr/>
          </p:nvGrpSpPr>
          <p:grpSpPr>
            <a:xfrm>
              <a:off x="9700715" y="513039"/>
              <a:ext cx="2806698" cy="524564"/>
              <a:chOff x="6489700" y="516836"/>
              <a:chExt cx="2806698" cy="524564"/>
            </a:xfrm>
          </p:grpSpPr>
          <p:sp>
            <p:nvSpPr>
              <p:cNvPr id="93" name="Abgerundetes Rechteck 92"/>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232</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94" name="Bild 93" descr="icon-network.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86" name="Gruppierung 85"/>
            <p:cNvGrpSpPr/>
            <p:nvPr/>
          </p:nvGrpSpPr>
          <p:grpSpPr>
            <a:xfrm>
              <a:off x="9700715" y="1074415"/>
              <a:ext cx="2806698" cy="524564"/>
              <a:chOff x="-3261752" y="2776351"/>
              <a:chExt cx="2806698" cy="524564"/>
            </a:xfrm>
          </p:grpSpPr>
          <p:sp>
            <p:nvSpPr>
              <p:cNvPr id="87" name="Abgerundetes Rechteck 86"/>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4 x 2.7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88" name="Gruppierung 87"/>
              <p:cNvGrpSpPr/>
              <p:nvPr/>
            </p:nvGrpSpPr>
            <p:grpSpPr>
              <a:xfrm>
                <a:off x="-3161904" y="2789044"/>
                <a:ext cx="511840" cy="503373"/>
                <a:chOff x="-3128036" y="2814445"/>
                <a:chExt cx="511840" cy="503373"/>
              </a:xfrm>
            </p:grpSpPr>
            <p:pic>
              <p:nvPicPr>
                <p:cNvPr id="89" name="Bild 88"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90" name="Bild 89"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91" name="Bild 90"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92" name="Bild 91" descr="icon-chip-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nvGrpSpPr>
            <p:cNvPr id="6" name="Gruppierung 5"/>
            <p:cNvGrpSpPr/>
            <p:nvPr/>
          </p:nvGrpSpPr>
          <p:grpSpPr>
            <a:xfrm>
              <a:off x="9790660" y="2299984"/>
              <a:ext cx="545174" cy="315721"/>
              <a:chOff x="9883675" y="2249183"/>
              <a:chExt cx="443691" cy="256950"/>
            </a:xfrm>
          </p:grpSpPr>
          <p:pic>
            <p:nvPicPr>
              <p:cNvPr id="98" name="Bild 97"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883675" y="2249183"/>
                <a:ext cx="207657" cy="256950"/>
              </a:xfrm>
              <a:prstGeom prst="rect">
                <a:avLst/>
              </a:prstGeom>
            </p:spPr>
          </p:pic>
          <p:pic>
            <p:nvPicPr>
              <p:cNvPr id="99" name="Bild 98" descr="icon-hddrive-2.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119709" y="2249183"/>
                <a:ext cx="207657" cy="256950"/>
              </a:xfrm>
              <a:prstGeom prst="rect">
                <a:avLst/>
              </a:prstGeom>
            </p:spPr>
          </p:pic>
        </p:grpSp>
        <p:grpSp>
          <p:nvGrpSpPr>
            <p:cNvPr id="7" name="Gruppierung 6"/>
            <p:cNvGrpSpPr/>
            <p:nvPr/>
          </p:nvGrpSpPr>
          <p:grpSpPr>
            <a:xfrm>
              <a:off x="9838055" y="1703458"/>
              <a:ext cx="434690" cy="378400"/>
              <a:chOff x="9821121" y="1703458"/>
              <a:chExt cx="434690" cy="378400"/>
            </a:xfrm>
          </p:grpSpPr>
          <p:pic>
            <p:nvPicPr>
              <p:cNvPr id="96" name="Bild 95"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821121" y="1703458"/>
                <a:ext cx="434690" cy="167449"/>
              </a:xfrm>
              <a:prstGeom prst="rect">
                <a:avLst/>
              </a:prstGeom>
            </p:spPr>
          </p:pic>
          <p:pic>
            <p:nvPicPr>
              <p:cNvPr id="101" name="Bild 100" descr="icon-ram-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9821121" y="1914409"/>
                <a:ext cx="434690" cy="167449"/>
              </a:xfrm>
              <a:prstGeom prst="rect">
                <a:avLst/>
              </a:prstGeom>
            </p:spPr>
          </p:pic>
        </p:grpSp>
      </p:grpSp>
      <p:grpSp>
        <p:nvGrpSpPr>
          <p:cNvPr id="82" name="Gruppierung 81"/>
          <p:cNvGrpSpPr/>
          <p:nvPr/>
        </p:nvGrpSpPr>
        <p:grpSpPr>
          <a:xfrm>
            <a:off x="4206870" y="2249146"/>
            <a:ext cx="931362" cy="931362"/>
            <a:chOff x="9595848" y="2081408"/>
            <a:chExt cx="931362" cy="931362"/>
          </a:xfrm>
        </p:grpSpPr>
        <p:sp>
          <p:nvSpPr>
            <p:cNvPr id="83" name="Oval 82"/>
            <p:cNvSpPr/>
            <p:nvPr/>
          </p:nvSpPr>
          <p:spPr>
            <a:xfrm>
              <a:off x="9691964" y="2180089"/>
              <a:ext cx="745325" cy="745325"/>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84" name="Gruppierung 83"/>
            <p:cNvGrpSpPr/>
            <p:nvPr/>
          </p:nvGrpSpPr>
          <p:grpSpPr>
            <a:xfrm>
              <a:off x="9850967" y="2342203"/>
              <a:ext cx="417382" cy="417382"/>
              <a:chOff x="6959600" y="4272751"/>
              <a:chExt cx="533400" cy="533400"/>
            </a:xfrm>
          </p:grpSpPr>
          <p:sp>
            <p:nvSpPr>
              <p:cNvPr id="102" name="Rechteck 101"/>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103" name="Rechteck 102"/>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grpSp>
        <p:sp>
          <p:nvSpPr>
            <p:cNvPr id="100" name="Oval 99">
              <a:hlinkClick r:id="" action="ppaction://hlinkshowjump?jump=nextslide"/>
            </p:cNvPr>
            <p:cNvSpPr/>
            <p:nvPr/>
          </p:nvSpPr>
          <p:spPr>
            <a:xfrm>
              <a:off x="9595848" y="2081408"/>
              <a:ext cx="931362" cy="931362"/>
            </a:xfrm>
            <a:prstGeom prst="ellipse">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258468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2"/>
                                        </p:tgtEl>
                                      </p:cBhvr>
                                    </p:animEffect>
                                    <p:set>
                                      <p:cBhvr>
                                        <p:cTn id="7" dur="1" fill="hold">
                                          <p:stCondLst>
                                            <p:cond delay="499"/>
                                          </p:stCondLst>
                                        </p:cTn>
                                        <p:tgtEl>
                                          <p:spTgt spid="272"/>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2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el 1"/>
          <p:cNvSpPr txBox="1">
            <a:spLocks/>
          </p:cNvSpPr>
          <p:nvPr/>
        </p:nvSpPr>
        <p:spPr>
          <a:xfrm>
            <a:off x="-1" y="4197085"/>
            <a:ext cx="9144001" cy="590629"/>
          </a:xfrm>
          <a:prstGeom prst="rect">
            <a:avLst/>
          </a:prstGeom>
          <a:noFill/>
        </p:spPr>
        <p:txBody>
          <a:bodyPr vert="horz" wrap="square" lIns="72555" tIns="0" rIns="72555" bIns="36277" rtlCol="0" anchor="ctr" anchorCtr="0">
            <a:spAutoFit/>
          </a:bodyPr>
          <a:lstStyle>
            <a:lvl1pPr algn="ctr" defTabSz="362772" rtl="0" eaLnBrk="1" latinLnBrk="0" hangingPunct="1">
              <a:spcBef>
                <a:spcPct val="0"/>
              </a:spcBef>
              <a:buNone/>
              <a:defRPr sz="4500" b="0" i="0" kern="1200" spc="0" baseline="0">
                <a:solidFill>
                  <a:srgbClr val="FFFFFF"/>
                </a:solidFill>
                <a:latin typeface="Calibri Light"/>
                <a:ea typeface="+mj-ea"/>
                <a:cs typeface="Calibri Light"/>
              </a:defRPr>
            </a:lvl1pPr>
          </a:lstStyle>
          <a:p>
            <a:r>
              <a:rPr lang="de-AT" sz="3600"/>
              <a:t>Trend of Virtualization</a:t>
            </a:r>
            <a:endParaRPr lang="en" sz="3600"/>
          </a:p>
        </p:txBody>
      </p:sp>
      <p:sp>
        <p:nvSpPr>
          <p:cNvPr id="6" name="Oval 5"/>
          <p:cNvSpPr/>
          <p:nvPr/>
        </p:nvSpPr>
        <p:spPr>
          <a:xfrm>
            <a:off x="3197328" y="1290106"/>
            <a:ext cx="2740883" cy="2739600"/>
          </a:xfrm>
          <a:prstGeom prst="ellips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lIns="0" tIns="0" rIns="0" bIns="46800" rtlCol="0" anchor="ctr"/>
          <a:lstStyle/>
          <a:p>
            <a:pPr algn="ctr" rtl="0"/>
            <a:r>
              <a:rPr lang="en" sz="2000" b="0" i="0" u="none">
                <a:solidFill>
                  <a:srgbClr val="FFFFFF"/>
                </a:solidFill>
                <a:latin typeface="Calibri Light"/>
                <a:cs typeface="Calibri Light"/>
              </a:rPr>
              <a:t>approx.</a:t>
            </a:r>
          </a:p>
          <a:p>
            <a:pPr algn="ctr" rtl="0"/>
            <a:r>
              <a:rPr lang="de-AT" sz="7000" b="0" i="0" u="none">
                <a:solidFill>
                  <a:srgbClr val="FFFFFF"/>
                </a:solidFill>
                <a:latin typeface="Calibri Light"/>
                <a:cs typeface="Calibri Light"/>
              </a:rPr>
              <a:t>75</a:t>
            </a:r>
            <a:r>
              <a:rPr lang="en" sz="7000" b="0" i="0" u="none">
                <a:solidFill>
                  <a:srgbClr val="FFFFFF"/>
                </a:solidFill>
                <a:latin typeface="Calibri Light"/>
                <a:cs typeface="Calibri Light"/>
              </a:rPr>
              <a:t> %</a:t>
            </a:r>
          </a:p>
          <a:p>
            <a:pPr algn="ctr"/>
            <a:r>
              <a:rPr lang="de-DE" sz="2000">
                <a:solidFill>
                  <a:srgbClr val="FFFFFF"/>
                </a:solidFill>
                <a:latin typeface="Calibri Light"/>
                <a:cs typeface="Calibri Light"/>
              </a:rPr>
              <a:t>of Workloads Virtualized</a:t>
            </a:r>
            <a:endParaRPr lang="en" sz="2000" b="0" i="0" u="none">
              <a:solidFill>
                <a:srgbClr val="FFFFFF"/>
              </a:solidFill>
              <a:latin typeface="Calibri Light"/>
              <a:cs typeface="Calibri Light"/>
            </a:endParaRPr>
          </a:p>
        </p:txBody>
      </p:sp>
    </p:spTree>
    <p:extLst>
      <p:ext uri="{BB962C8B-B14F-4D97-AF65-F5344CB8AC3E}">
        <p14:creationId xmlns:p14="http://schemas.microsoft.com/office/powerpoint/2010/main" xmlns="" val="359713118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 name="Gruppierung 239"/>
          <p:cNvGrpSpPr/>
          <p:nvPr/>
        </p:nvGrpSpPr>
        <p:grpSpPr>
          <a:xfrm>
            <a:off x="936319" y="5486402"/>
            <a:ext cx="2454580" cy="546100"/>
            <a:chOff x="936318" y="5486400"/>
            <a:chExt cx="2454580" cy="546100"/>
          </a:xfrm>
        </p:grpSpPr>
        <p:sp>
          <p:nvSpPr>
            <p:cNvPr id="241" name="Abgerundetes Rechteck 240"/>
            <p:cNvSpPr/>
            <p:nvPr/>
          </p:nvSpPr>
          <p:spPr>
            <a:xfrm>
              <a:off x="936318" y="5486400"/>
              <a:ext cx="2454580"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242" name="Gruppierung 241"/>
            <p:cNvGrpSpPr/>
            <p:nvPr/>
          </p:nvGrpSpPr>
          <p:grpSpPr>
            <a:xfrm>
              <a:off x="1034417" y="5661248"/>
              <a:ext cx="2252174" cy="222554"/>
              <a:chOff x="2286199" y="5481131"/>
              <a:chExt cx="4680035" cy="462469"/>
            </a:xfrm>
          </p:grpSpPr>
          <p:pic>
            <p:nvPicPr>
              <p:cNvPr id="243" name="Bild 242"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70" name="Bild 269"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71" name="Bild 270"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4" name="Gruppierung 3"/>
          <p:cNvGrpSpPr/>
          <p:nvPr/>
        </p:nvGrpSpPr>
        <p:grpSpPr>
          <a:xfrm>
            <a:off x="936318" y="5486402"/>
            <a:ext cx="4969182" cy="546100"/>
            <a:chOff x="936318" y="5486400"/>
            <a:chExt cx="4969182" cy="546100"/>
          </a:xfrm>
        </p:grpSpPr>
        <p:sp>
          <p:nvSpPr>
            <p:cNvPr id="16" name="Abgerundetes Rechteck 15"/>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17" name="Gruppierung 16"/>
            <p:cNvGrpSpPr/>
            <p:nvPr/>
          </p:nvGrpSpPr>
          <p:grpSpPr>
            <a:xfrm>
              <a:off x="2300204" y="5661248"/>
              <a:ext cx="2252174" cy="222554"/>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3" name="Abgerundetes Rechteck 22"/>
          <p:cNvSpPr/>
          <p:nvPr/>
        </p:nvSpPr>
        <p:spPr>
          <a:xfrm>
            <a:off x="936316"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4" name="Abgerundetes Rechteck 23"/>
          <p:cNvSpPr/>
          <p:nvPr/>
        </p:nvSpPr>
        <p:spPr>
          <a:xfrm>
            <a:off x="936316"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25" name="Abgerundetes Rechteck 24"/>
          <p:cNvSpPr/>
          <p:nvPr/>
        </p:nvSpPr>
        <p:spPr>
          <a:xfrm>
            <a:off x="936316"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7" name="Abgerundetes Rechteck 26"/>
          <p:cNvSpPr/>
          <p:nvPr/>
        </p:nvSpPr>
        <p:spPr>
          <a:xfrm>
            <a:off x="936319"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39" name="Abgerundetes Rechteck 38"/>
          <p:cNvSpPr/>
          <p:nvPr/>
        </p:nvSpPr>
        <p:spPr>
          <a:xfrm>
            <a:off x="936319" y="3043343"/>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40" name="Abgerundetes Rechteck 39"/>
          <p:cNvSpPr/>
          <p:nvPr/>
        </p:nvSpPr>
        <p:spPr>
          <a:xfrm>
            <a:off x="936319" y="2718467"/>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43" name="Abgerundetes Rechteck 42"/>
          <p:cNvSpPr/>
          <p:nvPr/>
        </p:nvSpPr>
        <p:spPr>
          <a:xfrm>
            <a:off x="936319" y="2398250"/>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
        <p:nvSpPr>
          <p:cNvPr id="44" name="Abgerundetes Rechteck 43"/>
          <p:cNvSpPr/>
          <p:nvPr/>
        </p:nvSpPr>
        <p:spPr>
          <a:xfrm>
            <a:off x="936319"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5.</a:t>
            </a:r>
            <a:r>
              <a:rPr lang="en" b="0" i="0" u="none">
                <a:solidFill>
                  <a:schemeClr val="bg1"/>
                </a:solidFill>
                <a:latin typeface="Calibri Light"/>
                <a:cs typeface="Calibri Light"/>
              </a:rPr>
              <a:t> Instance (112 Subscribers)</a:t>
            </a:r>
          </a:p>
        </p:txBody>
      </p:sp>
      <p:sp>
        <p:nvSpPr>
          <p:cNvPr id="45" name="Abgerundetes Rechteck 44"/>
          <p:cNvSpPr/>
          <p:nvPr/>
        </p:nvSpPr>
        <p:spPr>
          <a:xfrm>
            <a:off x="936319"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6.</a:t>
            </a:r>
            <a:r>
              <a:rPr lang="en" b="0" i="0" u="none">
                <a:solidFill>
                  <a:schemeClr val="bg1"/>
                </a:solidFill>
                <a:latin typeface="Calibri Light"/>
                <a:cs typeface="Calibri Light"/>
              </a:rPr>
              <a:t> Instance (112 Subscribers)</a:t>
            </a:r>
          </a:p>
        </p:txBody>
      </p:sp>
      <p:sp>
        <p:nvSpPr>
          <p:cNvPr id="46" name="Abgerundetes Rechteck 45"/>
          <p:cNvSpPr/>
          <p:nvPr/>
        </p:nvSpPr>
        <p:spPr>
          <a:xfrm>
            <a:off x="936319" y="1441426"/>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7.</a:t>
            </a:r>
            <a:r>
              <a:rPr lang="en" b="0" i="0" u="none">
                <a:solidFill>
                  <a:schemeClr val="bg1"/>
                </a:solidFill>
                <a:latin typeface="Calibri Light"/>
                <a:cs typeface="Calibri Light"/>
              </a:rPr>
              <a:t> Instance (112 Subscribers)</a:t>
            </a:r>
          </a:p>
        </p:txBody>
      </p:sp>
      <p:sp>
        <p:nvSpPr>
          <p:cNvPr id="47" name="Abgerundetes Rechteck 46"/>
          <p:cNvSpPr/>
          <p:nvPr/>
        </p:nvSpPr>
        <p:spPr>
          <a:xfrm>
            <a:off x="936319"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8.</a:t>
            </a:r>
            <a:r>
              <a:rPr lang="en" b="0" i="0" u="none">
                <a:solidFill>
                  <a:schemeClr val="bg1"/>
                </a:solidFill>
                <a:latin typeface="Calibri Light"/>
                <a:cs typeface="Calibri Light"/>
              </a:rPr>
              <a:t> Instance (112 Subscribers)</a:t>
            </a:r>
          </a:p>
        </p:txBody>
      </p:sp>
      <p:sp>
        <p:nvSpPr>
          <p:cNvPr id="48" name="Abgerundetes Rechteck 47"/>
          <p:cNvSpPr/>
          <p:nvPr/>
        </p:nvSpPr>
        <p:spPr>
          <a:xfrm>
            <a:off x="936319"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9.</a:t>
            </a:r>
            <a:r>
              <a:rPr lang="en" b="0" i="0" u="none">
                <a:solidFill>
                  <a:schemeClr val="bg1"/>
                </a:solidFill>
                <a:latin typeface="Calibri Light"/>
                <a:cs typeface="Calibri Light"/>
              </a:rPr>
              <a:t> Instance (112 Subscribers)</a:t>
            </a:r>
          </a:p>
        </p:txBody>
      </p:sp>
      <p:sp>
        <p:nvSpPr>
          <p:cNvPr id="49" name="Abgerundetes Rechteck 48"/>
          <p:cNvSpPr/>
          <p:nvPr/>
        </p:nvSpPr>
        <p:spPr>
          <a:xfrm>
            <a:off x="936319" y="480775"/>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10.</a:t>
            </a:r>
            <a:r>
              <a:rPr lang="en" b="0" i="0" u="none">
                <a:solidFill>
                  <a:schemeClr val="bg1"/>
                </a:solidFill>
                <a:latin typeface="Calibri Light"/>
                <a:cs typeface="Calibri Light"/>
              </a:rPr>
              <a:t> Instance (112 Subscribers)</a:t>
            </a:r>
          </a:p>
        </p:txBody>
      </p:sp>
      <p:grpSp>
        <p:nvGrpSpPr>
          <p:cNvPr id="3" name="Gruppierung 2"/>
          <p:cNvGrpSpPr/>
          <p:nvPr/>
        </p:nvGrpSpPr>
        <p:grpSpPr>
          <a:xfrm>
            <a:off x="3450922" y="3363558"/>
            <a:ext cx="2456321" cy="2021242"/>
            <a:chOff x="3450920" y="3363558"/>
            <a:chExt cx="2456321" cy="2021242"/>
          </a:xfrm>
        </p:grpSpPr>
        <p:sp>
          <p:nvSpPr>
            <p:cNvPr id="157" name="Abgerundetes Rechteck 156"/>
            <p:cNvSpPr/>
            <p:nvPr/>
          </p:nvSpPr>
          <p:spPr>
            <a:xfrm>
              <a:off x="3452659"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158" name="Abgerundetes Rechteck 157"/>
            <p:cNvSpPr/>
            <p:nvPr/>
          </p:nvSpPr>
          <p:spPr>
            <a:xfrm>
              <a:off x="3452659" y="49839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4</a:t>
              </a:r>
            </a:p>
          </p:txBody>
        </p:sp>
        <p:sp>
          <p:nvSpPr>
            <p:cNvPr id="159" name="Abgerundetes Rechteck 158"/>
            <p:cNvSpPr/>
            <p:nvPr/>
          </p:nvSpPr>
          <p:spPr>
            <a:xfrm>
              <a:off x="3452659"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238" name="Abgerundetes Rechteck 237"/>
            <p:cNvSpPr/>
            <p:nvPr/>
          </p:nvSpPr>
          <p:spPr>
            <a:xfrm>
              <a:off x="3450920"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grpSp>
      <p:sp>
        <p:nvSpPr>
          <p:cNvPr id="63" name="Abgerundetes Rechteck 62"/>
          <p:cNvSpPr/>
          <p:nvPr/>
        </p:nvSpPr>
        <p:spPr>
          <a:xfrm>
            <a:off x="3450920" y="3043343"/>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64" name="Abgerundetes Rechteck 63"/>
          <p:cNvSpPr/>
          <p:nvPr/>
        </p:nvSpPr>
        <p:spPr>
          <a:xfrm>
            <a:off x="3450920" y="2718467"/>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65" name="Abgerundetes Rechteck 64"/>
          <p:cNvSpPr/>
          <p:nvPr/>
        </p:nvSpPr>
        <p:spPr>
          <a:xfrm>
            <a:off x="3450920" y="2398250"/>
            <a:ext cx="2454580" cy="320217"/>
          </a:xfrm>
          <a:prstGeom prst="roundRect">
            <a:avLst>
              <a:gd name="adj" fmla="val 11028"/>
            </a:avLst>
          </a:prstGeom>
          <a:gradFill flip="none" rotWithShape="1">
            <a:gsLst>
              <a:gs pos="0">
                <a:srgbClr val="008CD2"/>
              </a:gs>
              <a:gs pos="4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
        <p:nvSpPr>
          <p:cNvPr id="66" name="Abgerundetes Rechteck 65"/>
          <p:cNvSpPr/>
          <p:nvPr/>
        </p:nvSpPr>
        <p:spPr>
          <a:xfrm>
            <a:off x="3450920" y="2075979"/>
            <a:ext cx="2454580" cy="320217"/>
          </a:xfrm>
          <a:prstGeom prst="roundRect">
            <a:avLst>
              <a:gd name="adj" fmla="val 11028"/>
            </a:avLst>
          </a:prstGeom>
          <a:gradFill flip="none" rotWithShape="1">
            <a:gsLst>
              <a:gs pos="0">
                <a:srgbClr val="008CD2"/>
              </a:gs>
              <a:gs pos="5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5.</a:t>
            </a:r>
            <a:r>
              <a:rPr lang="en" b="0" i="0" u="none">
                <a:solidFill>
                  <a:schemeClr val="bg1"/>
                </a:solidFill>
                <a:latin typeface="Calibri Light"/>
                <a:cs typeface="Calibri Light"/>
              </a:rPr>
              <a:t> Instance (112 Subscribers)</a:t>
            </a:r>
          </a:p>
        </p:txBody>
      </p:sp>
      <p:sp>
        <p:nvSpPr>
          <p:cNvPr id="67" name="Abgerundetes Rechteck 66"/>
          <p:cNvSpPr/>
          <p:nvPr/>
        </p:nvSpPr>
        <p:spPr>
          <a:xfrm>
            <a:off x="3450920" y="1761642"/>
            <a:ext cx="2454580" cy="320217"/>
          </a:xfrm>
          <a:prstGeom prst="roundRect">
            <a:avLst>
              <a:gd name="adj" fmla="val 11028"/>
            </a:avLst>
          </a:prstGeom>
          <a:gradFill flip="none" rotWithShape="1">
            <a:gsLst>
              <a:gs pos="0">
                <a:srgbClr val="008CD2"/>
              </a:gs>
              <a:gs pos="6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6.</a:t>
            </a:r>
            <a:r>
              <a:rPr lang="en" b="0" i="0" u="none">
                <a:solidFill>
                  <a:schemeClr val="bg1"/>
                </a:solidFill>
                <a:latin typeface="Calibri Light"/>
                <a:cs typeface="Calibri Light"/>
              </a:rPr>
              <a:t> Instance (112 Subscribers)</a:t>
            </a:r>
          </a:p>
        </p:txBody>
      </p:sp>
      <p:sp>
        <p:nvSpPr>
          <p:cNvPr id="68" name="Abgerundetes Rechteck 67"/>
          <p:cNvSpPr/>
          <p:nvPr/>
        </p:nvSpPr>
        <p:spPr>
          <a:xfrm>
            <a:off x="3450920" y="1441426"/>
            <a:ext cx="2454580" cy="320217"/>
          </a:xfrm>
          <a:prstGeom prst="roundRect">
            <a:avLst>
              <a:gd name="adj" fmla="val 11028"/>
            </a:avLst>
          </a:prstGeom>
          <a:gradFill flip="none" rotWithShape="1">
            <a:gsLst>
              <a:gs pos="0">
                <a:srgbClr val="008CD2"/>
              </a:gs>
              <a:gs pos="7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7.</a:t>
            </a:r>
            <a:r>
              <a:rPr lang="en" b="0" i="0" u="none">
                <a:solidFill>
                  <a:schemeClr val="bg1"/>
                </a:solidFill>
                <a:latin typeface="Calibri Light"/>
                <a:cs typeface="Calibri Light"/>
              </a:rPr>
              <a:t> Instance (112 Subscribers)</a:t>
            </a:r>
          </a:p>
        </p:txBody>
      </p:sp>
      <p:sp>
        <p:nvSpPr>
          <p:cNvPr id="69" name="Abgerundetes Rechteck 68"/>
          <p:cNvSpPr/>
          <p:nvPr/>
        </p:nvSpPr>
        <p:spPr>
          <a:xfrm>
            <a:off x="3450920" y="1121207"/>
            <a:ext cx="2454580" cy="320217"/>
          </a:xfrm>
          <a:prstGeom prst="roundRect">
            <a:avLst>
              <a:gd name="adj" fmla="val 11028"/>
            </a:avLst>
          </a:prstGeom>
          <a:gradFill flip="none" rotWithShape="1">
            <a:gsLst>
              <a:gs pos="0">
                <a:srgbClr val="008CD2"/>
              </a:gs>
              <a:gs pos="8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8.</a:t>
            </a:r>
            <a:r>
              <a:rPr lang="en" b="0" i="0" u="none">
                <a:solidFill>
                  <a:schemeClr val="bg1"/>
                </a:solidFill>
                <a:latin typeface="Calibri Light"/>
                <a:cs typeface="Calibri Light"/>
              </a:rPr>
              <a:t> Instance (112 Subscribers)</a:t>
            </a:r>
          </a:p>
        </p:txBody>
      </p:sp>
      <p:sp>
        <p:nvSpPr>
          <p:cNvPr id="70" name="Abgerundetes Rechteck 69"/>
          <p:cNvSpPr/>
          <p:nvPr/>
        </p:nvSpPr>
        <p:spPr>
          <a:xfrm>
            <a:off x="3450920" y="800991"/>
            <a:ext cx="2454580" cy="320217"/>
          </a:xfrm>
          <a:prstGeom prst="roundRect">
            <a:avLst>
              <a:gd name="adj" fmla="val 11028"/>
            </a:avLst>
          </a:prstGeom>
          <a:gradFill flip="none" rotWithShape="1">
            <a:gsLst>
              <a:gs pos="0">
                <a:srgbClr val="008CD2"/>
              </a:gs>
              <a:gs pos="9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9.</a:t>
            </a:r>
            <a:r>
              <a:rPr lang="en" b="0" i="0" u="none">
                <a:solidFill>
                  <a:schemeClr val="bg1"/>
                </a:solidFill>
                <a:latin typeface="Calibri Light"/>
                <a:cs typeface="Calibri Light"/>
              </a:rPr>
              <a:t> Instance (112 Subscribers)</a:t>
            </a:r>
          </a:p>
        </p:txBody>
      </p:sp>
      <p:sp>
        <p:nvSpPr>
          <p:cNvPr id="71" name="Abgerundetes Rechteck 70"/>
          <p:cNvSpPr/>
          <p:nvPr/>
        </p:nvSpPr>
        <p:spPr>
          <a:xfrm>
            <a:off x="3450920" y="480775"/>
            <a:ext cx="2454580" cy="320217"/>
          </a:xfrm>
          <a:prstGeom prst="roundRect">
            <a:avLst>
              <a:gd name="adj" fmla="val 11028"/>
            </a:avLst>
          </a:prstGeom>
          <a:gradFill flip="none" rotWithShape="1">
            <a:gsLst>
              <a:gs pos="0">
                <a:srgbClr val="008CD2"/>
              </a:gs>
              <a:gs pos="100000">
                <a:srgbClr val="008CD2">
                  <a:alpha val="2000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10.</a:t>
            </a:r>
            <a:r>
              <a:rPr lang="en" b="0" i="0" u="none">
                <a:solidFill>
                  <a:schemeClr val="bg1"/>
                </a:solidFill>
                <a:latin typeface="Calibri Light"/>
                <a:cs typeface="Calibri Light"/>
              </a:rPr>
              <a:t> Instance (112 Subscribers)</a:t>
            </a:r>
          </a:p>
        </p:txBody>
      </p:sp>
      <p:grpSp>
        <p:nvGrpSpPr>
          <p:cNvPr id="2" name="Gruppierung 1"/>
          <p:cNvGrpSpPr/>
          <p:nvPr/>
        </p:nvGrpSpPr>
        <p:grpSpPr>
          <a:xfrm>
            <a:off x="936319" y="5486402"/>
            <a:ext cx="7483782" cy="546100"/>
            <a:chOff x="936318" y="5486400"/>
            <a:chExt cx="7483782" cy="546100"/>
          </a:xfrm>
        </p:grpSpPr>
        <p:sp>
          <p:nvSpPr>
            <p:cNvPr id="85" name="Abgerundetes Rechteck 84"/>
            <p:cNvSpPr/>
            <p:nvPr/>
          </p:nvSpPr>
          <p:spPr>
            <a:xfrm>
              <a:off x="936318" y="5486400"/>
              <a:ext cx="74837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86" name="Gruppierung 85"/>
            <p:cNvGrpSpPr/>
            <p:nvPr/>
          </p:nvGrpSpPr>
          <p:grpSpPr>
            <a:xfrm>
              <a:off x="2672717" y="5576401"/>
              <a:ext cx="3780000" cy="373530"/>
              <a:chOff x="2286199" y="5481131"/>
              <a:chExt cx="4680035" cy="462469"/>
            </a:xfrm>
          </p:grpSpPr>
          <p:pic>
            <p:nvPicPr>
              <p:cNvPr id="87" name="Bild 86"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8" name="Bild 8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89" name="Bild 8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6" name="Gruppierung 5"/>
          <p:cNvGrpSpPr/>
          <p:nvPr/>
        </p:nvGrpSpPr>
        <p:grpSpPr>
          <a:xfrm>
            <a:off x="5965518" y="3363558"/>
            <a:ext cx="2461390" cy="2021242"/>
            <a:chOff x="5965518" y="3363558"/>
            <a:chExt cx="2461390" cy="2021242"/>
          </a:xfrm>
        </p:grpSpPr>
        <p:sp>
          <p:nvSpPr>
            <p:cNvPr id="91" name="Abgerundetes Rechteck 90"/>
            <p:cNvSpPr/>
            <p:nvPr/>
          </p:nvSpPr>
          <p:spPr>
            <a:xfrm>
              <a:off x="5965518"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92" name="Abgerundetes Rechteck 91"/>
            <p:cNvSpPr/>
            <p:nvPr/>
          </p:nvSpPr>
          <p:spPr>
            <a:xfrm>
              <a:off x="5965518" y="49839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a:t>
              </a:r>
              <a:r>
                <a:rPr lang="en" b="0" i="1" u="none">
                  <a:solidFill>
                    <a:schemeClr val="bg1"/>
                  </a:solidFill>
                  <a:latin typeface="Calibri Light"/>
                  <a:cs typeface="Calibri Light"/>
                </a:rPr>
                <a:t>n</a:t>
              </a:r>
            </a:p>
          </p:txBody>
        </p:sp>
        <p:sp>
          <p:nvSpPr>
            <p:cNvPr id="93" name="Abgerundetes Rechteck 92"/>
            <p:cNvSpPr/>
            <p:nvPr/>
          </p:nvSpPr>
          <p:spPr>
            <a:xfrm>
              <a:off x="5965518"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94" name="Abgerundetes Rechteck 93"/>
            <p:cNvSpPr/>
            <p:nvPr/>
          </p:nvSpPr>
          <p:spPr>
            <a:xfrm>
              <a:off x="5972328" y="3363558"/>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grpSp>
      <p:grpSp>
        <p:nvGrpSpPr>
          <p:cNvPr id="109" name="Gruppierung 108"/>
          <p:cNvGrpSpPr/>
          <p:nvPr/>
        </p:nvGrpSpPr>
        <p:grpSpPr>
          <a:xfrm>
            <a:off x="6373315" y="478831"/>
            <a:ext cx="2806698" cy="2208692"/>
            <a:chOff x="9700715" y="513039"/>
            <a:chExt cx="2806698" cy="2208692"/>
          </a:xfrm>
        </p:grpSpPr>
        <p:sp>
          <p:nvSpPr>
            <p:cNvPr id="110" name="Abgerundetes Rechteck 109"/>
            <p:cNvSpPr/>
            <p:nvPr/>
          </p:nvSpPr>
          <p:spPr>
            <a:xfrm>
              <a:off x="9700715" y="2197167"/>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x 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a:t>
              </a:r>
              <a:r>
                <a:rPr lang="de-AT" sz="1600" b="0" i="0" u="none">
                  <a:solidFill>
                    <a:schemeClr val="tx1">
                      <a:lumMod val="75000"/>
                      <a:lumOff val="25000"/>
                    </a:schemeClr>
                  </a:solidFill>
                  <a:latin typeface="Calibri Light"/>
                  <a:cs typeface="Calibri Light"/>
                </a:rPr>
                <a:t> Sp.</a:t>
              </a:r>
              <a:endParaRPr lang="en" sz="2500" noProof="1">
                <a:solidFill>
                  <a:srgbClr val="008CD2"/>
                </a:solidFill>
                <a:latin typeface="Calibri Light"/>
                <a:cs typeface="Calibri Light"/>
              </a:endParaRPr>
            </a:p>
          </p:txBody>
        </p:sp>
        <p:sp>
          <p:nvSpPr>
            <p:cNvPr id="111" name="Abgerundetes Rechteck 110"/>
            <p:cNvSpPr/>
            <p:nvPr/>
          </p:nvSpPr>
          <p:spPr>
            <a:xfrm>
              <a:off x="9700715" y="163579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4.25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grpSp>
          <p:nvGrpSpPr>
            <p:cNvPr id="112" name="Gruppierung 111"/>
            <p:cNvGrpSpPr/>
            <p:nvPr/>
          </p:nvGrpSpPr>
          <p:grpSpPr>
            <a:xfrm>
              <a:off x="9700715" y="513039"/>
              <a:ext cx="2806698" cy="524564"/>
              <a:chOff x="6489700" y="516836"/>
              <a:chExt cx="2806698" cy="524564"/>
            </a:xfrm>
          </p:grpSpPr>
          <p:sp>
            <p:nvSpPr>
              <p:cNvPr id="126" name="Abgerundetes Rechteck 125"/>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1</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232</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127" name="Bild 126" descr="icon-networ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grpSp>
          <p:nvGrpSpPr>
            <p:cNvPr id="113" name="Gruppierung 112"/>
            <p:cNvGrpSpPr/>
            <p:nvPr/>
          </p:nvGrpSpPr>
          <p:grpSpPr>
            <a:xfrm>
              <a:off x="9700715" y="1074415"/>
              <a:ext cx="2806698" cy="524564"/>
              <a:chOff x="-3261752" y="2776351"/>
              <a:chExt cx="2806698" cy="524564"/>
            </a:xfrm>
          </p:grpSpPr>
          <p:sp>
            <p:nvSpPr>
              <p:cNvPr id="120" name="Abgerundetes Rechteck 119"/>
              <p:cNvSpPr/>
              <p:nvPr/>
            </p:nvSpPr>
            <p:spPr>
              <a:xfrm>
                <a:off x="-3261752" y="2776351"/>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4 x 2.7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121" name="Gruppierung 120"/>
              <p:cNvGrpSpPr/>
              <p:nvPr/>
            </p:nvGrpSpPr>
            <p:grpSpPr>
              <a:xfrm>
                <a:off x="-3161904" y="2789044"/>
                <a:ext cx="511840" cy="503373"/>
                <a:chOff x="-3128036" y="2814445"/>
                <a:chExt cx="511840" cy="503373"/>
              </a:xfrm>
            </p:grpSpPr>
            <p:pic>
              <p:nvPicPr>
                <p:cNvPr id="122" name="Bild 121"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23" name="Bild 122"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24" name="Bild 123"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25" name="Bild 124"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nvGrpSpPr>
            <p:cNvPr id="114" name="Gruppierung 113"/>
            <p:cNvGrpSpPr/>
            <p:nvPr/>
          </p:nvGrpSpPr>
          <p:grpSpPr>
            <a:xfrm>
              <a:off x="9790660" y="2299984"/>
              <a:ext cx="545174" cy="315721"/>
              <a:chOff x="9883675" y="2249183"/>
              <a:chExt cx="443691" cy="256950"/>
            </a:xfrm>
          </p:grpSpPr>
          <p:pic>
            <p:nvPicPr>
              <p:cNvPr id="118" name="Bild 117"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83675" y="2249183"/>
                <a:ext cx="207657" cy="256950"/>
              </a:xfrm>
              <a:prstGeom prst="rect">
                <a:avLst/>
              </a:prstGeom>
            </p:spPr>
          </p:pic>
          <p:pic>
            <p:nvPicPr>
              <p:cNvPr id="119" name="Bild 118"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119709" y="2249183"/>
                <a:ext cx="207657" cy="256950"/>
              </a:xfrm>
              <a:prstGeom prst="rect">
                <a:avLst/>
              </a:prstGeom>
            </p:spPr>
          </p:pic>
        </p:grpSp>
        <p:grpSp>
          <p:nvGrpSpPr>
            <p:cNvPr id="115" name="Gruppierung 114"/>
            <p:cNvGrpSpPr/>
            <p:nvPr/>
          </p:nvGrpSpPr>
          <p:grpSpPr>
            <a:xfrm>
              <a:off x="9838055" y="1703458"/>
              <a:ext cx="434690" cy="378400"/>
              <a:chOff x="9821121" y="1703458"/>
              <a:chExt cx="434690" cy="378400"/>
            </a:xfrm>
          </p:grpSpPr>
          <p:pic>
            <p:nvPicPr>
              <p:cNvPr id="116" name="Bild 115"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703458"/>
                <a:ext cx="434690" cy="167449"/>
              </a:xfrm>
              <a:prstGeom prst="rect">
                <a:avLst/>
              </a:prstGeom>
            </p:spPr>
          </p:pic>
          <p:pic>
            <p:nvPicPr>
              <p:cNvPr id="117" name="Bild 116"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914409"/>
                <a:ext cx="434690" cy="167449"/>
              </a:xfrm>
              <a:prstGeom prst="rect">
                <a:avLst/>
              </a:prstGeom>
            </p:spPr>
          </p:pic>
        </p:grpSp>
      </p:grpSp>
      <p:grpSp>
        <p:nvGrpSpPr>
          <p:cNvPr id="14" name="Gruppierung 13"/>
          <p:cNvGrpSpPr/>
          <p:nvPr/>
        </p:nvGrpSpPr>
        <p:grpSpPr>
          <a:xfrm>
            <a:off x="6373315" y="478831"/>
            <a:ext cx="2806698" cy="2208692"/>
            <a:chOff x="-3845952" y="2396196"/>
            <a:chExt cx="2806698" cy="2208692"/>
          </a:xfrm>
        </p:grpSpPr>
        <p:sp>
          <p:nvSpPr>
            <p:cNvPr id="129" name="Abgerundetes Rechteck 128"/>
            <p:cNvSpPr/>
            <p:nvPr/>
          </p:nvSpPr>
          <p:spPr>
            <a:xfrm>
              <a:off x="-3845952" y="4080324"/>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2 x 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a:t>
              </a:r>
              <a:r>
                <a:rPr lang="de-AT" sz="1600" b="0" i="0" u="none">
                  <a:solidFill>
                    <a:schemeClr val="tx1">
                      <a:lumMod val="75000"/>
                      <a:lumOff val="25000"/>
                    </a:schemeClr>
                  </a:solidFill>
                  <a:latin typeface="Calibri Light"/>
                  <a:cs typeface="Calibri Light"/>
                </a:rPr>
                <a:t>Sp.</a:t>
              </a:r>
              <a:endParaRPr lang="en" sz="2500" noProof="1">
                <a:solidFill>
                  <a:srgbClr val="008CD2"/>
                </a:solidFill>
                <a:latin typeface="Calibri Light"/>
                <a:cs typeface="Calibri Light"/>
              </a:endParaRPr>
            </a:p>
          </p:txBody>
        </p:sp>
        <p:sp>
          <p:nvSpPr>
            <p:cNvPr id="130" name="Abgerundetes Rechteck 129"/>
            <p:cNvSpPr/>
            <p:nvPr/>
          </p:nvSpPr>
          <p:spPr>
            <a:xfrm>
              <a:off x="-3845952" y="3518948"/>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6.5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grpSp>
          <p:nvGrpSpPr>
            <p:cNvPr id="131" name="Gruppierung 130"/>
            <p:cNvGrpSpPr/>
            <p:nvPr/>
          </p:nvGrpSpPr>
          <p:grpSpPr>
            <a:xfrm>
              <a:off x="-3845952" y="2396196"/>
              <a:ext cx="2806698" cy="524564"/>
              <a:chOff x="6489700" y="516836"/>
              <a:chExt cx="2806698" cy="524564"/>
            </a:xfrm>
          </p:grpSpPr>
          <p:sp>
            <p:nvSpPr>
              <p:cNvPr id="145" name="Abgerundetes Rechteck 14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2</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240</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146" name="Bild 145" descr="icon-networ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sp>
          <p:nvSpPr>
            <p:cNvPr id="139" name="Abgerundetes Rechteck 138"/>
            <p:cNvSpPr/>
            <p:nvPr/>
          </p:nvSpPr>
          <p:spPr>
            <a:xfrm>
              <a:off x="-3845952" y="2957572"/>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8 x 2.5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133" name="Gruppierung 132"/>
            <p:cNvGrpSpPr/>
            <p:nvPr/>
          </p:nvGrpSpPr>
          <p:grpSpPr>
            <a:xfrm>
              <a:off x="-3756007" y="4183141"/>
              <a:ext cx="545174" cy="315721"/>
              <a:chOff x="9883675" y="2249183"/>
              <a:chExt cx="443691" cy="256950"/>
            </a:xfrm>
          </p:grpSpPr>
          <p:pic>
            <p:nvPicPr>
              <p:cNvPr id="137" name="Bild 136"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883675" y="2249183"/>
                <a:ext cx="207657" cy="256950"/>
              </a:xfrm>
              <a:prstGeom prst="rect">
                <a:avLst/>
              </a:prstGeom>
            </p:spPr>
          </p:pic>
          <p:pic>
            <p:nvPicPr>
              <p:cNvPr id="138" name="Bild 137"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119709" y="2249183"/>
                <a:ext cx="207657" cy="256950"/>
              </a:xfrm>
              <a:prstGeom prst="rect">
                <a:avLst/>
              </a:prstGeom>
            </p:spPr>
          </p:pic>
        </p:grpSp>
        <p:grpSp>
          <p:nvGrpSpPr>
            <p:cNvPr id="134" name="Gruppierung 133"/>
            <p:cNvGrpSpPr/>
            <p:nvPr/>
          </p:nvGrpSpPr>
          <p:grpSpPr>
            <a:xfrm>
              <a:off x="-3708612" y="3586615"/>
              <a:ext cx="434690" cy="378400"/>
              <a:chOff x="9821121" y="1703458"/>
              <a:chExt cx="434690" cy="378400"/>
            </a:xfrm>
          </p:grpSpPr>
          <p:pic>
            <p:nvPicPr>
              <p:cNvPr id="135" name="Bild 134"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703458"/>
                <a:ext cx="434690" cy="167449"/>
              </a:xfrm>
              <a:prstGeom prst="rect">
                <a:avLst/>
              </a:prstGeom>
            </p:spPr>
          </p:pic>
          <p:pic>
            <p:nvPicPr>
              <p:cNvPr id="136" name="Bild 135"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821121" y="1914409"/>
                <a:ext cx="434690" cy="167449"/>
              </a:xfrm>
              <a:prstGeom prst="rect">
                <a:avLst/>
              </a:prstGeom>
            </p:spPr>
          </p:pic>
        </p:grpSp>
        <p:grpSp>
          <p:nvGrpSpPr>
            <p:cNvPr id="7" name="Gruppierung 6"/>
            <p:cNvGrpSpPr/>
            <p:nvPr/>
          </p:nvGrpSpPr>
          <p:grpSpPr>
            <a:xfrm>
              <a:off x="-3779972" y="3071870"/>
              <a:ext cx="583767" cy="298626"/>
              <a:chOff x="-3746104" y="4426519"/>
              <a:chExt cx="583767" cy="298626"/>
            </a:xfrm>
          </p:grpSpPr>
          <p:grpSp>
            <p:nvGrpSpPr>
              <p:cNvPr id="140" name="Gruppierung 139"/>
              <p:cNvGrpSpPr/>
              <p:nvPr/>
            </p:nvGrpSpPr>
            <p:grpSpPr>
              <a:xfrm>
                <a:off x="-3746104" y="4426519"/>
                <a:ext cx="303649" cy="298626"/>
                <a:chOff x="-3128036" y="2814445"/>
                <a:chExt cx="511840" cy="503373"/>
              </a:xfrm>
            </p:grpSpPr>
            <p:pic>
              <p:nvPicPr>
                <p:cNvPr id="141" name="Bild 140"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42" name="Bild 141"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43" name="Bild 142"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44" name="Bild 143"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nvGrpSpPr>
              <p:cNvPr id="147" name="Gruppierung 146"/>
              <p:cNvGrpSpPr/>
              <p:nvPr/>
            </p:nvGrpSpPr>
            <p:grpSpPr>
              <a:xfrm>
                <a:off x="-3465986" y="4426519"/>
                <a:ext cx="303649" cy="298626"/>
                <a:chOff x="-3128036" y="2814445"/>
                <a:chExt cx="511840" cy="503373"/>
              </a:xfrm>
            </p:grpSpPr>
            <p:pic>
              <p:nvPicPr>
                <p:cNvPr id="148" name="Bild 147"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49" name="Bild 148"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50" name="Bild 149"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51" name="Bild 150"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grpSp>
        <p:nvGrpSpPr>
          <p:cNvPr id="13" name="Gruppierung 12"/>
          <p:cNvGrpSpPr/>
          <p:nvPr/>
        </p:nvGrpSpPr>
        <p:grpSpPr>
          <a:xfrm>
            <a:off x="6373315" y="478831"/>
            <a:ext cx="2806698" cy="2208692"/>
            <a:chOff x="-3845952" y="5139220"/>
            <a:chExt cx="2806698" cy="2208692"/>
          </a:xfrm>
        </p:grpSpPr>
        <p:sp>
          <p:nvSpPr>
            <p:cNvPr id="152" name="Abgerundetes Rechteck 151"/>
            <p:cNvSpPr/>
            <p:nvPr/>
          </p:nvSpPr>
          <p:spPr>
            <a:xfrm>
              <a:off x="-3845952" y="6823348"/>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3 x 10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Disk Sp</a:t>
              </a:r>
              <a:r>
                <a:rPr lang="de-AT" sz="1600" b="0" i="0" u="none">
                  <a:solidFill>
                    <a:schemeClr val="tx1">
                      <a:lumMod val="75000"/>
                      <a:lumOff val="25000"/>
                    </a:schemeClr>
                  </a:solidFill>
                  <a:latin typeface="Calibri Light"/>
                  <a:cs typeface="Calibri Light"/>
                </a:rPr>
                <a:t>.</a:t>
              </a:r>
              <a:endParaRPr lang="en" sz="2500" noProof="1">
                <a:solidFill>
                  <a:srgbClr val="008CD2"/>
                </a:solidFill>
                <a:latin typeface="Calibri Light"/>
                <a:cs typeface="Calibri Light"/>
              </a:endParaRPr>
            </a:p>
          </p:txBody>
        </p:sp>
        <p:sp>
          <p:nvSpPr>
            <p:cNvPr id="153" name="Abgerundetes Rechteck 152"/>
            <p:cNvSpPr/>
            <p:nvPr/>
          </p:nvSpPr>
          <p:spPr>
            <a:xfrm>
              <a:off x="-3845952" y="6261972"/>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7.5 GB</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Memory</a:t>
              </a:r>
              <a:endParaRPr lang="en" sz="2500" noProof="1">
                <a:solidFill>
                  <a:srgbClr val="008CD2"/>
                </a:solidFill>
                <a:latin typeface="Calibri Light"/>
                <a:cs typeface="Calibri Light"/>
              </a:endParaRPr>
            </a:p>
          </p:txBody>
        </p:sp>
        <p:grpSp>
          <p:nvGrpSpPr>
            <p:cNvPr id="154" name="Gruppierung 153"/>
            <p:cNvGrpSpPr/>
            <p:nvPr/>
          </p:nvGrpSpPr>
          <p:grpSpPr>
            <a:xfrm>
              <a:off x="-3845952" y="5139220"/>
              <a:ext cx="2806698" cy="524564"/>
              <a:chOff x="6489700" y="516836"/>
              <a:chExt cx="2806698" cy="524564"/>
            </a:xfrm>
          </p:grpSpPr>
          <p:sp>
            <p:nvSpPr>
              <p:cNvPr id="155" name="Abgerundetes Rechteck 154"/>
              <p:cNvSpPr/>
              <p:nvPr/>
            </p:nvSpPr>
            <p:spPr>
              <a:xfrm>
                <a:off x="6489700" y="51683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tabLst>
                    <a:tab pos="901700" algn="l"/>
                  </a:tabLst>
                </a:pPr>
                <a:r>
                  <a:rPr lang="en" sz="2500" b="0" i="0" u="none">
                    <a:solidFill>
                      <a:srgbClr val="008CD2"/>
                    </a:solidFill>
                    <a:latin typeface="Calibri Light"/>
                    <a:cs typeface="Calibri Light"/>
                  </a:rPr>
                  <a:t>2</a:t>
                </a:r>
                <a:r>
                  <a:rPr lang="de-AT" sz="2500" b="0" i="0" u="none">
                    <a:solidFill>
                      <a:srgbClr val="008CD2"/>
                    </a:solidFill>
                    <a:latin typeface="Calibri Light"/>
                    <a:cs typeface="Calibri Light"/>
                  </a:rPr>
                  <a:t>,</a:t>
                </a:r>
                <a:r>
                  <a:rPr lang="en" sz="2500" b="0" i="0" u="none">
                    <a:solidFill>
                      <a:srgbClr val="008CD2"/>
                    </a:solidFill>
                    <a:latin typeface="Calibri Light"/>
                    <a:cs typeface="Calibri Light"/>
                  </a:rPr>
                  <a:t>352</a:t>
                </a:r>
                <a:r>
                  <a:rPr lang="en" sz="1600" b="0" i="0" u="none">
                    <a:solidFill>
                      <a:schemeClr val="tx1">
                        <a:lumMod val="75000"/>
                        <a:lumOff val="25000"/>
                      </a:schemeClr>
                    </a:solidFill>
                    <a:latin typeface="Calibri Light"/>
                    <a:cs typeface="Calibri Light"/>
                  </a:rPr>
                  <a:t> Subscribers</a:t>
                </a:r>
                <a:endParaRPr lang="en" sz="2500" noProof="1">
                  <a:solidFill>
                    <a:srgbClr val="008CD2"/>
                  </a:solidFill>
                  <a:latin typeface="Calibri Light"/>
                  <a:cs typeface="Calibri Light"/>
                </a:endParaRPr>
              </a:p>
            </p:txBody>
          </p:sp>
          <p:pic>
            <p:nvPicPr>
              <p:cNvPr id="156" name="Bild 155" descr="icon-network.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597688" y="526288"/>
                <a:ext cx="501048" cy="501048"/>
              </a:xfrm>
              <a:prstGeom prst="rect">
                <a:avLst/>
              </a:prstGeom>
            </p:spPr>
          </p:pic>
        </p:grpSp>
        <p:sp>
          <p:nvSpPr>
            <p:cNvPr id="166" name="Abgerundetes Rechteck 165"/>
            <p:cNvSpPr/>
            <p:nvPr/>
          </p:nvSpPr>
          <p:spPr>
            <a:xfrm>
              <a:off x="-3845952" y="5700596"/>
              <a:ext cx="2806698" cy="524564"/>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0" tIns="0" rtlCol="0" anchor="ctr"/>
            <a:lstStyle/>
            <a:p>
              <a:pPr algn="l" rtl="0"/>
              <a:r>
                <a:rPr lang="en" sz="2500" b="0" i="0" u="none">
                  <a:solidFill>
                    <a:srgbClr val="008CD2"/>
                  </a:solidFill>
                  <a:latin typeface="Calibri Light"/>
                  <a:cs typeface="Calibri Light"/>
                </a:rPr>
                <a:t>8 x 2.7 GHz</a:t>
              </a:r>
              <a:r>
                <a:rPr lang="en" sz="1600" b="0" i="0" u="none">
                  <a:solidFill>
                    <a:srgbClr val="008CD2"/>
                  </a:solidFill>
                  <a:latin typeface="Calibri Light"/>
                  <a:cs typeface="Calibri Light"/>
                </a:rPr>
                <a:t> </a:t>
              </a:r>
              <a:r>
                <a:rPr lang="en" sz="1600" b="0" i="0" u="none">
                  <a:solidFill>
                    <a:schemeClr val="tx1">
                      <a:lumMod val="75000"/>
                      <a:lumOff val="25000"/>
                    </a:schemeClr>
                  </a:solidFill>
                  <a:latin typeface="Calibri Light"/>
                  <a:cs typeface="Calibri Light"/>
                </a:rPr>
                <a:t>CPU</a:t>
              </a:r>
              <a:endParaRPr lang="en" sz="2500" noProof="1">
                <a:solidFill>
                  <a:srgbClr val="008CD2"/>
                </a:solidFill>
                <a:latin typeface="Calibri Light"/>
                <a:cs typeface="Calibri Light"/>
              </a:endParaRPr>
            </a:p>
          </p:txBody>
        </p:sp>
        <p:grpSp>
          <p:nvGrpSpPr>
            <p:cNvPr id="173" name="Gruppierung 172"/>
            <p:cNvGrpSpPr/>
            <p:nvPr/>
          </p:nvGrpSpPr>
          <p:grpSpPr>
            <a:xfrm>
              <a:off x="-3779972" y="5814894"/>
              <a:ext cx="583767" cy="298626"/>
              <a:chOff x="-3746104" y="4426519"/>
              <a:chExt cx="583767" cy="298626"/>
            </a:xfrm>
          </p:grpSpPr>
          <p:grpSp>
            <p:nvGrpSpPr>
              <p:cNvPr id="174" name="Gruppierung 173"/>
              <p:cNvGrpSpPr/>
              <p:nvPr/>
            </p:nvGrpSpPr>
            <p:grpSpPr>
              <a:xfrm>
                <a:off x="-3746104" y="4426519"/>
                <a:ext cx="303649" cy="298626"/>
                <a:chOff x="-3128036" y="2814445"/>
                <a:chExt cx="511840" cy="503373"/>
              </a:xfrm>
            </p:grpSpPr>
            <p:pic>
              <p:nvPicPr>
                <p:cNvPr id="180" name="Bild 179"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81" name="Bild 180"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82" name="Bild 181"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83" name="Bild 182"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nvGrpSpPr>
              <p:cNvPr id="175" name="Gruppierung 174"/>
              <p:cNvGrpSpPr/>
              <p:nvPr/>
            </p:nvGrpSpPr>
            <p:grpSpPr>
              <a:xfrm>
                <a:off x="-3465986" y="4426519"/>
                <a:ext cx="303649" cy="298626"/>
                <a:chOff x="-3128036" y="2814445"/>
                <a:chExt cx="511840" cy="503373"/>
              </a:xfrm>
            </p:grpSpPr>
            <p:pic>
              <p:nvPicPr>
                <p:cNvPr id="176" name="Bild 175"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0" y="2814451"/>
                  <a:ext cx="266297" cy="266297"/>
                </a:xfrm>
                <a:prstGeom prst="rect">
                  <a:avLst/>
                </a:prstGeom>
              </p:spPr>
            </p:pic>
            <p:pic>
              <p:nvPicPr>
                <p:cNvPr id="177" name="Bild 176"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3" y="2814445"/>
                  <a:ext cx="266297" cy="266297"/>
                </a:xfrm>
                <a:prstGeom prst="rect">
                  <a:avLst/>
                </a:prstGeom>
              </p:spPr>
            </p:pic>
            <p:pic>
              <p:nvPicPr>
                <p:cNvPr id="178" name="Bild 177"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128036" y="3051521"/>
                  <a:ext cx="266297" cy="266297"/>
                </a:xfrm>
                <a:prstGeom prst="rect">
                  <a:avLst/>
                </a:prstGeom>
              </p:spPr>
            </p:pic>
            <p:pic>
              <p:nvPicPr>
                <p:cNvPr id="179" name="Bild 178" descr="icon-chip-2.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82499" y="3051515"/>
                  <a:ext cx="266297" cy="266297"/>
                </a:xfrm>
                <a:prstGeom prst="rect">
                  <a:avLst/>
                </a:prstGeom>
              </p:spPr>
            </p:pic>
          </p:grpSp>
        </p:grpSp>
        <p:grpSp>
          <p:nvGrpSpPr>
            <p:cNvPr id="11" name="Gruppierung 10"/>
            <p:cNvGrpSpPr>
              <a:grpSpLocks noChangeAspect="1"/>
            </p:cNvGrpSpPr>
            <p:nvPr/>
          </p:nvGrpSpPr>
          <p:grpSpPr>
            <a:xfrm>
              <a:off x="-3785676" y="6985435"/>
              <a:ext cx="611572" cy="232260"/>
              <a:chOff x="-4042171" y="6926165"/>
              <a:chExt cx="831338" cy="315721"/>
            </a:xfrm>
          </p:grpSpPr>
          <p:pic>
            <p:nvPicPr>
              <p:cNvPr id="168" name="Bild 167"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756007" y="6926165"/>
                <a:ext cx="255153" cy="315721"/>
              </a:xfrm>
              <a:prstGeom prst="rect">
                <a:avLst/>
              </a:prstGeom>
            </p:spPr>
          </p:pic>
          <p:pic>
            <p:nvPicPr>
              <p:cNvPr id="169" name="Bild 168"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65986" y="6926165"/>
                <a:ext cx="255153" cy="315721"/>
              </a:xfrm>
              <a:prstGeom prst="rect">
                <a:avLst/>
              </a:prstGeom>
            </p:spPr>
          </p:pic>
          <p:pic>
            <p:nvPicPr>
              <p:cNvPr id="184" name="Bild 183" descr="icon-hddrive-2.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042171" y="6926165"/>
                <a:ext cx="255153" cy="315721"/>
              </a:xfrm>
              <a:prstGeom prst="rect">
                <a:avLst/>
              </a:prstGeom>
            </p:spPr>
          </p:pic>
        </p:grpSp>
        <p:grpSp>
          <p:nvGrpSpPr>
            <p:cNvPr id="12" name="Gruppierung 11"/>
            <p:cNvGrpSpPr/>
            <p:nvPr/>
          </p:nvGrpSpPr>
          <p:grpSpPr>
            <a:xfrm>
              <a:off x="-3640876" y="6329640"/>
              <a:ext cx="287724" cy="382206"/>
              <a:chOff x="-3708612" y="6329639"/>
              <a:chExt cx="434690" cy="577433"/>
            </a:xfrm>
          </p:grpSpPr>
          <p:pic>
            <p:nvPicPr>
              <p:cNvPr id="171" name="Bild 170"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08612" y="6329639"/>
                <a:ext cx="434690" cy="167449"/>
              </a:xfrm>
              <a:prstGeom prst="rect">
                <a:avLst/>
              </a:prstGeom>
            </p:spPr>
          </p:pic>
          <p:pic>
            <p:nvPicPr>
              <p:cNvPr id="172" name="Bild 171"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08612" y="6540590"/>
                <a:ext cx="434690" cy="167449"/>
              </a:xfrm>
              <a:prstGeom prst="rect">
                <a:avLst/>
              </a:prstGeom>
            </p:spPr>
          </p:pic>
          <p:pic>
            <p:nvPicPr>
              <p:cNvPr id="185" name="Bild 184" descr="icon-ram-2.pn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08612" y="6739623"/>
                <a:ext cx="434690" cy="167449"/>
              </a:xfrm>
              <a:prstGeom prst="rect">
                <a:avLst/>
              </a:prstGeom>
            </p:spPr>
          </p:pic>
        </p:grpSp>
      </p:grpSp>
      <p:grpSp>
        <p:nvGrpSpPr>
          <p:cNvPr id="128" name="Gruppierung 127"/>
          <p:cNvGrpSpPr/>
          <p:nvPr/>
        </p:nvGrpSpPr>
        <p:grpSpPr>
          <a:xfrm>
            <a:off x="6785296" y="4089550"/>
            <a:ext cx="931362" cy="931362"/>
            <a:chOff x="9595848" y="2081408"/>
            <a:chExt cx="931362" cy="931362"/>
          </a:xfrm>
        </p:grpSpPr>
        <p:sp>
          <p:nvSpPr>
            <p:cNvPr id="132" name="Oval 131"/>
            <p:cNvSpPr/>
            <p:nvPr/>
          </p:nvSpPr>
          <p:spPr>
            <a:xfrm>
              <a:off x="9691964" y="2180089"/>
              <a:ext cx="745325" cy="745325"/>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160" name="Gruppierung 159"/>
            <p:cNvGrpSpPr/>
            <p:nvPr/>
          </p:nvGrpSpPr>
          <p:grpSpPr>
            <a:xfrm>
              <a:off x="9850967" y="2342203"/>
              <a:ext cx="417382" cy="417382"/>
              <a:chOff x="6959600" y="4272751"/>
              <a:chExt cx="533400" cy="533400"/>
            </a:xfrm>
          </p:grpSpPr>
          <p:sp>
            <p:nvSpPr>
              <p:cNvPr id="162" name="Rechteck 161"/>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163" name="Rechteck 162"/>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grpSp>
        <p:sp>
          <p:nvSpPr>
            <p:cNvPr id="161" name="Oval 160"/>
            <p:cNvSpPr/>
            <p:nvPr/>
          </p:nvSpPr>
          <p:spPr>
            <a:xfrm>
              <a:off x="9595848" y="2081408"/>
              <a:ext cx="931362" cy="931362"/>
            </a:xfrm>
            <a:prstGeom prst="ellipse">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xmlns="" val="28971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
                                        <p:tgtEl>
                                          <p:spTgt spid="63"/>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
                                        <p:tgtEl>
                                          <p:spTgt spid="64"/>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100"/>
                                        <p:tgtEl>
                                          <p:spTgt spid="65"/>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
                                        <p:tgtEl>
                                          <p:spTgt spid="66"/>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100"/>
                                        <p:tgtEl>
                                          <p:spTgt spid="6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00"/>
                                        <p:tgtEl>
                                          <p:spTgt spid="68"/>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100"/>
                                        <p:tgtEl>
                                          <p:spTgt spid="69"/>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
                                        <p:tgtEl>
                                          <p:spTgt spid="70"/>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100"/>
                                        <p:tgtEl>
                                          <p:spTgt spid="71"/>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200"/>
                                        <p:tgtEl>
                                          <p:spTgt spid="128"/>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110"/>
                                        <p:tgtEl>
                                          <p:spTgt spid="128"/>
                                        </p:tgtEl>
                                      </p:cBhvr>
                                    </p:animEffect>
                                    <p:set>
                                      <p:cBhvr>
                                        <p:cTn id="53" dur="1" fill="hold">
                                          <p:stCondLst>
                                            <p:cond delay="109"/>
                                          </p:stCondLst>
                                        </p:cTn>
                                        <p:tgtEl>
                                          <p:spTgt spid="128"/>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500" fill="hold"/>
                                        <p:tgtEl>
                                          <p:spTgt spid="6"/>
                                        </p:tgtEl>
                                        <p:attrNameLst>
                                          <p:attrName>ppt_x</p:attrName>
                                        </p:attrNameLst>
                                      </p:cBhvr>
                                      <p:tavLst>
                                        <p:tav tm="0">
                                          <p:val>
                                            <p:strVal val="#ppt_x"/>
                                          </p:val>
                                        </p:tav>
                                        <p:tav tm="100000">
                                          <p:val>
                                            <p:strVal val="#ppt_x"/>
                                          </p:val>
                                        </p:tav>
                                      </p:tavLst>
                                    </p:anim>
                                    <p:anim calcmode="lin" valueType="num">
                                      <p:cBhvr additive="base">
                                        <p:cTn id="6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bgerundetes Rechteck 23"/>
          <p:cNvSpPr/>
          <p:nvPr/>
        </p:nvSpPr>
        <p:spPr>
          <a:xfrm>
            <a:off x="655277" y="4437466"/>
            <a:ext cx="3803806" cy="1363237"/>
          </a:xfrm>
          <a:prstGeom prst="roundRect">
            <a:avLst>
              <a:gd name="adj" fmla="val 5133"/>
            </a:avLst>
          </a:prstGeom>
          <a:solidFill>
            <a:srgbClr val="0A182A"/>
          </a:solidFill>
          <a:ln w="1905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de-DE" sz="1800" noProof="1">
              <a:solidFill>
                <a:srgbClr val="008CD2"/>
              </a:solidFill>
              <a:latin typeface="Calibri Light"/>
              <a:cs typeface="Calibri Light"/>
            </a:endParaRPr>
          </a:p>
        </p:txBody>
      </p:sp>
      <p:sp>
        <p:nvSpPr>
          <p:cNvPr id="27" name="Abgerundetes Rechteck 26"/>
          <p:cNvSpPr/>
          <p:nvPr/>
        </p:nvSpPr>
        <p:spPr>
          <a:xfrm>
            <a:off x="655276" y="2572038"/>
            <a:ext cx="3803805" cy="1750083"/>
          </a:xfrm>
          <a:prstGeom prst="roundRect">
            <a:avLst>
              <a:gd name="adj" fmla="val 3371"/>
            </a:avLst>
          </a:prstGeom>
          <a:gradFill flip="none" rotWithShape="1">
            <a:gsLst>
              <a:gs pos="0">
                <a:srgbClr val="008CD2">
                  <a:alpha val="70000"/>
                </a:srgbClr>
              </a:gs>
              <a:gs pos="10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DE" sz="1200" b="1" noProof="1">
                <a:solidFill>
                  <a:schemeClr val="bg1"/>
                </a:solidFill>
                <a:latin typeface="Calibri"/>
                <a:cs typeface="Calibri"/>
              </a:rPr>
              <a:t>1.</a:t>
            </a:r>
            <a:r>
              <a:rPr lang="de-DE" sz="1200" noProof="1">
                <a:solidFill>
                  <a:schemeClr val="bg1"/>
                </a:solidFill>
                <a:latin typeface="Calibri Light"/>
                <a:cs typeface="Calibri Light"/>
              </a:rPr>
              <a:t> Instance (up to 112 subscribers)</a:t>
            </a:r>
          </a:p>
        </p:txBody>
      </p:sp>
      <p:pic>
        <p:nvPicPr>
          <p:cNvPr id="247" name="Bild 246" descr="Key-blue.em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40683" y="4540971"/>
            <a:ext cx="501445" cy="457200"/>
          </a:xfrm>
          <a:prstGeom prst="rect">
            <a:avLst/>
          </a:prstGeom>
        </p:spPr>
      </p:pic>
      <p:sp>
        <p:nvSpPr>
          <p:cNvPr id="275" name="Untertitel 2"/>
          <p:cNvSpPr>
            <a:spLocks noGrp="1"/>
          </p:cNvSpPr>
          <p:nvPr>
            <p:ph type="subTitle" idx="1"/>
          </p:nvPr>
        </p:nvSpPr>
        <p:spPr>
          <a:xfrm>
            <a:off x="5147125" y="1281455"/>
            <a:ext cx="2751833" cy="421352"/>
          </a:xfrm>
        </p:spPr>
        <p:txBody>
          <a:bodyPr/>
          <a:lstStyle/>
          <a:p>
            <a:r>
              <a:rPr lang="de-DE"/>
              <a:t>Simple and Flexible</a:t>
            </a:r>
            <a:endParaRPr lang="de-DE" dirty="0"/>
          </a:p>
        </p:txBody>
      </p:sp>
      <p:sp>
        <p:nvSpPr>
          <p:cNvPr id="276" name="Titel 4"/>
          <p:cNvSpPr>
            <a:spLocks noGrp="1"/>
          </p:cNvSpPr>
          <p:nvPr>
            <p:ph type="ctrTitle"/>
          </p:nvPr>
        </p:nvSpPr>
        <p:spPr>
          <a:xfrm>
            <a:off x="5147124" y="678578"/>
            <a:ext cx="2850230" cy="529074"/>
          </a:xfrm>
        </p:spPr>
        <p:txBody>
          <a:bodyPr/>
          <a:lstStyle/>
          <a:p>
            <a:r>
              <a:rPr lang="de-DE"/>
              <a:t>Licence Scheme</a:t>
            </a:r>
          </a:p>
        </p:txBody>
      </p:sp>
      <p:grpSp>
        <p:nvGrpSpPr>
          <p:cNvPr id="99" name="Gruppierung 98"/>
          <p:cNvGrpSpPr/>
          <p:nvPr/>
        </p:nvGrpSpPr>
        <p:grpSpPr>
          <a:xfrm>
            <a:off x="2340683" y="3610573"/>
            <a:ext cx="455175" cy="625095"/>
            <a:chOff x="691621" y="2396815"/>
            <a:chExt cx="455175" cy="625095"/>
          </a:xfrm>
        </p:grpSpPr>
        <p:sp>
          <p:nvSpPr>
            <p:cNvPr id="100" name="Abgerundetes Rechteck 9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02" name="Bild 10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03" name="Textfeld 102"/>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04" name="Gruppierung 103"/>
          <p:cNvGrpSpPr/>
          <p:nvPr/>
        </p:nvGrpSpPr>
        <p:grpSpPr>
          <a:xfrm>
            <a:off x="2868620" y="3610573"/>
            <a:ext cx="455175" cy="625095"/>
            <a:chOff x="691621" y="2396815"/>
            <a:chExt cx="455175" cy="625095"/>
          </a:xfrm>
        </p:grpSpPr>
        <p:sp>
          <p:nvSpPr>
            <p:cNvPr id="105" name="Abgerundetes Rechteck 104"/>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07" name="Bild 10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08" name="Textfeld 10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09" name="Gruppierung 108"/>
          <p:cNvGrpSpPr/>
          <p:nvPr/>
        </p:nvGrpSpPr>
        <p:grpSpPr>
          <a:xfrm>
            <a:off x="3399809" y="3604954"/>
            <a:ext cx="455175" cy="625095"/>
            <a:chOff x="691621" y="2396815"/>
            <a:chExt cx="455175" cy="625095"/>
          </a:xfrm>
        </p:grpSpPr>
        <p:sp>
          <p:nvSpPr>
            <p:cNvPr id="110" name="Abgerundetes Rechteck 10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12" name="Bild 1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13" name="Textfeld 112"/>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14" name="Gruppierung 113"/>
          <p:cNvGrpSpPr/>
          <p:nvPr/>
        </p:nvGrpSpPr>
        <p:grpSpPr>
          <a:xfrm>
            <a:off x="3932619" y="3609728"/>
            <a:ext cx="455175" cy="625095"/>
            <a:chOff x="691621" y="2396815"/>
            <a:chExt cx="455175" cy="625095"/>
          </a:xfrm>
        </p:grpSpPr>
        <p:sp>
          <p:nvSpPr>
            <p:cNvPr id="115" name="Abgerundetes Rechteck 114"/>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117" name="Bild 1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118" name="Textfeld 11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16" name="Gruppierung 15"/>
          <p:cNvGrpSpPr/>
          <p:nvPr/>
        </p:nvGrpSpPr>
        <p:grpSpPr>
          <a:xfrm>
            <a:off x="1276181" y="2913374"/>
            <a:ext cx="455175" cy="625095"/>
            <a:chOff x="3344462" y="3613624"/>
            <a:chExt cx="455175" cy="625095"/>
          </a:xfrm>
        </p:grpSpPr>
        <p:sp>
          <p:nvSpPr>
            <p:cNvPr id="437" name="Abgerundetes Rechteck 436"/>
            <p:cNvSpPr/>
            <p:nvPr/>
          </p:nvSpPr>
          <p:spPr>
            <a:xfrm>
              <a:off x="3344462" y="3613624"/>
              <a:ext cx="455175" cy="622205"/>
            </a:xfrm>
            <a:prstGeom prst="roundRect">
              <a:avLst>
                <a:gd name="adj" fmla="val 11028"/>
              </a:avLst>
            </a:prstGeom>
            <a:solidFill>
              <a:srgbClr val="CC0000"/>
            </a:solidFill>
            <a:ln w="127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93" name="Textfeld 92"/>
            <p:cNvSpPr txBox="1"/>
            <p:nvPr/>
          </p:nvSpPr>
          <p:spPr>
            <a:xfrm>
              <a:off x="3452193"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8" name="Bild 7"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38226" y="3674390"/>
              <a:ext cx="275606" cy="275606"/>
            </a:xfrm>
            <a:prstGeom prst="rect">
              <a:avLst/>
            </a:prstGeom>
          </p:spPr>
        </p:pic>
      </p:grpSp>
      <p:grpSp>
        <p:nvGrpSpPr>
          <p:cNvPr id="15" name="Gruppierung 14"/>
          <p:cNvGrpSpPr/>
          <p:nvPr/>
        </p:nvGrpSpPr>
        <p:grpSpPr>
          <a:xfrm>
            <a:off x="1807088" y="2913374"/>
            <a:ext cx="455175" cy="625095"/>
            <a:chOff x="3877065" y="3613624"/>
            <a:chExt cx="455175" cy="625095"/>
          </a:xfrm>
        </p:grpSpPr>
        <p:sp>
          <p:nvSpPr>
            <p:cNvPr id="95" name="Abgerundetes Rechteck 94"/>
            <p:cNvSpPr/>
            <p:nvPr/>
          </p:nvSpPr>
          <p:spPr>
            <a:xfrm>
              <a:off x="3877065" y="3613624"/>
              <a:ext cx="455175" cy="622205"/>
            </a:xfrm>
            <a:prstGeom prst="roundRect">
              <a:avLst>
                <a:gd name="adj" fmla="val 11028"/>
              </a:avLst>
            </a:prstGeom>
            <a:solidFill>
              <a:srgbClr val="F1BD00"/>
            </a:solidFill>
            <a:ln w="12700" cmpd="sng">
              <a:solidFill>
                <a:srgbClr val="F1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98" name="Textfeld 97"/>
            <p:cNvSpPr txBox="1"/>
            <p:nvPr/>
          </p:nvSpPr>
          <p:spPr>
            <a:xfrm>
              <a:off x="3983102"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138" name="Bild 137"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72492" y="3674390"/>
              <a:ext cx="275606" cy="275606"/>
            </a:xfrm>
            <a:prstGeom prst="rect">
              <a:avLst/>
            </a:prstGeom>
          </p:spPr>
        </p:pic>
      </p:grpSp>
      <p:grpSp>
        <p:nvGrpSpPr>
          <p:cNvPr id="328" name="Gruppierung 327"/>
          <p:cNvGrpSpPr/>
          <p:nvPr/>
        </p:nvGrpSpPr>
        <p:grpSpPr>
          <a:xfrm>
            <a:off x="1807088" y="3609728"/>
            <a:ext cx="455175" cy="625095"/>
            <a:chOff x="691621" y="2396815"/>
            <a:chExt cx="455175" cy="625095"/>
          </a:xfrm>
        </p:grpSpPr>
        <p:sp>
          <p:nvSpPr>
            <p:cNvPr id="329" name="Abgerundetes Rechteck 328"/>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31" name="Bild 33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32" name="Textfeld 33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33" name="Gruppierung 332"/>
          <p:cNvGrpSpPr/>
          <p:nvPr/>
        </p:nvGrpSpPr>
        <p:grpSpPr>
          <a:xfrm>
            <a:off x="3930365" y="2908600"/>
            <a:ext cx="455175" cy="625095"/>
            <a:chOff x="691621" y="2396815"/>
            <a:chExt cx="455175" cy="625095"/>
          </a:xfrm>
        </p:grpSpPr>
        <p:sp>
          <p:nvSpPr>
            <p:cNvPr id="334" name="Abgerundetes Rechteck 33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36" name="Bild 33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37" name="Textfeld 336"/>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38" name="Gruppierung 337"/>
          <p:cNvGrpSpPr/>
          <p:nvPr/>
        </p:nvGrpSpPr>
        <p:grpSpPr>
          <a:xfrm>
            <a:off x="745274" y="3610734"/>
            <a:ext cx="455175" cy="625095"/>
            <a:chOff x="691621" y="2396815"/>
            <a:chExt cx="455175" cy="625095"/>
          </a:xfrm>
        </p:grpSpPr>
        <p:sp>
          <p:nvSpPr>
            <p:cNvPr id="339" name="Abgerundetes Rechteck 338"/>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40" name="Bild 33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41" name="Textfeld 340"/>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42" name="Gruppierung 341"/>
          <p:cNvGrpSpPr/>
          <p:nvPr/>
        </p:nvGrpSpPr>
        <p:grpSpPr>
          <a:xfrm>
            <a:off x="1276181" y="3610734"/>
            <a:ext cx="455175" cy="625095"/>
            <a:chOff x="691621" y="2396815"/>
            <a:chExt cx="455175" cy="625095"/>
          </a:xfrm>
        </p:grpSpPr>
        <p:sp>
          <p:nvSpPr>
            <p:cNvPr id="343" name="Abgerundetes Rechteck 342"/>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44" name="Bild 34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45" name="Textfeld 344"/>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sp>
        <p:nvSpPr>
          <p:cNvPr id="358" name="Abgerundetes Rechteck 357"/>
          <p:cNvSpPr/>
          <p:nvPr/>
        </p:nvSpPr>
        <p:spPr>
          <a:xfrm>
            <a:off x="655276" y="696846"/>
            <a:ext cx="3803805" cy="1750083"/>
          </a:xfrm>
          <a:prstGeom prst="roundRect">
            <a:avLst>
              <a:gd name="adj" fmla="val 3371"/>
            </a:avLst>
          </a:prstGeom>
          <a:gradFill flip="none" rotWithShape="1">
            <a:gsLst>
              <a:gs pos="0">
                <a:srgbClr val="008CD2">
                  <a:alpha val="70000"/>
                </a:srgbClr>
              </a:gs>
              <a:gs pos="10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de-DE" sz="1200" b="1" noProof="1">
                <a:solidFill>
                  <a:schemeClr val="bg1"/>
                </a:solidFill>
                <a:latin typeface="Calibri"/>
                <a:cs typeface="Calibri"/>
              </a:rPr>
              <a:t>2.</a:t>
            </a:r>
            <a:r>
              <a:rPr lang="de-DE" sz="1200" noProof="1">
                <a:solidFill>
                  <a:schemeClr val="bg1"/>
                </a:solidFill>
                <a:latin typeface="Calibri Light"/>
                <a:cs typeface="Calibri Light"/>
              </a:rPr>
              <a:t> Instance (up to 112 subscribers)</a:t>
            </a:r>
          </a:p>
        </p:txBody>
      </p:sp>
      <p:grpSp>
        <p:nvGrpSpPr>
          <p:cNvPr id="365" name="Gruppierung 364"/>
          <p:cNvGrpSpPr/>
          <p:nvPr/>
        </p:nvGrpSpPr>
        <p:grpSpPr>
          <a:xfrm>
            <a:off x="745274" y="1033408"/>
            <a:ext cx="455175" cy="625095"/>
            <a:chOff x="691621" y="2396815"/>
            <a:chExt cx="455175" cy="625095"/>
          </a:xfrm>
        </p:grpSpPr>
        <p:sp>
          <p:nvSpPr>
            <p:cNvPr id="366" name="Abgerundetes Rechteck 365"/>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67" name="Bild 36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68" name="Textfeld 36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69" name="Gruppierung 368"/>
          <p:cNvGrpSpPr/>
          <p:nvPr/>
        </p:nvGrpSpPr>
        <p:grpSpPr>
          <a:xfrm>
            <a:off x="1276181" y="1033408"/>
            <a:ext cx="455175" cy="625095"/>
            <a:chOff x="691621" y="2396815"/>
            <a:chExt cx="455175" cy="625095"/>
          </a:xfrm>
        </p:grpSpPr>
        <p:sp>
          <p:nvSpPr>
            <p:cNvPr id="370" name="Abgerundetes Rechteck 36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71" name="Bild 37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72" name="Textfeld 37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73" name="Gruppierung 372"/>
          <p:cNvGrpSpPr/>
          <p:nvPr/>
        </p:nvGrpSpPr>
        <p:grpSpPr>
          <a:xfrm>
            <a:off x="1807088" y="1033408"/>
            <a:ext cx="455175" cy="625095"/>
            <a:chOff x="691621" y="2396815"/>
            <a:chExt cx="455175" cy="625095"/>
          </a:xfrm>
        </p:grpSpPr>
        <p:sp>
          <p:nvSpPr>
            <p:cNvPr id="374" name="Abgerundetes Rechteck 37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75" name="Bild 37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76" name="Textfeld 375"/>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77" name="Gruppierung 376"/>
          <p:cNvGrpSpPr/>
          <p:nvPr/>
        </p:nvGrpSpPr>
        <p:grpSpPr>
          <a:xfrm>
            <a:off x="2337995" y="1033408"/>
            <a:ext cx="455175" cy="625095"/>
            <a:chOff x="691621" y="2396815"/>
            <a:chExt cx="455175" cy="625095"/>
          </a:xfrm>
        </p:grpSpPr>
        <p:sp>
          <p:nvSpPr>
            <p:cNvPr id="378" name="Abgerundetes Rechteck 377"/>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79" name="Bild 37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80" name="Textfeld 379"/>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83" name="Gruppierung 382"/>
          <p:cNvGrpSpPr/>
          <p:nvPr/>
        </p:nvGrpSpPr>
        <p:grpSpPr>
          <a:xfrm>
            <a:off x="2868902" y="1033408"/>
            <a:ext cx="455175" cy="625095"/>
            <a:chOff x="691621" y="2396815"/>
            <a:chExt cx="455175" cy="625095"/>
          </a:xfrm>
        </p:grpSpPr>
        <p:sp>
          <p:nvSpPr>
            <p:cNvPr id="384" name="Abgerundetes Rechteck 38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85" name="Bild 38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86" name="Textfeld 385"/>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87" name="Gruppierung 386"/>
          <p:cNvGrpSpPr/>
          <p:nvPr/>
        </p:nvGrpSpPr>
        <p:grpSpPr>
          <a:xfrm>
            <a:off x="3399809" y="1033408"/>
            <a:ext cx="455175" cy="625095"/>
            <a:chOff x="691621" y="2396815"/>
            <a:chExt cx="455175" cy="625095"/>
          </a:xfrm>
        </p:grpSpPr>
        <p:sp>
          <p:nvSpPr>
            <p:cNvPr id="388" name="Abgerundetes Rechteck 387"/>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89" name="Bild 38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90" name="Textfeld 389"/>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91" name="Gruppierung 390"/>
          <p:cNvGrpSpPr/>
          <p:nvPr/>
        </p:nvGrpSpPr>
        <p:grpSpPr>
          <a:xfrm>
            <a:off x="3930365" y="1033408"/>
            <a:ext cx="455175" cy="625095"/>
            <a:chOff x="691621" y="2396815"/>
            <a:chExt cx="455175" cy="625095"/>
          </a:xfrm>
        </p:grpSpPr>
        <p:sp>
          <p:nvSpPr>
            <p:cNvPr id="392" name="Abgerundetes Rechteck 391"/>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93" name="Bild 39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94" name="Textfeld 393"/>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95" name="Gruppierung 394"/>
          <p:cNvGrpSpPr/>
          <p:nvPr/>
        </p:nvGrpSpPr>
        <p:grpSpPr>
          <a:xfrm>
            <a:off x="745274" y="1735542"/>
            <a:ext cx="455175" cy="625095"/>
            <a:chOff x="691621" y="2396815"/>
            <a:chExt cx="455175" cy="625095"/>
          </a:xfrm>
        </p:grpSpPr>
        <p:sp>
          <p:nvSpPr>
            <p:cNvPr id="396" name="Abgerundetes Rechteck 395"/>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397" name="Bild 39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398" name="Textfeld 39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399" name="Gruppierung 398"/>
          <p:cNvGrpSpPr/>
          <p:nvPr/>
        </p:nvGrpSpPr>
        <p:grpSpPr>
          <a:xfrm>
            <a:off x="1276181" y="1735542"/>
            <a:ext cx="455175" cy="625095"/>
            <a:chOff x="691621" y="2396815"/>
            <a:chExt cx="455175" cy="625095"/>
          </a:xfrm>
        </p:grpSpPr>
        <p:sp>
          <p:nvSpPr>
            <p:cNvPr id="400" name="Abgerundetes Rechteck 39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01" name="Bild 40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02" name="Textfeld 40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03" name="Gruppierung 402"/>
          <p:cNvGrpSpPr/>
          <p:nvPr/>
        </p:nvGrpSpPr>
        <p:grpSpPr>
          <a:xfrm>
            <a:off x="1807088" y="1735542"/>
            <a:ext cx="455175" cy="625095"/>
            <a:chOff x="691621" y="2396815"/>
            <a:chExt cx="455175" cy="625095"/>
          </a:xfrm>
        </p:grpSpPr>
        <p:sp>
          <p:nvSpPr>
            <p:cNvPr id="404" name="Abgerundetes Rechteck 403"/>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05" name="Bild 40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06" name="Textfeld 405"/>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07" name="Gruppierung 406"/>
          <p:cNvGrpSpPr/>
          <p:nvPr/>
        </p:nvGrpSpPr>
        <p:grpSpPr>
          <a:xfrm>
            <a:off x="2337995" y="1735542"/>
            <a:ext cx="455175" cy="625095"/>
            <a:chOff x="691621" y="2396815"/>
            <a:chExt cx="455175" cy="625095"/>
          </a:xfrm>
        </p:grpSpPr>
        <p:sp>
          <p:nvSpPr>
            <p:cNvPr id="408" name="Abgerundetes Rechteck 407"/>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09" name="Bild 40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10" name="Textfeld 409"/>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11" name="Gruppierung 410"/>
          <p:cNvGrpSpPr/>
          <p:nvPr/>
        </p:nvGrpSpPr>
        <p:grpSpPr>
          <a:xfrm>
            <a:off x="2868902" y="1735542"/>
            <a:ext cx="455175" cy="625095"/>
            <a:chOff x="691621" y="2396815"/>
            <a:chExt cx="455175" cy="625095"/>
          </a:xfrm>
        </p:grpSpPr>
        <p:sp>
          <p:nvSpPr>
            <p:cNvPr id="412" name="Abgerundetes Rechteck 411"/>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13" name="Bild 41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14" name="Textfeld 413"/>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15" name="Gruppierung 414"/>
          <p:cNvGrpSpPr/>
          <p:nvPr/>
        </p:nvGrpSpPr>
        <p:grpSpPr>
          <a:xfrm>
            <a:off x="3398115" y="1735542"/>
            <a:ext cx="455175" cy="625095"/>
            <a:chOff x="691621" y="2396815"/>
            <a:chExt cx="455175" cy="625095"/>
          </a:xfrm>
        </p:grpSpPr>
        <p:sp>
          <p:nvSpPr>
            <p:cNvPr id="416" name="Abgerundetes Rechteck 415"/>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17" name="Bild 4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18" name="Textfeld 417"/>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419" name="Gruppierung 418"/>
          <p:cNvGrpSpPr/>
          <p:nvPr/>
        </p:nvGrpSpPr>
        <p:grpSpPr>
          <a:xfrm>
            <a:off x="3930365" y="1735542"/>
            <a:ext cx="455175" cy="625095"/>
            <a:chOff x="691621" y="2396815"/>
            <a:chExt cx="455175" cy="625095"/>
          </a:xfrm>
        </p:grpSpPr>
        <p:sp>
          <p:nvSpPr>
            <p:cNvPr id="420" name="Abgerundetes Rechteck 419"/>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21" name="Bild 42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22" name="Textfeld 421"/>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grpSp>
        <p:nvGrpSpPr>
          <p:cNvPr id="2" name="Gruppierung 1"/>
          <p:cNvGrpSpPr/>
          <p:nvPr/>
        </p:nvGrpSpPr>
        <p:grpSpPr>
          <a:xfrm>
            <a:off x="2340683" y="2910484"/>
            <a:ext cx="455175" cy="625095"/>
            <a:chOff x="2093616" y="4506531"/>
            <a:chExt cx="455175" cy="625095"/>
          </a:xfrm>
        </p:grpSpPr>
        <p:sp>
          <p:nvSpPr>
            <p:cNvPr id="429" name="Abgerundetes Rechteck 428"/>
            <p:cNvSpPr/>
            <p:nvPr/>
          </p:nvSpPr>
          <p:spPr>
            <a:xfrm>
              <a:off x="2093616" y="4506531"/>
              <a:ext cx="455175" cy="622205"/>
            </a:xfrm>
            <a:prstGeom prst="roundRect">
              <a:avLst>
                <a:gd name="adj" fmla="val 11028"/>
              </a:avLst>
            </a:prstGeom>
            <a:solidFill>
              <a:srgbClr val="95C11F"/>
            </a:solidFill>
            <a:ln w="12700" cmpd="sng">
              <a:solidFill>
                <a:srgbClr val="95C1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30" name="Bild 429" descr="ICX-Logo-Inverse-AllWhite.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139885" y="4626217"/>
              <a:ext cx="372323" cy="190165"/>
            </a:xfrm>
            <a:prstGeom prst="rect">
              <a:avLst/>
            </a:prstGeom>
          </p:spPr>
        </p:pic>
        <p:sp>
          <p:nvSpPr>
            <p:cNvPr id="431" name="Textfeld 430"/>
            <p:cNvSpPr txBox="1"/>
            <p:nvPr/>
          </p:nvSpPr>
          <p:spPr>
            <a:xfrm>
              <a:off x="2199653" y="4823853"/>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4</a:t>
              </a:r>
            </a:p>
          </p:txBody>
        </p:sp>
      </p:grpSp>
      <p:grpSp>
        <p:nvGrpSpPr>
          <p:cNvPr id="20" name="Gruppierung 19"/>
          <p:cNvGrpSpPr/>
          <p:nvPr/>
        </p:nvGrpSpPr>
        <p:grpSpPr>
          <a:xfrm>
            <a:off x="2868902" y="2906262"/>
            <a:ext cx="455175" cy="625095"/>
            <a:chOff x="5845960" y="4506531"/>
            <a:chExt cx="455175" cy="625095"/>
          </a:xfrm>
          <a:solidFill>
            <a:srgbClr val="97299C"/>
          </a:solidFill>
        </p:grpSpPr>
        <p:sp>
          <p:nvSpPr>
            <p:cNvPr id="432" name="Abgerundetes Rechteck 431"/>
            <p:cNvSpPr/>
            <p:nvPr/>
          </p:nvSpPr>
          <p:spPr>
            <a:xfrm>
              <a:off x="5845960" y="4506531"/>
              <a:ext cx="455175" cy="622205"/>
            </a:xfrm>
            <a:prstGeom prst="roundRect">
              <a:avLst>
                <a:gd name="adj" fmla="val 11028"/>
              </a:avLst>
            </a:prstGeom>
            <a:grpFill/>
            <a:ln w="12700" cmpd="sng">
              <a:solidFill>
                <a:srgbClr val="9729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27" name="Bild 426" descr="icon-sip.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904742" y="4590230"/>
              <a:ext cx="327974" cy="248564"/>
            </a:xfrm>
            <a:prstGeom prst="rect">
              <a:avLst/>
            </a:prstGeom>
            <a:grpFill/>
            <a:ln>
              <a:solidFill>
                <a:srgbClr val="97299C"/>
              </a:solidFill>
            </a:ln>
          </p:spPr>
        </p:pic>
        <p:sp>
          <p:nvSpPr>
            <p:cNvPr id="433" name="Textfeld 432"/>
            <p:cNvSpPr txBox="1"/>
            <p:nvPr/>
          </p:nvSpPr>
          <p:spPr>
            <a:xfrm>
              <a:off x="5929320" y="4823853"/>
              <a:ext cx="243100" cy="307773"/>
            </a:xfrm>
            <a:prstGeom prst="rect">
              <a:avLst/>
            </a:prstGeom>
            <a:grpFill/>
            <a:ln>
              <a:solidFill>
                <a:srgbClr val="97299C"/>
              </a:solidFill>
            </a:ln>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sp>
        <p:nvSpPr>
          <p:cNvPr id="13" name="Textfeld 12"/>
          <p:cNvSpPr txBox="1"/>
          <p:nvPr/>
        </p:nvSpPr>
        <p:spPr>
          <a:xfrm>
            <a:off x="1176960" y="5039934"/>
            <a:ext cx="2835248" cy="707882"/>
          </a:xfrm>
          <a:prstGeom prst="rect">
            <a:avLst/>
          </a:prstGeom>
          <a:noFill/>
        </p:spPr>
        <p:txBody>
          <a:bodyPr wrap="none" lIns="91436" tIns="45718" rIns="91436" bIns="45718" rtlCol="0">
            <a:spAutoFit/>
          </a:bodyPr>
          <a:lstStyle/>
          <a:p>
            <a:pPr algn="ctr"/>
            <a:r>
              <a:rPr lang="de-DE" sz="2000" noProof="1">
                <a:solidFill>
                  <a:srgbClr val="008CD2"/>
                </a:solidFill>
                <a:latin typeface="Calibri Light"/>
                <a:cs typeface="Calibri Light"/>
              </a:rPr>
              <a:t>VirtuoSIS</a:t>
            </a:r>
          </a:p>
          <a:p>
            <a:pPr algn="ctr"/>
            <a:r>
              <a:rPr lang="de-DE" sz="2000" noProof="1">
                <a:solidFill>
                  <a:srgbClr val="008CD2"/>
                </a:solidFill>
                <a:latin typeface="Calibri Light"/>
                <a:cs typeface="Calibri Light"/>
              </a:rPr>
              <a:t>Basic Professional Licence</a:t>
            </a:r>
          </a:p>
        </p:txBody>
      </p:sp>
      <p:grpSp>
        <p:nvGrpSpPr>
          <p:cNvPr id="456" name="Gruppierung 455"/>
          <p:cNvGrpSpPr/>
          <p:nvPr/>
        </p:nvGrpSpPr>
        <p:grpSpPr>
          <a:xfrm>
            <a:off x="5147125" y="2498941"/>
            <a:ext cx="455175" cy="625095"/>
            <a:chOff x="3344462" y="3613624"/>
            <a:chExt cx="455175" cy="625095"/>
          </a:xfrm>
        </p:grpSpPr>
        <p:sp>
          <p:nvSpPr>
            <p:cNvPr id="457" name="Abgerundetes Rechteck 456"/>
            <p:cNvSpPr/>
            <p:nvPr/>
          </p:nvSpPr>
          <p:spPr>
            <a:xfrm>
              <a:off x="3344462" y="3613624"/>
              <a:ext cx="455175" cy="622205"/>
            </a:xfrm>
            <a:prstGeom prst="roundRect">
              <a:avLst>
                <a:gd name="adj" fmla="val 11028"/>
              </a:avLst>
            </a:prstGeom>
            <a:solidFill>
              <a:srgbClr val="CC0000"/>
            </a:solidFill>
            <a:ln w="127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58" name="Textfeld 457"/>
            <p:cNvSpPr txBox="1"/>
            <p:nvPr/>
          </p:nvSpPr>
          <p:spPr>
            <a:xfrm>
              <a:off x="3452193"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459" name="Bild 458"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38226" y="3674390"/>
              <a:ext cx="275606" cy="275606"/>
            </a:xfrm>
            <a:prstGeom prst="rect">
              <a:avLst/>
            </a:prstGeom>
          </p:spPr>
        </p:pic>
      </p:grpSp>
      <p:grpSp>
        <p:nvGrpSpPr>
          <p:cNvPr id="460" name="Gruppierung 459"/>
          <p:cNvGrpSpPr/>
          <p:nvPr/>
        </p:nvGrpSpPr>
        <p:grpSpPr>
          <a:xfrm>
            <a:off x="5147125" y="3227267"/>
            <a:ext cx="455175" cy="625095"/>
            <a:chOff x="3877065" y="3613624"/>
            <a:chExt cx="455175" cy="625095"/>
          </a:xfrm>
        </p:grpSpPr>
        <p:sp>
          <p:nvSpPr>
            <p:cNvPr id="461" name="Abgerundetes Rechteck 460"/>
            <p:cNvSpPr/>
            <p:nvPr/>
          </p:nvSpPr>
          <p:spPr>
            <a:xfrm>
              <a:off x="3877065" y="3613624"/>
              <a:ext cx="455175" cy="622205"/>
            </a:xfrm>
            <a:prstGeom prst="roundRect">
              <a:avLst>
                <a:gd name="adj" fmla="val 11028"/>
              </a:avLst>
            </a:prstGeom>
            <a:solidFill>
              <a:srgbClr val="F1BD00"/>
            </a:solidFill>
            <a:ln w="12700" cmpd="sng">
              <a:solidFill>
                <a:srgbClr val="F1B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62" name="Textfeld 461"/>
            <p:cNvSpPr txBox="1"/>
            <p:nvPr/>
          </p:nvSpPr>
          <p:spPr>
            <a:xfrm>
              <a:off x="3983102"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463" name="Bild 462"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72492" y="3674390"/>
              <a:ext cx="275606" cy="275606"/>
            </a:xfrm>
            <a:prstGeom prst="rect">
              <a:avLst/>
            </a:prstGeom>
          </p:spPr>
        </p:pic>
      </p:grpSp>
      <p:grpSp>
        <p:nvGrpSpPr>
          <p:cNvPr id="464" name="Gruppierung 463"/>
          <p:cNvGrpSpPr/>
          <p:nvPr/>
        </p:nvGrpSpPr>
        <p:grpSpPr>
          <a:xfrm>
            <a:off x="5147125" y="1770615"/>
            <a:ext cx="455175" cy="625095"/>
            <a:chOff x="691621" y="2396815"/>
            <a:chExt cx="455175" cy="625095"/>
          </a:xfrm>
        </p:grpSpPr>
        <p:sp>
          <p:nvSpPr>
            <p:cNvPr id="465" name="Abgerundetes Rechteck 464"/>
            <p:cNvSpPr/>
            <p:nvPr/>
          </p:nvSpPr>
          <p:spPr>
            <a:xfrm>
              <a:off x="691621" y="2396815"/>
              <a:ext cx="455175" cy="622205"/>
            </a:xfrm>
            <a:prstGeom prst="roundRect">
              <a:avLst>
                <a:gd name="adj" fmla="val 11028"/>
              </a:avLst>
            </a:prstGeom>
            <a:solidFill>
              <a:srgbClr val="0A182A"/>
            </a:solidFill>
            <a:ln w="12700" cmpd="sng">
              <a:solidFill>
                <a:srgbClr val="0A182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66" name="Bild 46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4981" y="2438531"/>
              <a:ext cx="288454" cy="316637"/>
            </a:xfrm>
            <a:prstGeom prst="rect">
              <a:avLst/>
            </a:prstGeom>
          </p:spPr>
        </p:pic>
        <p:sp>
          <p:nvSpPr>
            <p:cNvPr id="467" name="Textfeld 466"/>
            <p:cNvSpPr txBox="1"/>
            <p:nvPr/>
          </p:nvSpPr>
          <p:spPr>
            <a:xfrm>
              <a:off x="797658" y="2714137"/>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grpSp>
      <p:sp>
        <p:nvSpPr>
          <p:cNvPr id="468" name="Textfeld 467"/>
          <p:cNvSpPr txBox="1"/>
          <p:nvPr/>
        </p:nvSpPr>
        <p:spPr>
          <a:xfrm>
            <a:off x="5646307" y="2645210"/>
            <a:ext cx="1800485" cy="338550"/>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8 WAN connections</a:t>
            </a:r>
          </a:p>
        </p:txBody>
      </p:sp>
      <p:sp>
        <p:nvSpPr>
          <p:cNvPr id="469" name="Textfeld 468"/>
          <p:cNvSpPr txBox="1"/>
          <p:nvPr/>
        </p:nvSpPr>
        <p:spPr>
          <a:xfrm>
            <a:off x="5646307" y="3358235"/>
            <a:ext cx="1712119" cy="338550"/>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8 LAN connections</a:t>
            </a:r>
          </a:p>
        </p:txBody>
      </p:sp>
      <p:sp>
        <p:nvSpPr>
          <p:cNvPr id="470" name="Textfeld 469"/>
          <p:cNvSpPr txBox="1"/>
          <p:nvPr/>
        </p:nvSpPr>
        <p:spPr>
          <a:xfrm>
            <a:off x="5646307" y="1797578"/>
            <a:ext cx="1801587" cy="584771"/>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8 subscribers</a:t>
            </a:r>
          </a:p>
          <a:p>
            <a:r>
              <a:rPr lang="en-GB" sz="1600" noProof="1">
                <a:solidFill>
                  <a:schemeClr val="bg1"/>
                </a:solidFill>
                <a:latin typeface="Calibri Light"/>
                <a:cs typeface="Calibri Light"/>
              </a:rPr>
              <a:t>feature levels B-C-D</a:t>
            </a:r>
            <a:endParaRPr lang="en-GB" sz="1600" noProof="1" smtClean="0">
              <a:solidFill>
                <a:schemeClr val="bg1"/>
              </a:solidFill>
              <a:latin typeface="Calibri Light"/>
              <a:cs typeface="Calibri Light"/>
            </a:endParaRPr>
          </a:p>
        </p:txBody>
      </p:sp>
      <p:grpSp>
        <p:nvGrpSpPr>
          <p:cNvPr id="471" name="Gruppierung 470"/>
          <p:cNvGrpSpPr/>
          <p:nvPr/>
        </p:nvGrpSpPr>
        <p:grpSpPr>
          <a:xfrm>
            <a:off x="745274" y="2905710"/>
            <a:ext cx="455175" cy="625095"/>
            <a:chOff x="3344462" y="3613624"/>
            <a:chExt cx="455175" cy="625095"/>
          </a:xfrm>
        </p:grpSpPr>
        <p:sp>
          <p:nvSpPr>
            <p:cNvPr id="472" name="Abgerundetes Rechteck 471"/>
            <p:cNvSpPr/>
            <p:nvPr/>
          </p:nvSpPr>
          <p:spPr>
            <a:xfrm>
              <a:off x="3344462" y="3613624"/>
              <a:ext cx="455175" cy="622205"/>
            </a:xfrm>
            <a:prstGeom prst="roundRect">
              <a:avLst>
                <a:gd name="adj" fmla="val 11028"/>
              </a:avLst>
            </a:prstGeom>
            <a:solidFill>
              <a:srgbClr val="CC0000"/>
            </a:solidFill>
            <a:ln w="1270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73" name="Textfeld 472"/>
            <p:cNvSpPr txBox="1"/>
            <p:nvPr/>
          </p:nvSpPr>
          <p:spPr>
            <a:xfrm>
              <a:off x="3452193" y="3930946"/>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8</a:t>
              </a:r>
            </a:p>
          </p:txBody>
        </p:sp>
        <p:pic>
          <p:nvPicPr>
            <p:cNvPr id="474" name="Bild 473" descr="ne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38226" y="3674390"/>
              <a:ext cx="275606" cy="275606"/>
            </a:xfrm>
            <a:prstGeom prst="rect">
              <a:avLst/>
            </a:prstGeom>
          </p:spPr>
        </p:pic>
      </p:grpSp>
      <p:grpSp>
        <p:nvGrpSpPr>
          <p:cNvPr id="479" name="Gruppierung 478"/>
          <p:cNvGrpSpPr/>
          <p:nvPr/>
        </p:nvGrpSpPr>
        <p:grpSpPr>
          <a:xfrm>
            <a:off x="5147125" y="3955593"/>
            <a:ext cx="459830" cy="625095"/>
            <a:chOff x="5841305" y="4506531"/>
            <a:chExt cx="459830" cy="625095"/>
          </a:xfrm>
        </p:grpSpPr>
        <p:sp>
          <p:nvSpPr>
            <p:cNvPr id="480" name="Abgerundetes Rechteck 479"/>
            <p:cNvSpPr/>
            <p:nvPr/>
          </p:nvSpPr>
          <p:spPr>
            <a:xfrm>
              <a:off x="5845960" y="4506531"/>
              <a:ext cx="455175" cy="622205"/>
            </a:xfrm>
            <a:prstGeom prst="roundRect">
              <a:avLst>
                <a:gd name="adj" fmla="val 11028"/>
              </a:avLst>
            </a:prstGeom>
            <a:solidFill>
              <a:srgbClr val="97299C"/>
            </a:solidFill>
            <a:ln w="12700" cmpd="sng">
              <a:solidFill>
                <a:srgbClr val="97299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481" name="Bild 480" descr="icon-sip.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904742" y="4590230"/>
              <a:ext cx="327974" cy="248564"/>
            </a:xfrm>
            <a:prstGeom prst="rect">
              <a:avLst/>
            </a:prstGeom>
            <a:ln>
              <a:solidFill>
                <a:srgbClr val="97299C"/>
              </a:solidFill>
            </a:ln>
          </p:spPr>
        </p:pic>
        <p:sp>
          <p:nvSpPr>
            <p:cNvPr id="482" name="Textfeld 481"/>
            <p:cNvSpPr txBox="1"/>
            <p:nvPr/>
          </p:nvSpPr>
          <p:spPr>
            <a:xfrm>
              <a:off x="5841305" y="4823853"/>
              <a:ext cx="459830" cy="307773"/>
            </a:xfrm>
            <a:prstGeom prst="rect">
              <a:avLst/>
            </a:prstGeom>
            <a:noFill/>
            <a:ln>
              <a:noFill/>
            </a:ln>
          </p:spPr>
          <p:txBody>
            <a:bodyPr wrap="square" lIns="0" tIns="45718" rIns="0" bIns="45718" rtlCol="0">
              <a:spAutoFit/>
            </a:bodyPr>
            <a:lstStyle/>
            <a:p>
              <a:pPr algn="ctr"/>
              <a:r>
                <a:rPr lang="en-GB" noProof="1" smtClean="0">
                  <a:solidFill>
                    <a:schemeClr val="bg1"/>
                  </a:solidFill>
                  <a:latin typeface="Calibri Light"/>
                  <a:cs typeface="Calibri Light"/>
                </a:rPr>
                <a:t>8</a:t>
              </a:r>
            </a:p>
          </p:txBody>
        </p:sp>
      </p:grpSp>
      <p:sp>
        <p:nvSpPr>
          <p:cNvPr id="483" name="Textfeld 482"/>
          <p:cNvSpPr txBox="1"/>
          <p:nvPr/>
        </p:nvSpPr>
        <p:spPr>
          <a:xfrm>
            <a:off x="5646307" y="4069525"/>
            <a:ext cx="2204241" cy="338550"/>
          </a:xfrm>
          <a:prstGeom prst="rect">
            <a:avLst/>
          </a:prstGeom>
          <a:noFill/>
        </p:spPr>
        <p:txBody>
          <a:bodyPr wrap="none" lIns="91436" tIns="45718" rIns="91436" bIns="45718" rtlCol="0">
            <a:spAutoFit/>
          </a:bodyPr>
          <a:lstStyle/>
          <a:p>
            <a:r>
              <a:rPr lang="en-GB" sz="1600" noProof="1" smtClean="0">
                <a:solidFill>
                  <a:schemeClr val="bg1"/>
                </a:solidFill>
                <a:latin typeface="Calibri Light"/>
                <a:cs typeface="Calibri Light"/>
              </a:rPr>
              <a:t>SIP trunks for 8 channels</a:t>
            </a:r>
          </a:p>
        </p:txBody>
      </p:sp>
      <p:grpSp>
        <p:nvGrpSpPr>
          <p:cNvPr id="485" name="Gruppierung 484"/>
          <p:cNvGrpSpPr/>
          <p:nvPr/>
        </p:nvGrpSpPr>
        <p:grpSpPr>
          <a:xfrm>
            <a:off x="5158690" y="4683919"/>
            <a:ext cx="455175" cy="625095"/>
            <a:chOff x="4784146" y="4506531"/>
            <a:chExt cx="455175" cy="625095"/>
          </a:xfrm>
        </p:grpSpPr>
        <p:sp>
          <p:nvSpPr>
            <p:cNvPr id="486" name="Abgerundetes Rechteck 485"/>
            <p:cNvSpPr/>
            <p:nvPr/>
          </p:nvSpPr>
          <p:spPr>
            <a:xfrm>
              <a:off x="4784146" y="4506531"/>
              <a:ext cx="455175" cy="622205"/>
            </a:xfrm>
            <a:prstGeom prst="roundRect">
              <a:avLst>
                <a:gd name="adj" fmla="val 11028"/>
              </a:avLst>
            </a:prstGeom>
            <a:solidFill>
              <a:srgbClr val="95C11F"/>
            </a:solidFill>
            <a:ln w="12700" cmpd="sng">
              <a:solidFill>
                <a:srgbClr val="95C1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sp>
          <p:nvSpPr>
            <p:cNvPr id="487" name="Textfeld 486"/>
            <p:cNvSpPr txBox="1"/>
            <p:nvPr/>
          </p:nvSpPr>
          <p:spPr>
            <a:xfrm>
              <a:off x="4882712" y="4823853"/>
              <a:ext cx="243100" cy="307773"/>
            </a:xfrm>
            <a:prstGeom prst="rect">
              <a:avLst/>
            </a:prstGeom>
            <a:noFill/>
          </p:spPr>
          <p:txBody>
            <a:bodyPr wrap="square" lIns="91436" tIns="45718" rIns="91436" bIns="45718" rtlCol="0">
              <a:spAutoFit/>
            </a:bodyPr>
            <a:lstStyle/>
            <a:p>
              <a:pPr algn="ctr"/>
              <a:r>
                <a:rPr lang="en-GB" noProof="1" smtClean="0">
                  <a:solidFill>
                    <a:schemeClr val="bg1"/>
                  </a:solidFill>
                  <a:latin typeface="Calibri Light"/>
                  <a:cs typeface="Calibri Light"/>
                </a:rPr>
                <a:t>1</a:t>
              </a:r>
            </a:p>
          </p:txBody>
        </p:sp>
        <p:pic>
          <p:nvPicPr>
            <p:cNvPr id="488" name="Bild 487" descr="ICX-Logo-Inverse-AllWhite.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830415" y="4633688"/>
              <a:ext cx="372323" cy="190165"/>
            </a:xfrm>
            <a:prstGeom prst="rect">
              <a:avLst/>
            </a:prstGeom>
          </p:spPr>
        </p:pic>
      </p:grpSp>
      <p:sp>
        <p:nvSpPr>
          <p:cNvPr id="489" name="Textfeld 488"/>
          <p:cNvSpPr txBox="1"/>
          <p:nvPr/>
        </p:nvSpPr>
        <p:spPr>
          <a:xfrm>
            <a:off x="5646307" y="4792606"/>
            <a:ext cx="1373786" cy="338550"/>
          </a:xfrm>
          <a:prstGeom prst="rect">
            <a:avLst/>
          </a:prstGeom>
          <a:noFill/>
        </p:spPr>
        <p:txBody>
          <a:bodyPr wrap="none" lIns="91436" tIns="45718" rIns="91436" bIns="45718" rtlCol="0">
            <a:spAutoFit/>
          </a:bodyPr>
          <a:lstStyle/>
          <a:p>
            <a:r>
              <a:rPr lang="en-GB" sz="1600" noProof="1">
                <a:solidFill>
                  <a:schemeClr val="bg1"/>
                </a:solidFill>
                <a:latin typeface="Calibri Light"/>
                <a:cs typeface="Calibri Light"/>
              </a:rPr>
              <a:t>1 ICX interface</a:t>
            </a:r>
          </a:p>
        </p:txBody>
      </p:sp>
      <p:cxnSp>
        <p:nvCxnSpPr>
          <p:cNvPr id="28" name="Gerade Verbindung 27"/>
          <p:cNvCxnSpPr/>
          <p:nvPr/>
        </p:nvCxnSpPr>
        <p:spPr>
          <a:xfrm flipH="1" flipV="1">
            <a:off x="2548791" y="71120"/>
            <a:ext cx="8388" cy="554606"/>
          </a:xfrm>
          <a:prstGeom prst="line">
            <a:avLst/>
          </a:prstGeom>
          <a:ln>
            <a:prstDash val="dot"/>
          </a:ln>
          <a:effectLst/>
        </p:spPr>
        <p:style>
          <a:lnRef idx="2">
            <a:schemeClr val="accent1"/>
          </a:lnRef>
          <a:fillRef idx="0">
            <a:schemeClr val="accent1"/>
          </a:fillRef>
          <a:effectRef idx="1">
            <a:schemeClr val="accent1"/>
          </a:effectRef>
          <a:fontRef idx="minor">
            <a:schemeClr val="tx1"/>
          </a:fontRef>
        </p:style>
      </p:cxnSp>
      <p:sp>
        <p:nvSpPr>
          <p:cNvPr id="170" name="Abgerundetes Rechteck 169"/>
          <p:cNvSpPr/>
          <p:nvPr/>
        </p:nvSpPr>
        <p:spPr>
          <a:xfrm>
            <a:off x="655277" y="5878125"/>
            <a:ext cx="3803806"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noProof="1">
                <a:solidFill>
                  <a:schemeClr val="bg1"/>
                </a:solidFill>
                <a:latin typeface="Calibri Light"/>
                <a:cs typeface="Calibri Light"/>
              </a:rPr>
              <a:t>Virtual Machine</a:t>
            </a:r>
          </a:p>
        </p:txBody>
      </p:sp>
      <p:sp>
        <p:nvSpPr>
          <p:cNvPr id="186" name="Textfeld 185"/>
          <p:cNvSpPr txBox="1"/>
          <p:nvPr/>
        </p:nvSpPr>
        <p:spPr>
          <a:xfrm>
            <a:off x="5646307" y="5298632"/>
            <a:ext cx="2841435" cy="830993"/>
          </a:xfrm>
          <a:prstGeom prst="rect">
            <a:avLst/>
          </a:prstGeom>
          <a:noFill/>
        </p:spPr>
        <p:txBody>
          <a:bodyPr wrap="none" lIns="91436" tIns="45718" rIns="91436" bIns="45718" rtlCol="0" anchor="ctr">
            <a:spAutoFit/>
          </a:bodyPr>
          <a:lstStyle/>
          <a:p>
            <a:r>
              <a:rPr lang="en-GB" sz="1600" noProof="1">
                <a:solidFill>
                  <a:schemeClr val="bg1"/>
                </a:solidFill>
                <a:latin typeface="Calibri Light"/>
                <a:cs typeface="Calibri Light"/>
              </a:rPr>
              <a:t>Server independent licences</a:t>
            </a:r>
          </a:p>
          <a:p>
            <a:r>
              <a:rPr lang="en-GB" sz="1600" noProof="1">
                <a:solidFill>
                  <a:schemeClr val="bg1"/>
                </a:solidFill>
                <a:latin typeface="Calibri Light"/>
                <a:cs typeface="Calibri Light"/>
              </a:rPr>
              <a:t>(Intercom Client, ComWIN, OPC, </a:t>
            </a:r>
          </a:p>
          <a:p>
            <a:r>
              <a:rPr lang="en-GB" sz="1600" noProof="1">
                <a:solidFill>
                  <a:schemeClr val="bg1"/>
                </a:solidFill>
                <a:latin typeface="Calibri Light"/>
                <a:cs typeface="Calibri Light"/>
              </a:rPr>
              <a:t>L-IP-REC-1, L-IF-PELCO, …)</a:t>
            </a:r>
            <a:endParaRPr lang="en-GB" sz="1600" noProof="1" smtClean="0">
              <a:solidFill>
                <a:schemeClr val="bg1"/>
              </a:solidFill>
              <a:latin typeface="Calibri Light"/>
              <a:cs typeface="Calibri Light"/>
            </a:endParaRPr>
          </a:p>
        </p:txBody>
      </p:sp>
      <p:grpSp>
        <p:nvGrpSpPr>
          <p:cNvPr id="9" name="Gruppierung 8"/>
          <p:cNvGrpSpPr/>
          <p:nvPr/>
        </p:nvGrpSpPr>
        <p:grpSpPr>
          <a:xfrm>
            <a:off x="5158690" y="5411645"/>
            <a:ext cx="455175" cy="622205"/>
            <a:chOff x="5158690" y="5411645"/>
            <a:chExt cx="455175" cy="622205"/>
          </a:xfrm>
        </p:grpSpPr>
        <p:sp>
          <p:nvSpPr>
            <p:cNvPr id="204" name="Abgerundetes Rechteck 203"/>
            <p:cNvSpPr/>
            <p:nvPr/>
          </p:nvSpPr>
          <p:spPr>
            <a:xfrm>
              <a:off x="5158690" y="5411645"/>
              <a:ext cx="455175" cy="622205"/>
            </a:xfrm>
            <a:prstGeom prst="roundRect">
              <a:avLst>
                <a:gd name="adj" fmla="val 11028"/>
              </a:avLst>
            </a:prstGeom>
            <a:solidFill>
              <a:srgbClr val="5DE4DD"/>
            </a:solidFill>
            <a:ln w="12700" cmpd="sng">
              <a:solidFill>
                <a:srgbClr val="5DE4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7" name="Bild 6" descr="key.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238840" y="5495898"/>
              <a:ext cx="286010" cy="263590"/>
            </a:xfrm>
            <a:prstGeom prst="rect">
              <a:avLst/>
            </a:prstGeom>
          </p:spPr>
        </p:pic>
      </p:grpSp>
      <p:grpSp>
        <p:nvGrpSpPr>
          <p:cNvPr id="10" name="Gruppierung 9"/>
          <p:cNvGrpSpPr/>
          <p:nvPr/>
        </p:nvGrpSpPr>
        <p:grpSpPr>
          <a:xfrm>
            <a:off x="3399809" y="2905710"/>
            <a:ext cx="455175" cy="622205"/>
            <a:chOff x="3399809" y="2905710"/>
            <a:chExt cx="455175" cy="622205"/>
          </a:xfrm>
        </p:grpSpPr>
        <p:sp>
          <p:nvSpPr>
            <p:cNvPr id="194" name="Abgerundetes Rechteck 193"/>
            <p:cNvSpPr/>
            <p:nvPr/>
          </p:nvSpPr>
          <p:spPr>
            <a:xfrm>
              <a:off x="3399809" y="2905710"/>
              <a:ext cx="455175" cy="622205"/>
            </a:xfrm>
            <a:prstGeom prst="roundRect">
              <a:avLst>
                <a:gd name="adj" fmla="val 11028"/>
              </a:avLst>
            </a:prstGeom>
            <a:solidFill>
              <a:srgbClr val="5DE4DD"/>
            </a:solidFill>
            <a:ln w="12700" cmpd="sng">
              <a:solidFill>
                <a:srgbClr val="5DE4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de-DE" noProof="1">
                <a:solidFill>
                  <a:schemeClr val="bg1"/>
                </a:solidFill>
                <a:latin typeface="Calibri Light"/>
                <a:cs typeface="Calibri Light"/>
              </a:endParaRPr>
            </a:p>
          </p:txBody>
        </p:sp>
        <p:pic>
          <p:nvPicPr>
            <p:cNvPr id="211" name="Bild 210" descr="key.png"/>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473120" y="2992241"/>
              <a:ext cx="286010" cy="263590"/>
            </a:xfrm>
            <a:prstGeom prst="rect">
              <a:avLst/>
            </a:prstGeom>
          </p:spPr>
        </p:pic>
      </p:grpSp>
    </p:spTree>
    <p:extLst>
      <p:ext uri="{BB962C8B-B14F-4D97-AF65-F5344CB8AC3E}">
        <p14:creationId xmlns:p14="http://schemas.microsoft.com/office/powerpoint/2010/main" xmlns="" val="2249446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36318" y="1632633"/>
            <a:ext cx="6442510" cy="421352"/>
          </a:xfrm>
        </p:spPr>
        <p:txBody>
          <a:bodyPr/>
          <a:lstStyle/>
          <a:p>
            <a:pPr algn="l" rtl="0"/>
            <a:r>
              <a:rPr lang="en" b="0" i="0" u="none"/>
              <a:t>You decide the size of your Intercom orchestra</a:t>
            </a:r>
            <a:endParaRPr lang="en" dirty="0"/>
          </a:p>
        </p:txBody>
      </p:sp>
      <p:sp>
        <p:nvSpPr>
          <p:cNvPr id="8" name="Rechtwinkliges Dreieck 7"/>
          <p:cNvSpPr/>
          <p:nvPr/>
        </p:nvSpPr>
        <p:spPr>
          <a:xfrm rot="13500000">
            <a:off x="1395433" y="1240644"/>
            <a:ext cx="134799" cy="101099"/>
          </a:xfrm>
          <a:prstGeom prst="rtTriangle">
            <a:avLst/>
          </a:prstGeom>
          <a:solidFill>
            <a:srgbClr val="0035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sz="3000" dirty="0">
              <a:latin typeface="Univers Next Pro Thin Cond"/>
              <a:cs typeface="Univers Next Pro Thin Cond"/>
            </a:endParaRPr>
          </a:p>
        </p:txBody>
      </p:sp>
      <p:sp>
        <p:nvSpPr>
          <p:cNvPr id="5" name="Titel 4"/>
          <p:cNvSpPr>
            <a:spLocks noGrp="1"/>
          </p:cNvSpPr>
          <p:nvPr>
            <p:ph type="ctrTitle"/>
          </p:nvPr>
        </p:nvSpPr>
        <p:spPr>
          <a:xfrm>
            <a:off x="936316" y="1029756"/>
            <a:ext cx="4417566" cy="529074"/>
          </a:xfrm>
        </p:spPr>
        <p:txBody>
          <a:bodyPr/>
          <a:lstStyle/>
          <a:p>
            <a:pPr algn="l" rtl="0"/>
            <a:r>
              <a:rPr lang="en" b="0" i="0" u="none"/>
              <a:t>Up to 25,000 subscribers</a:t>
            </a:r>
          </a:p>
        </p:txBody>
      </p:sp>
    </p:spTree>
    <p:extLst>
      <p:ext uri="{BB962C8B-B14F-4D97-AF65-F5344CB8AC3E}">
        <p14:creationId xmlns:p14="http://schemas.microsoft.com/office/powerpoint/2010/main" xmlns="" val="1331959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1029756"/>
            <a:ext cx="3520165" cy="529074"/>
          </a:xfrm>
        </p:spPr>
        <p:txBody>
          <a:bodyPr/>
          <a:lstStyle/>
          <a:p>
            <a:pPr algn="l" rtl="0"/>
            <a:r>
              <a:rPr lang="en" b="0" i="0" u="none"/>
              <a:t>Commend Software</a:t>
            </a:r>
          </a:p>
        </p:txBody>
      </p:sp>
      <p:sp>
        <p:nvSpPr>
          <p:cNvPr id="3" name="Untertitel 2"/>
          <p:cNvSpPr>
            <a:spLocks noGrp="1"/>
          </p:cNvSpPr>
          <p:nvPr>
            <p:ph type="subTitle" idx="1"/>
          </p:nvPr>
        </p:nvSpPr>
        <p:spPr>
          <a:xfrm>
            <a:off x="936318" y="1632633"/>
            <a:ext cx="4107844" cy="421352"/>
          </a:xfrm>
        </p:spPr>
        <p:txBody>
          <a:bodyPr/>
          <a:lstStyle/>
          <a:p>
            <a:pPr algn="l" rtl="0"/>
            <a:r>
              <a:rPr lang="en" b="0" i="0" u="none"/>
              <a:t>Other Intercom “neighbours” </a:t>
            </a:r>
          </a:p>
        </p:txBody>
      </p:sp>
      <p:sp>
        <p:nvSpPr>
          <p:cNvPr id="35" name="Abgerundetes Rechteck 34"/>
          <p:cNvSpPr/>
          <p:nvPr/>
        </p:nvSpPr>
        <p:spPr>
          <a:xfrm>
            <a:off x="1971890"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41" name="Abgerundetes Rechteck 40"/>
          <p:cNvSpPr/>
          <p:nvPr/>
        </p:nvSpPr>
        <p:spPr>
          <a:xfrm>
            <a:off x="1971890"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3" name="Abgerundetes Rechteck 22"/>
          <p:cNvSpPr/>
          <p:nvPr/>
        </p:nvSpPr>
        <p:spPr>
          <a:xfrm>
            <a:off x="4484749" y="45481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Windows Server (OS)</a:t>
            </a:r>
          </a:p>
        </p:txBody>
      </p:sp>
      <p:sp>
        <p:nvSpPr>
          <p:cNvPr id="25" name="Abgerundetes Rechteck 24"/>
          <p:cNvSpPr/>
          <p:nvPr/>
        </p:nvSpPr>
        <p:spPr>
          <a:xfrm>
            <a:off x="4484749" y="4983951"/>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a:t>
            </a:r>
            <a:r>
              <a:rPr lang="en" b="0" i="1" u="none">
                <a:solidFill>
                  <a:schemeClr val="bg1"/>
                </a:solidFill>
                <a:latin typeface="Calibri Light"/>
                <a:cs typeface="Calibri Light"/>
              </a:rPr>
              <a:t>n</a:t>
            </a:r>
          </a:p>
        </p:txBody>
      </p:sp>
      <p:sp>
        <p:nvSpPr>
          <p:cNvPr id="33" name="Abgerundetes Rechteck 32"/>
          <p:cNvSpPr/>
          <p:nvPr/>
        </p:nvSpPr>
        <p:spPr>
          <a:xfrm>
            <a:off x="1971890"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34" name="Abgerundetes Rechteck 33"/>
          <p:cNvSpPr/>
          <p:nvPr/>
        </p:nvSpPr>
        <p:spPr>
          <a:xfrm>
            <a:off x="4484749" y="37592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ComWIN</a:t>
            </a:r>
          </a:p>
        </p:txBody>
      </p:sp>
      <p:sp>
        <p:nvSpPr>
          <p:cNvPr id="18" name="Abgerundetes Rechteck 17"/>
          <p:cNvSpPr/>
          <p:nvPr/>
        </p:nvSpPr>
        <p:spPr>
          <a:xfrm>
            <a:off x="4484749" y="2967052"/>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ComREPORT</a:t>
            </a:r>
          </a:p>
        </p:txBody>
      </p:sp>
      <p:sp>
        <p:nvSpPr>
          <p:cNvPr id="19" name="Abgerundetes Rechteck 18"/>
          <p:cNvSpPr/>
          <p:nvPr/>
        </p:nvSpPr>
        <p:spPr>
          <a:xfrm>
            <a:off x="4484749" y="218285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ComREC</a:t>
            </a:r>
          </a:p>
        </p:txBody>
      </p:sp>
      <p:grpSp>
        <p:nvGrpSpPr>
          <p:cNvPr id="21" name="Gruppierung 20"/>
          <p:cNvGrpSpPr/>
          <p:nvPr/>
        </p:nvGrpSpPr>
        <p:grpSpPr>
          <a:xfrm>
            <a:off x="1971890" y="5486402"/>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grpSp>
        <p:nvGrpSpPr>
          <p:cNvPr id="4" name="Gruppierung 3"/>
          <p:cNvGrpSpPr/>
          <p:nvPr/>
        </p:nvGrpSpPr>
        <p:grpSpPr>
          <a:xfrm>
            <a:off x="6324599" y="2309602"/>
            <a:ext cx="872068" cy="576498"/>
            <a:chOff x="6324599" y="2309602"/>
            <a:chExt cx="872068" cy="576498"/>
          </a:xfrm>
        </p:grpSpPr>
        <p:sp>
          <p:nvSpPr>
            <p:cNvPr id="30" name="Rechtwinkliges Dreieck 29"/>
            <p:cNvSpPr/>
            <p:nvPr/>
          </p:nvSpPr>
          <p:spPr>
            <a:xfrm>
              <a:off x="6947645" y="2309602"/>
              <a:ext cx="249022" cy="196104"/>
            </a:xfrm>
            <a:prstGeom prst="rtTriangl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sp>
          <p:nvSpPr>
            <p:cNvPr id="31" name="Rechteck 30"/>
            <p:cNvSpPr/>
            <p:nvPr/>
          </p:nvSpPr>
          <p:spPr>
            <a:xfrm>
              <a:off x="6324599" y="2505100"/>
              <a:ext cx="872067" cy="381000"/>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600" b="0" i="0" u="none"/>
                <a:t>NEW</a:t>
              </a:r>
            </a:p>
          </p:txBody>
        </p:sp>
      </p:grpSp>
    </p:spTree>
    <p:extLst>
      <p:ext uri="{BB962C8B-B14F-4D97-AF65-F5344CB8AC3E}">
        <p14:creationId xmlns:p14="http://schemas.microsoft.com/office/powerpoint/2010/main" xmlns="" val="8624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6" y="1029756"/>
            <a:ext cx="3993734" cy="529074"/>
          </a:xfrm>
        </p:spPr>
        <p:txBody>
          <a:bodyPr/>
          <a:lstStyle/>
          <a:p>
            <a:pPr algn="l" rtl="0"/>
            <a:r>
              <a:rPr lang="en" b="0" i="0" u="none"/>
              <a:t>Hot and Cold Stand-by</a:t>
            </a:r>
          </a:p>
        </p:txBody>
      </p:sp>
      <p:sp>
        <p:nvSpPr>
          <p:cNvPr id="3" name="Untertitel 2"/>
          <p:cNvSpPr>
            <a:spLocks noGrp="1"/>
          </p:cNvSpPr>
          <p:nvPr>
            <p:ph type="subTitle" idx="1"/>
          </p:nvPr>
        </p:nvSpPr>
        <p:spPr>
          <a:xfrm>
            <a:off x="936318" y="1632633"/>
            <a:ext cx="3183940" cy="421352"/>
          </a:xfrm>
        </p:spPr>
        <p:txBody>
          <a:bodyPr/>
          <a:lstStyle/>
          <a:p>
            <a:pPr algn="l" rtl="0"/>
            <a:r>
              <a:rPr lang="en" b="0" i="0" u="none"/>
              <a:t>Security and Efficiency</a:t>
            </a:r>
          </a:p>
        </p:txBody>
      </p:sp>
      <p:sp>
        <p:nvSpPr>
          <p:cNvPr id="35" name="Abgerundetes Rechteck 34"/>
          <p:cNvSpPr/>
          <p:nvPr/>
        </p:nvSpPr>
        <p:spPr>
          <a:xfrm>
            <a:off x="1971890"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41" name="Abgerundetes Rechteck 40"/>
          <p:cNvSpPr/>
          <p:nvPr/>
        </p:nvSpPr>
        <p:spPr>
          <a:xfrm>
            <a:off x="1971890"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3" name="Abgerundetes Rechteck 22"/>
          <p:cNvSpPr/>
          <p:nvPr/>
        </p:nvSpPr>
        <p:spPr>
          <a:xfrm>
            <a:off x="4484749" y="5136350"/>
            <a:ext cx="2454582" cy="400850"/>
          </a:xfrm>
          <a:prstGeom prst="roundRect">
            <a:avLst>
              <a:gd name="adj" fmla="val 11028"/>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5" name="Abgerundetes Rechteck 24"/>
          <p:cNvSpPr/>
          <p:nvPr/>
        </p:nvSpPr>
        <p:spPr>
          <a:xfrm>
            <a:off x="4484749"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rtl="0"/>
            <a:r>
              <a:rPr lang="en" b="0" i="0" u="none">
                <a:solidFill>
                  <a:schemeClr val="bg1"/>
                </a:solidFill>
                <a:latin typeface="Calibri Light"/>
                <a:cs typeface="Calibri Light"/>
              </a:rPr>
              <a:t>Copy of Virtual Machine 3</a:t>
            </a:r>
          </a:p>
        </p:txBody>
      </p:sp>
      <p:sp>
        <p:nvSpPr>
          <p:cNvPr id="33" name="Abgerundetes Rechteck 32"/>
          <p:cNvSpPr/>
          <p:nvPr/>
        </p:nvSpPr>
        <p:spPr>
          <a:xfrm>
            <a:off x="1971890"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34" name="Abgerundetes Rechteck 33"/>
          <p:cNvSpPr/>
          <p:nvPr/>
        </p:nvSpPr>
        <p:spPr>
          <a:xfrm>
            <a:off x="4484749" y="4347375"/>
            <a:ext cx="2454582" cy="754050"/>
          </a:xfrm>
          <a:prstGeom prst="roundRect">
            <a:avLst>
              <a:gd name="adj" fmla="val 5133"/>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grpSp>
        <p:nvGrpSpPr>
          <p:cNvPr id="21" name="Gruppierung 20"/>
          <p:cNvGrpSpPr/>
          <p:nvPr/>
        </p:nvGrpSpPr>
        <p:grpSpPr>
          <a:xfrm>
            <a:off x="1971890" y="6074575"/>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0" name="Abgerundetes Rechteck 19"/>
          <p:cNvSpPr/>
          <p:nvPr/>
        </p:nvSpPr>
        <p:spPr>
          <a:xfrm>
            <a:off x="1979371" y="3964325"/>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27" name="Abgerundetes Rechteck 26"/>
          <p:cNvSpPr/>
          <p:nvPr/>
        </p:nvSpPr>
        <p:spPr>
          <a:xfrm>
            <a:off x="1979371"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30" name="Abgerundetes Rechteck 29"/>
          <p:cNvSpPr/>
          <p:nvPr/>
        </p:nvSpPr>
        <p:spPr>
          <a:xfrm>
            <a:off x="1979371" y="3319232"/>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31" name="Abgerundetes Rechteck 30"/>
          <p:cNvSpPr/>
          <p:nvPr/>
        </p:nvSpPr>
        <p:spPr>
          <a:xfrm>
            <a:off x="4486493" y="3964325"/>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32" name="Abgerundetes Rechteck 31"/>
          <p:cNvSpPr/>
          <p:nvPr/>
        </p:nvSpPr>
        <p:spPr>
          <a:xfrm>
            <a:off x="4486493"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36" name="Abgerundetes Rechteck 35"/>
          <p:cNvSpPr/>
          <p:nvPr/>
        </p:nvSpPr>
        <p:spPr>
          <a:xfrm>
            <a:off x="4486493" y="3319232"/>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37" name="Abgerundetes Rechteck 36"/>
          <p:cNvSpPr/>
          <p:nvPr/>
        </p:nvSpPr>
        <p:spPr>
          <a:xfrm>
            <a:off x="1971890" y="2616199"/>
            <a:ext cx="2454582" cy="592925"/>
          </a:xfrm>
          <a:prstGeom prst="roundRect">
            <a:avLst>
              <a:gd name="adj" fmla="val 5133"/>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800" b="0" i="0" u="none">
                <a:solidFill>
                  <a:srgbClr val="FFFFFF"/>
                </a:solidFill>
                <a:latin typeface="Calibri Light"/>
                <a:cs typeface="Calibri Light"/>
              </a:rPr>
              <a:t>LIVE</a:t>
            </a:r>
          </a:p>
        </p:txBody>
      </p:sp>
      <p:sp>
        <p:nvSpPr>
          <p:cNvPr id="38" name="Abgerundetes Rechteck 37"/>
          <p:cNvSpPr/>
          <p:nvPr/>
        </p:nvSpPr>
        <p:spPr>
          <a:xfrm>
            <a:off x="4486490" y="2616201"/>
            <a:ext cx="2454582" cy="592926"/>
          </a:xfrm>
          <a:prstGeom prst="roundRect">
            <a:avLst>
              <a:gd name="adj" fmla="val 5133"/>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800" b="0" i="0" u="none">
                <a:solidFill>
                  <a:srgbClr val="008CD2"/>
                </a:solidFill>
                <a:latin typeface="Calibri Light"/>
                <a:cs typeface="Calibri Light"/>
              </a:rPr>
              <a:t>Stand-by</a:t>
            </a:r>
          </a:p>
        </p:txBody>
      </p:sp>
      <p:sp>
        <p:nvSpPr>
          <p:cNvPr id="5" name="Oval 4"/>
          <p:cNvSpPr/>
          <p:nvPr/>
        </p:nvSpPr>
        <p:spPr>
          <a:xfrm>
            <a:off x="1661869" y="4415625"/>
            <a:ext cx="635000" cy="635000"/>
          </a:xfrm>
          <a:prstGeom prst="ellips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t>PRO 3.2</a:t>
            </a:r>
          </a:p>
        </p:txBody>
      </p:sp>
      <p:sp>
        <p:nvSpPr>
          <p:cNvPr id="39" name="Oval 38"/>
          <p:cNvSpPr/>
          <p:nvPr/>
        </p:nvSpPr>
        <p:spPr>
          <a:xfrm>
            <a:off x="6623572" y="4415625"/>
            <a:ext cx="635000" cy="635000"/>
          </a:xfrm>
          <a:prstGeom prst="ellipse">
            <a:avLst/>
          </a:prstGeom>
          <a:solidFill>
            <a:srgbClr val="800000">
              <a:alpha val="75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t>PRO 3.2</a:t>
            </a:r>
          </a:p>
        </p:txBody>
      </p:sp>
    </p:spTree>
    <p:extLst>
      <p:ext uri="{BB962C8B-B14F-4D97-AF65-F5344CB8AC3E}">
        <p14:creationId xmlns:p14="http://schemas.microsoft.com/office/powerpoint/2010/main" xmlns="" val="433451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bgerundetes Rechteck 32"/>
          <p:cNvSpPr/>
          <p:nvPr/>
        </p:nvSpPr>
        <p:spPr>
          <a:xfrm>
            <a:off x="1971890"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42" name="Oval 41"/>
          <p:cNvSpPr/>
          <p:nvPr/>
        </p:nvSpPr>
        <p:spPr>
          <a:xfrm>
            <a:off x="1661869" y="4415625"/>
            <a:ext cx="635000" cy="635000"/>
          </a:xfrm>
          <a:prstGeom prst="ellips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t>PRO 3.2</a:t>
            </a:r>
          </a:p>
        </p:txBody>
      </p:sp>
      <p:sp>
        <p:nvSpPr>
          <p:cNvPr id="2" name="Titel 1"/>
          <p:cNvSpPr>
            <a:spLocks noGrp="1"/>
          </p:cNvSpPr>
          <p:nvPr>
            <p:ph type="ctrTitle"/>
          </p:nvPr>
        </p:nvSpPr>
        <p:spPr>
          <a:xfrm>
            <a:off x="936318" y="1029756"/>
            <a:ext cx="2393535" cy="529074"/>
          </a:xfrm>
        </p:spPr>
        <p:txBody>
          <a:bodyPr/>
          <a:lstStyle/>
          <a:p>
            <a:pPr algn="l" rtl="0"/>
            <a:r>
              <a:rPr lang="en" b="0" i="0" u="none"/>
              <a:t>Maintenance</a:t>
            </a:r>
          </a:p>
        </p:txBody>
      </p:sp>
      <p:sp>
        <p:nvSpPr>
          <p:cNvPr id="3" name="Untertitel 2"/>
          <p:cNvSpPr>
            <a:spLocks noGrp="1"/>
          </p:cNvSpPr>
          <p:nvPr>
            <p:ph type="subTitle" idx="1"/>
          </p:nvPr>
        </p:nvSpPr>
        <p:spPr>
          <a:xfrm>
            <a:off x="936318" y="1632633"/>
            <a:ext cx="3183940" cy="421352"/>
          </a:xfrm>
        </p:spPr>
        <p:txBody>
          <a:bodyPr/>
          <a:lstStyle/>
          <a:p>
            <a:pPr algn="l" rtl="0"/>
            <a:r>
              <a:rPr lang="en" b="0" i="0" u="none"/>
              <a:t>Security and Efficienc</a:t>
            </a:r>
            <a:r>
              <a:rPr lang="de-AT" b="0" i="0" u="none"/>
              <a:t>y</a:t>
            </a:r>
            <a:endParaRPr lang="en" b="0" i="0" u="none"/>
          </a:p>
        </p:txBody>
      </p:sp>
      <p:sp>
        <p:nvSpPr>
          <p:cNvPr id="35" name="Abgerundetes Rechteck 34"/>
          <p:cNvSpPr/>
          <p:nvPr/>
        </p:nvSpPr>
        <p:spPr>
          <a:xfrm>
            <a:off x="1971890"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41" name="Abgerundetes Rechteck 40"/>
          <p:cNvSpPr/>
          <p:nvPr/>
        </p:nvSpPr>
        <p:spPr>
          <a:xfrm>
            <a:off x="1971890"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3" name="Abgerundetes Rechteck 22"/>
          <p:cNvSpPr/>
          <p:nvPr/>
        </p:nvSpPr>
        <p:spPr>
          <a:xfrm>
            <a:off x="4484749"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25" name="Abgerundetes Rechteck 24"/>
          <p:cNvSpPr/>
          <p:nvPr/>
        </p:nvSpPr>
        <p:spPr>
          <a:xfrm>
            <a:off x="4484749"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Copy of Virtual Machine 3</a:t>
            </a:r>
          </a:p>
        </p:txBody>
      </p:sp>
      <p:sp>
        <p:nvSpPr>
          <p:cNvPr id="34" name="Abgerundetes Rechteck 33"/>
          <p:cNvSpPr/>
          <p:nvPr/>
        </p:nvSpPr>
        <p:spPr>
          <a:xfrm>
            <a:off x="4484749"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grpSp>
        <p:nvGrpSpPr>
          <p:cNvPr id="21" name="Gruppierung 20"/>
          <p:cNvGrpSpPr/>
          <p:nvPr/>
        </p:nvGrpSpPr>
        <p:grpSpPr>
          <a:xfrm>
            <a:off x="1971890" y="6074575"/>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0" name="Abgerundetes Rechteck 19"/>
          <p:cNvSpPr/>
          <p:nvPr/>
        </p:nvSpPr>
        <p:spPr>
          <a:xfrm>
            <a:off x="1979371" y="3964325"/>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27" name="Abgerundetes Rechteck 26"/>
          <p:cNvSpPr/>
          <p:nvPr/>
        </p:nvSpPr>
        <p:spPr>
          <a:xfrm>
            <a:off x="1979371"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30" name="Abgerundetes Rechteck 29"/>
          <p:cNvSpPr/>
          <p:nvPr/>
        </p:nvSpPr>
        <p:spPr>
          <a:xfrm>
            <a:off x="1979371" y="3319232"/>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31" name="Abgerundetes Rechteck 30"/>
          <p:cNvSpPr/>
          <p:nvPr/>
        </p:nvSpPr>
        <p:spPr>
          <a:xfrm>
            <a:off x="4486493" y="3964325"/>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32" name="Abgerundetes Rechteck 31"/>
          <p:cNvSpPr/>
          <p:nvPr/>
        </p:nvSpPr>
        <p:spPr>
          <a:xfrm>
            <a:off x="4486493"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36" name="Abgerundetes Rechteck 35"/>
          <p:cNvSpPr/>
          <p:nvPr/>
        </p:nvSpPr>
        <p:spPr>
          <a:xfrm>
            <a:off x="4486493" y="3319232"/>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37" name="Abgerundetes Rechteck 36"/>
          <p:cNvSpPr/>
          <p:nvPr/>
        </p:nvSpPr>
        <p:spPr>
          <a:xfrm>
            <a:off x="1971890" y="2319736"/>
            <a:ext cx="2454582" cy="592925"/>
          </a:xfrm>
          <a:prstGeom prst="roundRect">
            <a:avLst>
              <a:gd name="adj" fmla="val 5133"/>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800" b="0" i="0" u="none">
                <a:solidFill>
                  <a:srgbClr val="FFFFFF"/>
                </a:solidFill>
                <a:latin typeface="Calibri Light"/>
                <a:cs typeface="Calibri Light"/>
              </a:rPr>
              <a:t>Updates and Extensions</a:t>
            </a:r>
          </a:p>
        </p:txBody>
      </p:sp>
      <p:sp>
        <p:nvSpPr>
          <p:cNvPr id="38" name="Abgerundetes Rechteck 37"/>
          <p:cNvSpPr/>
          <p:nvPr/>
        </p:nvSpPr>
        <p:spPr>
          <a:xfrm>
            <a:off x="4486490" y="2616201"/>
            <a:ext cx="2454582" cy="592926"/>
          </a:xfrm>
          <a:prstGeom prst="roundRect">
            <a:avLst>
              <a:gd name="adj" fmla="val 5133"/>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800" b="0" i="0" u="none">
                <a:solidFill>
                  <a:srgbClr val="FFFFFF"/>
                </a:solidFill>
                <a:latin typeface="Calibri Light"/>
                <a:cs typeface="Calibri Light"/>
              </a:rPr>
              <a:t>LIVE</a:t>
            </a:r>
          </a:p>
        </p:txBody>
      </p:sp>
      <p:sp>
        <p:nvSpPr>
          <p:cNvPr id="5" name="Oval 4"/>
          <p:cNvSpPr/>
          <p:nvPr/>
        </p:nvSpPr>
        <p:spPr>
          <a:xfrm>
            <a:off x="1661869" y="4415625"/>
            <a:ext cx="635000" cy="635000"/>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ln>
                  <a:solidFill>
                    <a:srgbClr val="FFFFFF"/>
                  </a:solidFill>
                </a:ln>
              </a:rPr>
              <a:t>PRO 4.0</a:t>
            </a:r>
          </a:p>
        </p:txBody>
      </p:sp>
      <p:sp>
        <p:nvSpPr>
          <p:cNvPr id="39" name="Oval 38"/>
          <p:cNvSpPr/>
          <p:nvPr/>
        </p:nvSpPr>
        <p:spPr>
          <a:xfrm>
            <a:off x="6623572" y="4415625"/>
            <a:ext cx="635000" cy="635000"/>
          </a:xfrm>
          <a:prstGeom prst="ellipse">
            <a:avLst/>
          </a:prstGeom>
          <a:solidFill>
            <a:srgbClr val="800000">
              <a:alpha val="75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t>PRO 3.2</a:t>
            </a:r>
          </a:p>
        </p:txBody>
      </p:sp>
      <p:sp>
        <p:nvSpPr>
          <p:cNvPr id="40" name="Abgerundetes Rechteck 39"/>
          <p:cNvSpPr/>
          <p:nvPr/>
        </p:nvSpPr>
        <p:spPr>
          <a:xfrm>
            <a:off x="1979371" y="2999013"/>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Tree>
    <p:extLst>
      <p:ext uri="{BB962C8B-B14F-4D97-AF65-F5344CB8AC3E}">
        <p14:creationId xmlns:p14="http://schemas.microsoft.com/office/powerpoint/2010/main" xmlns="" val="34403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61111E-6 0.04259 L 3.61111E-6 -1.48148E-6 " pathEditMode="relative" rAng="0" ptsTypes="AA">
                                      <p:cBhvr>
                                        <p:cTn id="6" dur="1000" fill="hold"/>
                                        <p:tgtEl>
                                          <p:spTgt spid="37"/>
                                        </p:tgtEl>
                                        <p:attrNameLst>
                                          <p:attrName>ppt_x</p:attrName>
                                          <p:attrName>ppt_y</p:attrName>
                                        </p:attrNameLst>
                                      </p:cBhvr>
                                      <p:rCtr x="0" y="-2130"/>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300"/>
                                        <p:tgtEl>
                                          <p:spTgt spid="40"/>
                                        </p:tgtEl>
                                      </p:cBhvr>
                                    </p:animEffect>
                                  </p:childTnLst>
                                </p:cTn>
                              </p:par>
                            </p:childTnLst>
                          </p:cTn>
                        </p:par>
                        <p:par>
                          <p:cTn id="11" fill="hold">
                            <p:stCondLst>
                              <p:cond delay="13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6" y="1029756"/>
            <a:ext cx="3483456" cy="529074"/>
          </a:xfrm>
        </p:spPr>
        <p:txBody>
          <a:bodyPr/>
          <a:lstStyle/>
          <a:p>
            <a:pPr algn="l" rtl="0"/>
            <a:r>
              <a:rPr lang="en" b="0" i="0" u="none"/>
              <a:t>Maintenance: done</a:t>
            </a:r>
          </a:p>
        </p:txBody>
      </p:sp>
      <p:sp>
        <p:nvSpPr>
          <p:cNvPr id="3" name="Untertitel 2"/>
          <p:cNvSpPr>
            <a:spLocks noGrp="1"/>
          </p:cNvSpPr>
          <p:nvPr>
            <p:ph type="subTitle" idx="1"/>
          </p:nvPr>
        </p:nvSpPr>
        <p:spPr>
          <a:xfrm>
            <a:off x="936318" y="1632633"/>
            <a:ext cx="3183940" cy="421352"/>
          </a:xfrm>
        </p:spPr>
        <p:txBody>
          <a:bodyPr/>
          <a:lstStyle/>
          <a:p>
            <a:pPr algn="l" rtl="0"/>
            <a:r>
              <a:rPr lang="en" b="0" i="0" u="none"/>
              <a:t>Security and Efficienc</a:t>
            </a:r>
            <a:r>
              <a:rPr lang="de-AT" b="0" i="0" u="none"/>
              <a:t>y</a:t>
            </a:r>
            <a:endParaRPr lang="en" b="0" i="0" u="none"/>
          </a:p>
        </p:txBody>
      </p:sp>
      <p:sp>
        <p:nvSpPr>
          <p:cNvPr id="35" name="Abgerundetes Rechteck 34"/>
          <p:cNvSpPr/>
          <p:nvPr/>
        </p:nvSpPr>
        <p:spPr>
          <a:xfrm>
            <a:off x="1971890" y="5136350"/>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41" name="Abgerundetes Rechteck 40"/>
          <p:cNvSpPr/>
          <p:nvPr/>
        </p:nvSpPr>
        <p:spPr>
          <a:xfrm>
            <a:off x="1971890"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3</a:t>
            </a:r>
          </a:p>
        </p:txBody>
      </p:sp>
      <p:sp>
        <p:nvSpPr>
          <p:cNvPr id="25" name="Abgerundetes Rechteck 24"/>
          <p:cNvSpPr/>
          <p:nvPr/>
        </p:nvSpPr>
        <p:spPr>
          <a:xfrm>
            <a:off x="4484749" y="5572125"/>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Copy of Virtual Machine 3</a:t>
            </a:r>
          </a:p>
        </p:txBody>
      </p:sp>
      <p:sp>
        <p:nvSpPr>
          <p:cNvPr id="33" name="Abgerundetes Rechteck 32"/>
          <p:cNvSpPr/>
          <p:nvPr/>
        </p:nvSpPr>
        <p:spPr>
          <a:xfrm>
            <a:off x="1971890" y="4347375"/>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grpSp>
        <p:nvGrpSpPr>
          <p:cNvPr id="21" name="Gruppierung 20"/>
          <p:cNvGrpSpPr/>
          <p:nvPr/>
        </p:nvGrpSpPr>
        <p:grpSpPr>
          <a:xfrm>
            <a:off x="1971890" y="6074575"/>
            <a:ext cx="4969182" cy="546100"/>
            <a:chOff x="936318" y="5486400"/>
            <a:chExt cx="4969182" cy="546100"/>
          </a:xfrm>
        </p:grpSpPr>
        <p:sp>
          <p:nvSpPr>
            <p:cNvPr id="22" name="Abgerundetes Rechteck 21"/>
            <p:cNvSpPr/>
            <p:nvPr/>
          </p:nvSpPr>
          <p:spPr>
            <a:xfrm>
              <a:off x="936318" y="5486400"/>
              <a:ext cx="49691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24" name="Gruppierung 23"/>
            <p:cNvGrpSpPr/>
            <p:nvPr/>
          </p:nvGrpSpPr>
          <p:grpSpPr>
            <a:xfrm>
              <a:off x="2300204" y="5661248"/>
              <a:ext cx="2252174" cy="222554"/>
              <a:chOff x="2286199" y="5481131"/>
              <a:chExt cx="4680035" cy="462469"/>
            </a:xfrm>
          </p:grpSpPr>
          <p:pic>
            <p:nvPicPr>
              <p:cNvPr id="26" name="Bild 25"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28" name="Bild 2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29" name="Bild 2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grpSp>
      <p:sp>
        <p:nvSpPr>
          <p:cNvPr id="20" name="Abgerundetes Rechteck 19"/>
          <p:cNvSpPr/>
          <p:nvPr/>
        </p:nvSpPr>
        <p:spPr>
          <a:xfrm>
            <a:off x="1979371" y="3964325"/>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27" name="Abgerundetes Rechteck 26"/>
          <p:cNvSpPr/>
          <p:nvPr/>
        </p:nvSpPr>
        <p:spPr>
          <a:xfrm>
            <a:off x="1979371"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30" name="Abgerundetes Rechteck 29"/>
          <p:cNvSpPr/>
          <p:nvPr/>
        </p:nvSpPr>
        <p:spPr>
          <a:xfrm>
            <a:off x="1979371" y="3319232"/>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31" name="Abgerundetes Rechteck 30"/>
          <p:cNvSpPr/>
          <p:nvPr/>
        </p:nvSpPr>
        <p:spPr>
          <a:xfrm>
            <a:off x="4486493" y="3964325"/>
            <a:ext cx="2454580" cy="320217"/>
          </a:xfrm>
          <a:prstGeom prst="roundRect">
            <a:avLst>
              <a:gd name="adj" fmla="val 11028"/>
            </a:avLst>
          </a:prstGeom>
          <a:gradFill flip="none" rotWithShape="1">
            <a:gsLst>
              <a:gs pos="0">
                <a:srgbClr val="008CD2">
                  <a:alpha val="70000"/>
                </a:srgbClr>
              </a:gs>
              <a:gs pos="1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1.</a:t>
            </a:r>
            <a:r>
              <a:rPr lang="en" b="0" i="0" u="none">
                <a:solidFill>
                  <a:schemeClr val="bg1"/>
                </a:solidFill>
                <a:latin typeface="Calibri Light"/>
                <a:cs typeface="Calibri Light"/>
              </a:rPr>
              <a:t> Instance (112 Subscribers)</a:t>
            </a:r>
          </a:p>
        </p:txBody>
      </p:sp>
      <p:sp>
        <p:nvSpPr>
          <p:cNvPr id="32" name="Abgerundetes Rechteck 31"/>
          <p:cNvSpPr/>
          <p:nvPr/>
        </p:nvSpPr>
        <p:spPr>
          <a:xfrm>
            <a:off x="4486493" y="3644106"/>
            <a:ext cx="2454580" cy="320217"/>
          </a:xfrm>
          <a:prstGeom prst="roundRect">
            <a:avLst>
              <a:gd name="adj" fmla="val 11028"/>
            </a:avLst>
          </a:prstGeom>
          <a:gradFill flip="none" rotWithShape="1">
            <a:gsLst>
              <a:gs pos="0">
                <a:srgbClr val="008CD2"/>
              </a:gs>
              <a:gs pos="2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2.</a:t>
            </a:r>
            <a:r>
              <a:rPr lang="en" b="0" i="0" u="none">
                <a:solidFill>
                  <a:schemeClr val="bg1"/>
                </a:solidFill>
                <a:latin typeface="Calibri Light"/>
                <a:cs typeface="Calibri Light"/>
              </a:rPr>
              <a:t> Instance (112 Subscribers)</a:t>
            </a:r>
          </a:p>
        </p:txBody>
      </p:sp>
      <p:sp>
        <p:nvSpPr>
          <p:cNvPr id="36" name="Abgerundetes Rechteck 35"/>
          <p:cNvSpPr/>
          <p:nvPr/>
        </p:nvSpPr>
        <p:spPr>
          <a:xfrm>
            <a:off x="4486493" y="3319232"/>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3.</a:t>
            </a:r>
            <a:r>
              <a:rPr lang="en" b="0" i="0" u="none">
                <a:solidFill>
                  <a:schemeClr val="bg1"/>
                </a:solidFill>
                <a:latin typeface="Calibri Light"/>
                <a:cs typeface="Calibri Light"/>
              </a:rPr>
              <a:t> Instance (112 Subscribers)</a:t>
            </a:r>
          </a:p>
        </p:txBody>
      </p:sp>
      <p:sp>
        <p:nvSpPr>
          <p:cNvPr id="37" name="Abgerundetes Rechteck 36"/>
          <p:cNvSpPr/>
          <p:nvPr/>
        </p:nvSpPr>
        <p:spPr>
          <a:xfrm>
            <a:off x="1971890" y="2319736"/>
            <a:ext cx="2454582" cy="592925"/>
          </a:xfrm>
          <a:prstGeom prst="roundRect">
            <a:avLst>
              <a:gd name="adj" fmla="val 5133"/>
            </a:avLst>
          </a:prstGeom>
          <a:solidFill>
            <a:srgbClr val="95C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800" b="0" i="0" u="none">
                <a:solidFill>
                  <a:srgbClr val="FFFFFF"/>
                </a:solidFill>
                <a:latin typeface="Calibri Light"/>
                <a:cs typeface="Calibri Light"/>
              </a:rPr>
              <a:t>LIVE</a:t>
            </a:r>
          </a:p>
        </p:txBody>
      </p:sp>
      <p:sp>
        <p:nvSpPr>
          <p:cNvPr id="5" name="Oval 4"/>
          <p:cNvSpPr/>
          <p:nvPr/>
        </p:nvSpPr>
        <p:spPr>
          <a:xfrm>
            <a:off x="1661869" y="4415625"/>
            <a:ext cx="635000" cy="635000"/>
          </a:xfrm>
          <a:prstGeom prst="ellipse">
            <a:avLst/>
          </a:prstGeom>
          <a:solidFill>
            <a:srgbClr val="95C11F"/>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ln>
                  <a:solidFill>
                    <a:srgbClr val="FFFFFF"/>
                  </a:solidFill>
                </a:ln>
              </a:rPr>
              <a:t>PRO 4.0</a:t>
            </a:r>
          </a:p>
        </p:txBody>
      </p:sp>
      <p:sp>
        <p:nvSpPr>
          <p:cNvPr id="40" name="Abgerundetes Rechteck 39"/>
          <p:cNvSpPr/>
          <p:nvPr/>
        </p:nvSpPr>
        <p:spPr>
          <a:xfrm>
            <a:off x="1979371" y="2999013"/>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
        <p:nvSpPr>
          <p:cNvPr id="42" name="Abgerundetes Rechteck 41"/>
          <p:cNvSpPr/>
          <p:nvPr/>
        </p:nvSpPr>
        <p:spPr>
          <a:xfrm>
            <a:off x="4484749" y="5136350"/>
            <a:ext cx="2454582" cy="400850"/>
          </a:xfrm>
          <a:prstGeom prst="roundRect">
            <a:avLst>
              <a:gd name="adj" fmla="val 11028"/>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43" name="Abgerundetes Rechteck 42"/>
          <p:cNvSpPr/>
          <p:nvPr/>
        </p:nvSpPr>
        <p:spPr>
          <a:xfrm>
            <a:off x="4484749" y="4347375"/>
            <a:ext cx="2454582" cy="754050"/>
          </a:xfrm>
          <a:prstGeom prst="roundRect">
            <a:avLst>
              <a:gd name="adj" fmla="val 5133"/>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VirtuoSIS</a:t>
            </a:r>
          </a:p>
        </p:txBody>
      </p:sp>
      <p:sp>
        <p:nvSpPr>
          <p:cNvPr id="44" name="Abgerundetes Rechteck 43"/>
          <p:cNvSpPr/>
          <p:nvPr/>
        </p:nvSpPr>
        <p:spPr>
          <a:xfrm>
            <a:off x="4486490" y="2319002"/>
            <a:ext cx="2454582" cy="592926"/>
          </a:xfrm>
          <a:prstGeom prst="roundRect">
            <a:avLst>
              <a:gd name="adj" fmla="val 5133"/>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1800" b="0" i="0" u="none">
                <a:solidFill>
                  <a:srgbClr val="008CD2"/>
                </a:solidFill>
                <a:latin typeface="Calibri Light"/>
                <a:cs typeface="Calibri Light"/>
              </a:rPr>
              <a:t>Stand-by</a:t>
            </a:r>
          </a:p>
        </p:txBody>
      </p:sp>
      <p:sp>
        <p:nvSpPr>
          <p:cNvPr id="45" name="Abgerundetes Rechteck 44"/>
          <p:cNvSpPr/>
          <p:nvPr/>
        </p:nvSpPr>
        <p:spPr>
          <a:xfrm>
            <a:off x="4486493" y="2999013"/>
            <a:ext cx="2454580" cy="320217"/>
          </a:xfrm>
          <a:prstGeom prst="roundRect">
            <a:avLst>
              <a:gd name="adj" fmla="val 11028"/>
            </a:avLst>
          </a:prstGeom>
          <a:gradFill flip="none" rotWithShape="1">
            <a:gsLst>
              <a:gs pos="0">
                <a:srgbClr val="008CD2"/>
              </a:gs>
              <a:gs pos="30000">
                <a:srgbClr val="008CD2">
                  <a:alpha val="0"/>
                </a:srgbClr>
              </a:gs>
            </a:gsLst>
            <a:lin ang="0" scaled="1"/>
            <a:tileRec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rtl="0"/>
            <a:r>
              <a:rPr lang="en" sz="1800" b="1" i="0" u="none">
                <a:solidFill>
                  <a:schemeClr val="bg1"/>
                </a:solidFill>
                <a:latin typeface="Calibri"/>
                <a:cs typeface="Calibri"/>
              </a:rPr>
              <a:t>4.</a:t>
            </a:r>
            <a:r>
              <a:rPr lang="en" b="0" i="0" u="none">
                <a:solidFill>
                  <a:schemeClr val="bg1"/>
                </a:solidFill>
                <a:latin typeface="Calibri Light"/>
                <a:cs typeface="Calibri Light"/>
              </a:rPr>
              <a:t> Instance (112 Subscribers)</a:t>
            </a:r>
          </a:p>
        </p:txBody>
      </p:sp>
      <p:sp>
        <p:nvSpPr>
          <p:cNvPr id="39" name="Oval 38"/>
          <p:cNvSpPr/>
          <p:nvPr/>
        </p:nvSpPr>
        <p:spPr>
          <a:xfrm>
            <a:off x="6623572" y="4415625"/>
            <a:ext cx="635000" cy="635000"/>
          </a:xfrm>
          <a:prstGeom prst="ellipse">
            <a:avLst/>
          </a:prstGeom>
          <a:solidFill>
            <a:srgbClr val="95C11F">
              <a:alpha val="75000"/>
            </a:srgbClr>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rtl="0"/>
            <a:r>
              <a:rPr lang="en" sz="1600" b="0" i="0" u="none"/>
              <a:t>PRO 4.0</a:t>
            </a:r>
          </a:p>
        </p:txBody>
      </p:sp>
    </p:spTree>
    <p:extLst>
      <p:ext uri="{BB962C8B-B14F-4D97-AF65-F5344CB8AC3E}">
        <p14:creationId xmlns:p14="http://schemas.microsoft.com/office/powerpoint/2010/main" xmlns="" val="2739969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36318" y="4151316"/>
            <a:ext cx="4351254" cy="1190793"/>
          </a:xfrm>
        </p:spPr>
        <p:txBody>
          <a:bodyPr/>
          <a:lstStyle/>
          <a:p>
            <a:pPr algn="l" rtl="0"/>
            <a:r>
              <a:rPr lang="en" b="0" i="0" u="none"/>
              <a:t>Even in case of a server failure,</a:t>
            </a:r>
            <a:r>
              <a:rPr lang="en"/>
              <a:t/>
            </a:r>
            <a:br>
              <a:rPr lang="en"/>
            </a:br>
            <a:r>
              <a:rPr lang="en" b="0" i="0" u="none"/>
              <a:t>ongoing conversations will </a:t>
            </a:r>
            <a:r>
              <a:rPr lang="de-AT" b="0" i="0" u="none"/>
              <a:t/>
            </a:r>
            <a:br>
              <a:rPr lang="de-AT" b="0" i="0" u="none"/>
            </a:br>
            <a:r>
              <a:rPr lang="en" b="0" i="0" u="none"/>
              <a:t>continue uninterrupted</a:t>
            </a:r>
          </a:p>
        </p:txBody>
      </p:sp>
      <p:sp>
        <p:nvSpPr>
          <p:cNvPr id="10" name="Titel 9"/>
          <p:cNvSpPr>
            <a:spLocks noGrp="1"/>
          </p:cNvSpPr>
          <p:nvPr>
            <p:ph type="ctrTitle"/>
          </p:nvPr>
        </p:nvSpPr>
        <p:spPr>
          <a:xfrm>
            <a:off x="936317" y="2544633"/>
            <a:ext cx="3702025" cy="1513959"/>
          </a:xfrm>
        </p:spPr>
        <p:txBody>
          <a:bodyPr/>
          <a:lstStyle/>
          <a:p>
            <a:pPr algn="l" rtl="0"/>
            <a:r>
              <a:rPr lang="en" b="0" i="0" u="none"/>
              <a:t>Sustained Intercom </a:t>
            </a:r>
            <a:r>
              <a:rPr lang="de-AT" b="0" i="0" u="none"/>
              <a:t/>
            </a:r>
            <a:br>
              <a:rPr lang="de-AT" b="0" i="0" u="none"/>
            </a:br>
            <a:r>
              <a:rPr lang="en" b="0" i="0" u="none"/>
              <a:t>performance, thanks </a:t>
            </a:r>
            <a:r>
              <a:rPr lang="de-AT" b="0" i="0" u="none"/>
              <a:t/>
            </a:r>
            <a:br>
              <a:rPr lang="de-AT" b="0" i="0" u="none"/>
            </a:br>
            <a:r>
              <a:rPr lang="en" b="0" i="0" u="none"/>
              <a:t>to</a:t>
            </a:r>
            <a:r>
              <a:rPr lang="de-AT"/>
              <a:t> </a:t>
            </a:r>
            <a:r>
              <a:rPr lang="en" b="0" i="0" u="none"/>
              <a:t>Fault Tolerance</a:t>
            </a:r>
            <a:r>
              <a:rPr lang="de-AT" b="0" i="0" u="none"/>
              <a:t>*</a:t>
            </a:r>
            <a:endParaRPr lang="en" b="0" i="0" u="none"/>
          </a:p>
        </p:txBody>
      </p:sp>
      <p:sp>
        <p:nvSpPr>
          <p:cNvPr id="4" name="Textfeld 3"/>
          <p:cNvSpPr txBox="1"/>
          <p:nvPr/>
        </p:nvSpPr>
        <p:spPr>
          <a:xfrm>
            <a:off x="969433" y="6238039"/>
            <a:ext cx="6836832" cy="307773"/>
          </a:xfrm>
          <a:prstGeom prst="rect">
            <a:avLst/>
          </a:prstGeom>
          <a:noFill/>
        </p:spPr>
        <p:txBody>
          <a:bodyPr wrap="square" lIns="91436" tIns="45718" rIns="91436" bIns="45718" rtlCol="0">
            <a:spAutoFit/>
          </a:bodyPr>
          <a:lstStyle/>
          <a:p>
            <a:r>
              <a:rPr lang="de-DE" noProof="1" smtClean="0">
                <a:solidFill>
                  <a:srgbClr val="008CD2"/>
                </a:solidFill>
                <a:latin typeface="Calibri Light"/>
                <a:cs typeface="Calibri Light"/>
              </a:rPr>
              <a:t>* Depending on the virtual IT-Infrastructure (Hypervisor)</a:t>
            </a:r>
          </a:p>
        </p:txBody>
      </p:sp>
    </p:spTree>
    <p:extLst>
      <p:ext uri="{BB962C8B-B14F-4D97-AF65-F5344CB8AC3E}">
        <p14:creationId xmlns:p14="http://schemas.microsoft.com/office/powerpoint/2010/main" xmlns="" val="714078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3506499" cy="529074"/>
          </a:xfrm>
        </p:spPr>
        <p:txBody>
          <a:bodyPr/>
          <a:lstStyle/>
          <a:p>
            <a:r>
              <a:rPr lang="en"/>
              <a:t>Reduced overhead</a:t>
            </a:r>
            <a:r>
              <a:rPr lang="de-AT"/>
              <a:t>s</a:t>
            </a:r>
            <a:endParaRPr lang="en" b="0" i="0" u="none"/>
          </a:p>
        </p:txBody>
      </p:sp>
      <p:sp>
        <p:nvSpPr>
          <p:cNvPr id="3" name="Untertitel 2"/>
          <p:cNvSpPr>
            <a:spLocks noGrp="1"/>
          </p:cNvSpPr>
          <p:nvPr>
            <p:ph type="subTitle" idx="1"/>
          </p:nvPr>
        </p:nvSpPr>
        <p:spPr>
          <a:xfrm>
            <a:off x="936317" y="1632633"/>
            <a:ext cx="4872543" cy="421352"/>
          </a:xfrm>
        </p:spPr>
        <p:txBody>
          <a:bodyPr/>
          <a:lstStyle/>
          <a:p>
            <a:pPr algn="l" rtl="0"/>
            <a:r>
              <a:rPr lang="de-AT" b="0" i="0" u="none"/>
              <a:t>Low </a:t>
            </a:r>
            <a:r>
              <a:rPr lang="en" b="0" i="0" u="none"/>
              <a:t>Total Cost of Ownership</a:t>
            </a:r>
            <a:r>
              <a:rPr lang="de-AT" b="0" i="0" u="none"/>
              <a:t> – </a:t>
            </a:r>
            <a:r>
              <a:rPr lang="en" b="0" i="0" u="none"/>
              <a:t>TCO</a:t>
            </a:r>
          </a:p>
        </p:txBody>
      </p:sp>
      <p:sp>
        <p:nvSpPr>
          <p:cNvPr id="7" name="Inhaltsplatzhalter 3"/>
          <p:cNvSpPr>
            <a:spLocks noGrp="1"/>
          </p:cNvSpPr>
          <p:nvPr>
            <p:ph sz="quarter" idx="10"/>
          </p:nvPr>
        </p:nvSpPr>
        <p:spPr>
          <a:xfrm>
            <a:off x="936319" y="2514599"/>
            <a:ext cx="3830414" cy="3742268"/>
          </a:xfrm>
        </p:spPr>
        <p:txBody>
          <a:bodyPr>
            <a:noAutofit/>
          </a:bodyPr>
          <a:lstStyle/>
          <a:p>
            <a:pPr marL="0" indent="0">
              <a:buNone/>
            </a:pPr>
            <a:endParaRPr lang="de-AT"/>
          </a:p>
          <a:p>
            <a:pPr marL="0" indent="0">
              <a:buNone/>
            </a:pPr>
            <a:r>
              <a:rPr lang="en"/>
              <a:t>Thanks to integrated </a:t>
            </a:r>
            <a:br>
              <a:rPr lang="en"/>
            </a:br>
            <a:r>
              <a:rPr lang="en"/>
              <a:t>redundancy and </a:t>
            </a:r>
            <a:r>
              <a:rPr lang="en-GB"/>
              <a:t>high utilization of existing resources (staff, energy, computing resources)</a:t>
            </a:r>
          </a:p>
        </p:txBody>
      </p:sp>
      <p:sp>
        <p:nvSpPr>
          <p:cNvPr id="6" name="Textfeld 5"/>
          <p:cNvSpPr txBox="1"/>
          <p:nvPr/>
        </p:nvSpPr>
        <p:spPr>
          <a:xfrm>
            <a:off x="1043753" y="6367157"/>
            <a:ext cx="8614883" cy="307773"/>
          </a:xfrm>
          <a:prstGeom prst="rect">
            <a:avLst/>
          </a:prstGeom>
          <a:noFill/>
        </p:spPr>
        <p:txBody>
          <a:bodyPr wrap="square" lIns="91436" tIns="45718" rIns="91436" bIns="45718" rtlCol="0">
            <a:spAutoFit/>
          </a:bodyPr>
          <a:lstStyle/>
          <a:p>
            <a:pPr algn="l" rtl="0"/>
            <a:r>
              <a:rPr lang="en" b="0" i="0" u="none">
                <a:solidFill>
                  <a:srgbClr val="008CD2"/>
                </a:solidFill>
                <a:latin typeface="Calibri Light"/>
                <a:cs typeface="Calibri Light"/>
              </a:rPr>
              <a:t>* Compared to a redundant system concept based on GE 800 servers and 100 subscribers.</a:t>
            </a:r>
          </a:p>
        </p:txBody>
      </p:sp>
      <p:graphicFrame>
        <p:nvGraphicFramePr>
          <p:cNvPr id="8" name="Diagramm 7"/>
          <p:cNvGraphicFramePr/>
          <p:nvPr>
            <p:extLst>
              <p:ext uri="{D42A27DB-BD31-4B8C-83A1-F6EECF244321}">
                <p14:modId xmlns:p14="http://schemas.microsoft.com/office/powerpoint/2010/main" xmlns="" val="415844004"/>
              </p:ext>
            </p:extLst>
          </p:nvPr>
        </p:nvGraphicFramePr>
        <p:xfrm>
          <a:off x="3453831" y="1884975"/>
          <a:ext cx="6608244" cy="3841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 9"/>
          <p:cNvGraphicFramePr/>
          <p:nvPr>
            <p:extLst>
              <p:ext uri="{D42A27DB-BD31-4B8C-83A1-F6EECF244321}">
                <p14:modId xmlns:p14="http://schemas.microsoft.com/office/powerpoint/2010/main" xmlns="" val="852677274"/>
              </p:ext>
            </p:extLst>
          </p:nvPr>
        </p:nvGraphicFramePr>
        <p:xfrm>
          <a:off x="4454958" y="3038352"/>
          <a:ext cx="4621996" cy="26871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Oval 8"/>
          <p:cNvSpPr/>
          <p:nvPr/>
        </p:nvSpPr>
        <p:spPr>
          <a:xfrm>
            <a:off x="4841449" y="1888033"/>
            <a:ext cx="3834372" cy="3832577"/>
          </a:xfrm>
          <a:prstGeom prst="ellipse">
            <a:avLst/>
          </a:prstGeom>
          <a:no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lIns="0" tIns="0" rIns="0" bIns="234000" rtlCol="0" anchor="ctr"/>
          <a:lstStyle/>
          <a:p>
            <a:pPr algn="ctr" rtl="0"/>
            <a:endParaRPr lang="en" sz="2000" b="0" i="0" u="none">
              <a:solidFill>
                <a:srgbClr val="FFFFFF"/>
              </a:solidFill>
              <a:latin typeface="Calibri Light"/>
              <a:cs typeface="Calibri Light"/>
            </a:endParaRPr>
          </a:p>
        </p:txBody>
      </p:sp>
      <p:sp>
        <p:nvSpPr>
          <p:cNvPr id="11" name="Textfeld 10"/>
          <p:cNvSpPr txBox="1"/>
          <p:nvPr/>
        </p:nvSpPr>
        <p:spPr>
          <a:xfrm>
            <a:off x="6168351" y="1917859"/>
            <a:ext cx="1193141" cy="1092603"/>
          </a:xfrm>
          <a:prstGeom prst="rect">
            <a:avLst/>
          </a:prstGeom>
          <a:noFill/>
        </p:spPr>
        <p:txBody>
          <a:bodyPr wrap="none" lIns="91436" tIns="45718" rIns="91436" bIns="45718" rtlCol="0">
            <a:spAutoFit/>
          </a:bodyPr>
          <a:lstStyle/>
          <a:p>
            <a:pPr algn="ctr"/>
            <a:r>
              <a:rPr lang="en" sz="1500">
                <a:solidFill>
                  <a:schemeClr val="bg1"/>
                </a:solidFill>
                <a:latin typeface="Calibri Light"/>
                <a:cs typeface="Calibri Light"/>
              </a:rPr>
              <a:t>approx.</a:t>
            </a:r>
          </a:p>
          <a:p>
            <a:pPr algn="ctr"/>
            <a:r>
              <a:rPr lang="en" sz="3500">
                <a:solidFill>
                  <a:schemeClr val="bg1"/>
                </a:solidFill>
                <a:latin typeface="Calibri Light"/>
                <a:cs typeface="Calibri Light"/>
              </a:rPr>
              <a:t>40 %</a:t>
            </a:r>
          </a:p>
          <a:p>
            <a:pPr algn="ctr"/>
            <a:r>
              <a:rPr lang="en" sz="1500">
                <a:solidFill>
                  <a:schemeClr val="bg1"/>
                </a:solidFill>
                <a:latin typeface="Calibri Light"/>
                <a:cs typeface="Calibri Light"/>
              </a:rPr>
              <a:t>TCO savings*</a:t>
            </a:r>
          </a:p>
        </p:txBody>
      </p:sp>
    </p:spTree>
    <p:extLst>
      <p:ext uri="{BB962C8B-B14F-4D97-AF65-F5344CB8AC3E}">
        <p14:creationId xmlns:p14="http://schemas.microsoft.com/office/powerpoint/2010/main" xmlns="" val="4911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set>
                                      <p:cBhvr>
                                        <p:cTn id="8" dur="1" fill="hold">
                                          <p:stCondLst>
                                            <p:cond delay="499"/>
                                          </p:stCondLst>
                                        </p:cTn>
                                        <p:tgtEl>
                                          <p:spTgt spid="8"/>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10" grpId="0">
        <p:bldAsOne/>
      </p:bldGraphic>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Gerade Verbindung 7"/>
          <p:cNvCxnSpPr/>
          <p:nvPr/>
        </p:nvCxnSpPr>
        <p:spPr>
          <a:xfrm>
            <a:off x="3423634" y="4195377"/>
            <a:ext cx="0" cy="1683072"/>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0" name="Gerade Verbindung 9"/>
          <p:cNvCxnSpPr/>
          <p:nvPr/>
        </p:nvCxnSpPr>
        <p:spPr>
          <a:xfrm>
            <a:off x="5708371" y="3815013"/>
            <a:ext cx="0" cy="2071903"/>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3938650" y="4063813"/>
            <a:ext cx="0" cy="1814636"/>
          </a:xfrm>
          <a:prstGeom prst="line">
            <a:avLst/>
          </a:prstGeom>
          <a:ln w="285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0" name="Freihandform 19"/>
          <p:cNvSpPr/>
          <p:nvPr/>
        </p:nvSpPr>
        <p:spPr>
          <a:xfrm>
            <a:off x="3491368" y="2435832"/>
            <a:ext cx="3672920" cy="1759546"/>
          </a:xfrm>
          <a:custGeom>
            <a:avLst/>
            <a:gdLst>
              <a:gd name="connsiteX0" fmla="*/ 0 w 4600363"/>
              <a:gd name="connsiteY0" fmla="*/ 1552264 h 1552264"/>
              <a:gd name="connsiteX1" fmla="*/ 4586252 w 4600363"/>
              <a:gd name="connsiteY1" fmla="*/ 994860 h 1552264"/>
              <a:gd name="connsiteX2" fmla="*/ 4600363 w 4600363"/>
              <a:gd name="connsiteY2" fmla="*/ 0 h 1552264"/>
              <a:gd name="connsiteX3" fmla="*/ 0 w 4600363"/>
              <a:gd name="connsiteY3" fmla="*/ 1552264 h 1552264"/>
            </a:gdLst>
            <a:ahLst/>
            <a:cxnLst>
              <a:cxn ang="0">
                <a:pos x="connsiteX0" y="connsiteY0"/>
              </a:cxn>
              <a:cxn ang="0">
                <a:pos x="connsiteX1" y="connsiteY1"/>
              </a:cxn>
              <a:cxn ang="0">
                <a:pos x="connsiteX2" y="connsiteY2"/>
              </a:cxn>
              <a:cxn ang="0">
                <a:pos x="connsiteX3" y="connsiteY3"/>
              </a:cxn>
            </a:cxnLst>
            <a:rect l="l" t="t" r="r" b="b"/>
            <a:pathLst>
              <a:path w="4600363" h="1552264">
                <a:moveTo>
                  <a:pt x="0" y="1552264"/>
                </a:moveTo>
                <a:lnTo>
                  <a:pt x="4586252" y="994860"/>
                </a:lnTo>
                <a:lnTo>
                  <a:pt x="4600363" y="0"/>
                </a:lnTo>
                <a:lnTo>
                  <a:pt x="0" y="1552264"/>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5" name="Inhaltsplatzhalter 4"/>
          <p:cNvGraphicFramePr>
            <a:graphicFrameLocks noGrp="1"/>
          </p:cNvGraphicFramePr>
          <p:nvPr>
            <p:ph sz="quarter" idx="10"/>
            <p:extLst>
              <p:ext uri="{D42A27DB-BD31-4B8C-83A1-F6EECF244321}">
                <p14:modId xmlns:p14="http://schemas.microsoft.com/office/powerpoint/2010/main" xmlns="" val="409361704"/>
              </p:ext>
            </p:extLst>
          </p:nvPr>
        </p:nvGraphicFramePr>
        <p:xfrm>
          <a:off x="2050381" y="2067326"/>
          <a:ext cx="5302919" cy="42120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el 1"/>
          <p:cNvSpPr>
            <a:spLocks noGrp="1"/>
          </p:cNvSpPr>
          <p:nvPr>
            <p:ph type="ctrTitle"/>
          </p:nvPr>
        </p:nvSpPr>
        <p:spPr>
          <a:xfrm>
            <a:off x="936316" y="252400"/>
            <a:ext cx="4147622" cy="529074"/>
          </a:xfrm>
        </p:spPr>
        <p:txBody>
          <a:bodyPr/>
          <a:lstStyle/>
          <a:p>
            <a:r>
              <a:rPr lang="de-DE"/>
              <a:t>Downtime costs money</a:t>
            </a:r>
          </a:p>
        </p:txBody>
      </p:sp>
      <p:sp>
        <p:nvSpPr>
          <p:cNvPr id="3" name="Untertitel 2"/>
          <p:cNvSpPr>
            <a:spLocks noGrp="1"/>
          </p:cNvSpPr>
          <p:nvPr>
            <p:ph type="subTitle" idx="1"/>
          </p:nvPr>
        </p:nvSpPr>
        <p:spPr>
          <a:xfrm>
            <a:off x="936318" y="855277"/>
            <a:ext cx="5248655" cy="883017"/>
          </a:xfrm>
        </p:spPr>
        <p:txBody>
          <a:bodyPr/>
          <a:lstStyle/>
          <a:p>
            <a:r>
              <a:rPr lang="de-DE"/>
              <a:t>VirtuoSIS provides best TCO thanks to </a:t>
            </a:r>
          </a:p>
          <a:p>
            <a:r>
              <a:rPr lang="de-DE"/>
              <a:t>redundant IT infrastructure</a:t>
            </a:r>
          </a:p>
        </p:txBody>
      </p:sp>
      <p:sp>
        <p:nvSpPr>
          <p:cNvPr id="25" name="Textfeld 24"/>
          <p:cNvSpPr txBox="1"/>
          <p:nvPr/>
        </p:nvSpPr>
        <p:spPr>
          <a:xfrm>
            <a:off x="4188414" y="6138766"/>
            <a:ext cx="1184756" cy="477050"/>
          </a:xfrm>
          <a:prstGeom prst="rect">
            <a:avLst/>
          </a:prstGeom>
          <a:noFill/>
        </p:spPr>
        <p:txBody>
          <a:bodyPr wrap="square" lIns="91436" tIns="45718" rIns="91436" bIns="45718" rtlCol="0">
            <a:spAutoFit/>
          </a:bodyPr>
          <a:lstStyle/>
          <a:p>
            <a:pPr algn="ctr"/>
            <a:r>
              <a:rPr lang="de-DE" sz="2500" noProof="1" smtClean="0">
                <a:solidFill>
                  <a:schemeClr val="bg1"/>
                </a:solidFill>
                <a:latin typeface="Calibri Light"/>
                <a:cs typeface="Calibri Light"/>
              </a:rPr>
              <a:t>Years</a:t>
            </a:r>
          </a:p>
        </p:txBody>
      </p:sp>
      <p:sp>
        <p:nvSpPr>
          <p:cNvPr id="26" name="Textfeld 25"/>
          <p:cNvSpPr txBox="1"/>
          <p:nvPr/>
        </p:nvSpPr>
        <p:spPr>
          <a:xfrm>
            <a:off x="1225891" y="1958781"/>
            <a:ext cx="873135" cy="754049"/>
          </a:xfrm>
          <a:prstGeom prst="rect">
            <a:avLst/>
          </a:prstGeom>
          <a:noFill/>
        </p:spPr>
        <p:txBody>
          <a:bodyPr wrap="none" lIns="91436" tIns="45718" rIns="91436" bIns="45718" rtlCol="0">
            <a:spAutoFit/>
          </a:bodyPr>
          <a:lstStyle/>
          <a:p>
            <a:pPr algn="r"/>
            <a:r>
              <a:rPr lang="de-DE" sz="2500" noProof="1" smtClean="0">
                <a:solidFill>
                  <a:schemeClr val="bg1"/>
                </a:solidFill>
                <a:latin typeface="Calibri Light"/>
                <a:cs typeface="Calibri Light"/>
              </a:rPr>
              <a:t>Costs</a:t>
            </a:r>
          </a:p>
          <a:p>
            <a:pPr algn="r"/>
            <a:r>
              <a:rPr lang="de-DE" sz="1800" noProof="1">
                <a:solidFill>
                  <a:schemeClr val="bg1"/>
                </a:solidFill>
                <a:latin typeface="Calibri Light"/>
                <a:cs typeface="Calibri Light"/>
              </a:rPr>
              <a:t>€K</a:t>
            </a:r>
          </a:p>
        </p:txBody>
      </p:sp>
      <p:grpSp>
        <p:nvGrpSpPr>
          <p:cNvPr id="44" name="Gruppierung 43"/>
          <p:cNvGrpSpPr/>
          <p:nvPr/>
        </p:nvGrpSpPr>
        <p:grpSpPr>
          <a:xfrm>
            <a:off x="7100203" y="1817125"/>
            <a:ext cx="2072826" cy="4075675"/>
            <a:chOff x="9207789" y="1717855"/>
            <a:chExt cx="1785114" cy="3853023"/>
          </a:xfrm>
        </p:grpSpPr>
        <p:sp>
          <p:nvSpPr>
            <p:cNvPr id="37" name="Rechteck 36"/>
            <p:cNvSpPr/>
            <p:nvPr/>
          </p:nvSpPr>
          <p:spPr>
            <a:xfrm>
              <a:off x="9207790" y="1717855"/>
              <a:ext cx="1785112" cy="3853023"/>
            </a:xfrm>
            <a:prstGeom prst="rect">
              <a:avLst/>
            </a:prstGeom>
            <a:solidFill>
              <a:srgbClr val="003A6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Textfeld 26"/>
            <p:cNvSpPr txBox="1"/>
            <p:nvPr/>
          </p:nvSpPr>
          <p:spPr>
            <a:xfrm>
              <a:off x="9207791" y="3730269"/>
              <a:ext cx="1785112" cy="680666"/>
            </a:xfrm>
            <a:prstGeom prst="rect">
              <a:avLst/>
            </a:prstGeom>
            <a:solidFill>
              <a:srgbClr val="FFFF00"/>
            </a:solidFill>
          </p:spPr>
          <p:txBody>
            <a:bodyPr wrap="square" lIns="91436" tIns="45718" rIns="91436" bIns="45718" rtlCol="0">
              <a:spAutoFit/>
            </a:bodyPr>
            <a:lstStyle/>
            <a:p>
              <a:r>
                <a:rPr lang="de-DE" sz="1800" noProof="1" smtClean="0">
                  <a:latin typeface="Calibri Light"/>
                  <a:cs typeface="Calibri Light"/>
                </a:rPr>
                <a:t>Not essential</a:t>
              </a:r>
            </a:p>
            <a:p>
              <a:r>
                <a:rPr lang="de-DE" sz="1200" noProof="1">
                  <a:latin typeface="Calibri Light"/>
                  <a:cs typeface="Calibri Light"/>
                </a:rPr>
                <a:t>Office Communication, ...</a:t>
              </a:r>
              <a:endParaRPr lang="de-DE" sz="1200" noProof="1" smtClean="0">
                <a:latin typeface="Calibri Light"/>
                <a:cs typeface="Calibri Light"/>
              </a:endParaRPr>
            </a:p>
          </p:txBody>
        </p:sp>
        <p:sp>
          <p:nvSpPr>
            <p:cNvPr id="31" name="Textfeld 30"/>
            <p:cNvSpPr txBox="1"/>
            <p:nvPr/>
          </p:nvSpPr>
          <p:spPr>
            <a:xfrm>
              <a:off x="9207791" y="3056212"/>
              <a:ext cx="1785112" cy="680667"/>
            </a:xfrm>
            <a:prstGeom prst="rect">
              <a:avLst/>
            </a:prstGeom>
            <a:solidFill>
              <a:srgbClr val="38DA1B"/>
            </a:solidFill>
          </p:spPr>
          <p:txBody>
            <a:bodyPr wrap="square" lIns="91436" tIns="45718" rIns="91436" bIns="45718" rtlCol="0">
              <a:noAutofit/>
            </a:bodyPr>
            <a:lstStyle/>
            <a:p>
              <a:r>
                <a:rPr lang="de-DE" sz="1800" noProof="1" smtClean="0">
                  <a:solidFill>
                    <a:schemeClr val="bg1"/>
                  </a:solidFill>
                  <a:latin typeface="Calibri Light"/>
                  <a:cs typeface="Calibri Light"/>
                </a:rPr>
                <a:t>Important</a:t>
              </a:r>
            </a:p>
            <a:p>
              <a:r>
                <a:rPr lang="de-DE" sz="1200" noProof="1">
                  <a:solidFill>
                    <a:schemeClr val="bg1"/>
                  </a:solidFill>
                  <a:latin typeface="Calibri Light"/>
                  <a:cs typeface="Calibri Light"/>
                </a:rPr>
                <a:t>Door Communication, ...</a:t>
              </a:r>
              <a:endParaRPr lang="de-DE" sz="1200" noProof="1" smtClean="0">
                <a:solidFill>
                  <a:schemeClr val="bg1"/>
                </a:solidFill>
                <a:latin typeface="Calibri Light"/>
                <a:cs typeface="Calibri Light"/>
              </a:endParaRPr>
            </a:p>
          </p:txBody>
        </p:sp>
        <p:sp>
          <p:nvSpPr>
            <p:cNvPr id="32" name="Textfeld 31"/>
            <p:cNvSpPr txBox="1"/>
            <p:nvPr/>
          </p:nvSpPr>
          <p:spPr>
            <a:xfrm>
              <a:off x="9207791" y="2379404"/>
              <a:ext cx="1785112" cy="680665"/>
            </a:xfrm>
            <a:prstGeom prst="rect">
              <a:avLst/>
            </a:prstGeom>
            <a:solidFill>
              <a:srgbClr val="FF6600"/>
            </a:solidFill>
          </p:spPr>
          <p:txBody>
            <a:bodyPr wrap="square" lIns="91436" tIns="45718" rIns="91436" bIns="45718" rtlCol="0">
              <a:noAutofit/>
            </a:bodyPr>
            <a:lstStyle/>
            <a:p>
              <a:r>
                <a:rPr lang="de-DE" sz="1800" noProof="1" smtClean="0">
                  <a:solidFill>
                    <a:schemeClr val="bg1"/>
                  </a:solidFill>
                  <a:latin typeface="Calibri Light"/>
                  <a:cs typeface="Calibri Light"/>
                </a:rPr>
                <a:t>Very important</a:t>
              </a:r>
            </a:p>
            <a:p>
              <a:r>
                <a:rPr lang="de-DE" sz="1200" noProof="1">
                  <a:solidFill>
                    <a:schemeClr val="bg1"/>
                  </a:solidFill>
                  <a:latin typeface="Calibri Light"/>
                  <a:cs typeface="Calibri Light"/>
                </a:rPr>
                <a:t>Lifts, Production, ...</a:t>
              </a:r>
              <a:endParaRPr lang="de-DE" sz="1200" noProof="1" smtClean="0">
                <a:solidFill>
                  <a:schemeClr val="bg1"/>
                </a:solidFill>
                <a:latin typeface="Calibri Light"/>
                <a:cs typeface="Calibri Light"/>
              </a:endParaRPr>
            </a:p>
          </p:txBody>
        </p:sp>
        <p:sp>
          <p:nvSpPr>
            <p:cNvPr id="33" name="Textfeld 32"/>
            <p:cNvSpPr txBox="1"/>
            <p:nvPr/>
          </p:nvSpPr>
          <p:spPr>
            <a:xfrm>
              <a:off x="9207789" y="1717855"/>
              <a:ext cx="1785113" cy="671378"/>
            </a:xfrm>
            <a:prstGeom prst="rect">
              <a:avLst/>
            </a:prstGeom>
            <a:solidFill>
              <a:srgbClr val="FF0000"/>
            </a:solidFill>
          </p:spPr>
          <p:txBody>
            <a:bodyPr wrap="square" lIns="91436" tIns="45718" rIns="91436" bIns="45718" rtlCol="0">
              <a:noAutofit/>
            </a:bodyPr>
            <a:lstStyle/>
            <a:p>
              <a:r>
                <a:rPr lang="de-DE" sz="1800" noProof="1" smtClean="0">
                  <a:solidFill>
                    <a:schemeClr val="bg1"/>
                  </a:solidFill>
                  <a:latin typeface="Calibri Light"/>
                  <a:cs typeface="Calibri Light"/>
                </a:rPr>
                <a:t>Critical</a:t>
              </a:r>
            </a:p>
            <a:p>
              <a:r>
                <a:rPr lang="de-DE" sz="1200" noProof="1">
                  <a:solidFill>
                    <a:schemeClr val="bg1"/>
                  </a:solidFill>
                  <a:latin typeface="Calibri Light"/>
                  <a:cs typeface="Calibri Light"/>
                </a:rPr>
                <a:t>Parking, Emergency Call Systems, Prisons, ...</a:t>
              </a:r>
              <a:endParaRPr lang="de-DE" sz="1200" noProof="1" smtClean="0">
                <a:solidFill>
                  <a:schemeClr val="bg1"/>
                </a:solidFill>
                <a:latin typeface="Calibri Light"/>
                <a:cs typeface="Calibri Light"/>
              </a:endParaRPr>
            </a:p>
          </p:txBody>
        </p:sp>
        <p:sp>
          <p:nvSpPr>
            <p:cNvPr id="38" name="Textfeld 37"/>
            <p:cNvSpPr txBox="1"/>
            <p:nvPr/>
          </p:nvSpPr>
          <p:spPr>
            <a:xfrm>
              <a:off x="9368677" y="4512314"/>
              <a:ext cx="1316838" cy="785596"/>
            </a:xfrm>
            <a:prstGeom prst="rect">
              <a:avLst/>
            </a:prstGeom>
            <a:noFill/>
          </p:spPr>
          <p:txBody>
            <a:bodyPr wrap="none" lIns="91436" tIns="45718" rIns="91436" bIns="45718" rtlCol="0">
              <a:spAutoFit/>
            </a:bodyPr>
            <a:lstStyle/>
            <a:p>
              <a:r>
                <a:rPr lang="de-DE" sz="1600" noProof="1" smtClean="0">
                  <a:solidFill>
                    <a:schemeClr val="bg1"/>
                  </a:solidFill>
                  <a:latin typeface="Calibri Light"/>
                  <a:cs typeface="Calibri Light"/>
                </a:rPr>
                <a:t>TCO with </a:t>
              </a:r>
            </a:p>
            <a:p>
              <a:r>
                <a:rPr lang="de-DE" sz="1600" noProof="1" smtClean="0">
                  <a:solidFill>
                    <a:schemeClr val="bg1"/>
                  </a:solidFill>
                  <a:latin typeface="Calibri Light"/>
                  <a:cs typeface="Calibri Light"/>
                </a:rPr>
                <a:t>non-redundant </a:t>
              </a:r>
            </a:p>
            <a:p>
              <a:r>
                <a:rPr lang="de-DE" sz="1600" noProof="1">
                  <a:solidFill>
                    <a:schemeClr val="bg1"/>
                  </a:solidFill>
                  <a:latin typeface="Calibri Light"/>
                  <a:cs typeface="Calibri Light"/>
                </a:rPr>
                <a:t>h</a:t>
              </a:r>
              <a:r>
                <a:rPr lang="de-DE" sz="1600" noProof="1" smtClean="0">
                  <a:solidFill>
                    <a:schemeClr val="bg1"/>
                  </a:solidFill>
                  <a:latin typeface="Calibri Light"/>
                  <a:cs typeface="Calibri Light"/>
                </a:rPr>
                <a:t>ardware server</a:t>
              </a:r>
            </a:p>
          </p:txBody>
        </p:sp>
      </p:grpSp>
      <p:grpSp>
        <p:nvGrpSpPr>
          <p:cNvPr id="45" name="Gruppierung 44"/>
          <p:cNvGrpSpPr/>
          <p:nvPr/>
        </p:nvGrpSpPr>
        <p:grpSpPr>
          <a:xfrm>
            <a:off x="-36512" y="2888364"/>
            <a:ext cx="2493324" cy="3004436"/>
            <a:chOff x="372300" y="2730574"/>
            <a:chExt cx="2586800" cy="2840305"/>
          </a:xfrm>
        </p:grpSpPr>
        <p:cxnSp>
          <p:nvCxnSpPr>
            <p:cNvPr id="36" name="Gerade Verbindung 35"/>
            <p:cNvCxnSpPr/>
            <p:nvPr/>
          </p:nvCxnSpPr>
          <p:spPr>
            <a:xfrm flipH="1">
              <a:off x="2537432" y="4126361"/>
              <a:ext cx="421668" cy="0"/>
            </a:xfrm>
            <a:prstGeom prst="line">
              <a:avLst/>
            </a:prstGeom>
            <a:ln w="38100" cmpd="sng">
              <a:solidFill>
                <a:srgbClr val="00A8E2"/>
              </a:solidFill>
            </a:ln>
          </p:spPr>
          <p:style>
            <a:lnRef idx="2">
              <a:schemeClr val="accent1"/>
            </a:lnRef>
            <a:fillRef idx="0">
              <a:schemeClr val="accent1"/>
            </a:fillRef>
            <a:effectRef idx="1">
              <a:schemeClr val="accent1"/>
            </a:effectRef>
            <a:fontRef idx="minor">
              <a:schemeClr val="tx1"/>
            </a:fontRef>
          </p:style>
        </p:cxnSp>
        <p:pic>
          <p:nvPicPr>
            <p:cNvPr id="34" name="Bild 33" descr="VirtuoSIS-Logo-inverse.png"/>
            <p:cNvPicPr>
              <a:picLocks/>
            </p:cNvPicPr>
            <p:nvPr/>
          </p:nvPicPr>
          <p:blipFill>
            <a:blip r:embed="rId4">
              <a:extLst>
                <a:ext uri="{28A0092B-C50C-407E-A947-70E740481C1C}">
                  <a14:useLocalDpi xmlns:a14="http://schemas.microsoft.com/office/drawing/2010/main" xmlns=""/>
                </a:ext>
              </a:extLst>
            </a:blip>
            <a:stretch>
              <a:fillRect/>
            </a:stretch>
          </p:blipFill>
          <p:spPr>
            <a:xfrm>
              <a:off x="621062" y="4222332"/>
              <a:ext cx="1787140" cy="579965"/>
            </a:xfrm>
            <a:prstGeom prst="rect">
              <a:avLst/>
            </a:prstGeom>
          </p:spPr>
        </p:pic>
        <p:sp>
          <p:nvSpPr>
            <p:cNvPr id="39" name="Rechteck 38"/>
            <p:cNvSpPr/>
            <p:nvPr/>
          </p:nvSpPr>
          <p:spPr>
            <a:xfrm>
              <a:off x="372300" y="2730574"/>
              <a:ext cx="2165132" cy="284030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Textfeld 39"/>
            <p:cNvSpPr txBox="1"/>
            <p:nvPr/>
          </p:nvSpPr>
          <p:spPr>
            <a:xfrm>
              <a:off x="664271" y="3047541"/>
              <a:ext cx="1771941" cy="1018366"/>
            </a:xfrm>
            <a:prstGeom prst="rect">
              <a:avLst/>
            </a:prstGeom>
            <a:noFill/>
          </p:spPr>
          <p:txBody>
            <a:bodyPr wrap="none" lIns="91436" tIns="45718" rIns="91436" bIns="45718" rtlCol="0">
              <a:spAutoFit/>
            </a:bodyPr>
            <a:lstStyle/>
            <a:p>
              <a:r>
                <a:rPr lang="de-DE" sz="1600" noProof="1" smtClean="0">
                  <a:solidFill>
                    <a:schemeClr val="bg1"/>
                  </a:solidFill>
                  <a:latin typeface="Calibri Light"/>
                  <a:cs typeface="Calibri Light"/>
                </a:rPr>
                <a:t>TCO with Software </a:t>
              </a:r>
            </a:p>
            <a:p>
              <a:r>
                <a:rPr lang="de-DE" sz="1600" noProof="1" smtClean="0">
                  <a:solidFill>
                    <a:schemeClr val="bg1"/>
                  </a:solidFill>
                  <a:latin typeface="Calibri Light"/>
                  <a:cs typeface="Calibri Light"/>
                </a:rPr>
                <a:t>Intercom Server </a:t>
              </a:r>
            </a:p>
            <a:p>
              <a:r>
                <a:rPr lang="de-DE" sz="1600" noProof="1" smtClean="0">
                  <a:solidFill>
                    <a:schemeClr val="bg1"/>
                  </a:solidFill>
                  <a:latin typeface="Calibri Light"/>
                  <a:cs typeface="Calibri Light"/>
                </a:rPr>
                <a:t>on redundant IT </a:t>
              </a:r>
            </a:p>
            <a:p>
              <a:r>
                <a:rPr lang="de-DE" sz="1600" noProof="1" smtClean="0">
                  <a:solidFill>
                    <a:schemeClr val="bg1"/>
                  </a:solidFill>
                  <a:latin typeface="Calibri Light"/>
                  <a:cs typeface="Calibri Light"/>
                </a:rPr>
                <a:t>infrastructure</a:t>
              </a:r>
            </a:p>
          </p:txBody>
        </p:sp>
      </p:grpSp>
      <p:pic>
        <p:nvPicPr>
          <p:cNvPr id="87" name="Bild 86" descr="arrow-left.png"/>
          <p:cNvPicPr>
            <a:picLocks noChangeAspect="1"/>
          </p:cNvPicPr>
          <p:nvPr/>
        </p:nvPicPr>
        <p:blipFill>
          <a:blip r:embed="rId5" cstate="screen"/>
          <a:stretch>
            <a:fillRect/>
          </a:stretch>
        </p:blipFill>
        <p:spPr>
          <a:xfrm>
            <a:off x="4" y="-22493"/>
            <a:ext cx="346712" cy="4035341"/>
          </a:xfrm>
          <a:prstGeom prst="rect">
            <a:avLst/>
          </a:prstGeom>
        </p:spPr>
      </p:pic>
      <p:pic>
        <p:nvPicPr>
          <p:cNvPr id="88" name="Bild 87" descr="arrow-right.png"/>
          <p:cNvPicPr>
            <a:picLocks noChangeAspect="1"/>
          </p:cNvPicPr>
          <p:nvPr/>
        </p:nvPicPr>
        <p:blipFill>
          <a:blip r:embed="rId6" cstate="screen"/>
          <a:stretch>
            <a:fillRect/>
          </a:stretch>
        </p:blipFill>
        <p:spPr>
          <a:xfrm>
            <a:off x="8705124" y="4243034"/>
            <a:ext cx="438876" cy="2614968"/>
          </a:xfrm>
          <a:prstGeom prst="rect">
            <a:avLst/>
          </a:prstGeom>
        </p:spPr>
      </p:pic>
    </p:spTree>
    <p:extLst>
      <p:ext uri="{BB962C8B-B14F-4D97-AF65-F5344CB8AC3E}">
        <p14:creationId xmlns:p14="http://schemas.microsoft.com/office/powerpoint/2010/main" xmlns="" val="33803778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00"/>
                                        <p:tgtEl>
                                          <p:spTgt spid="5">
                                            <p:graphicEl>
                                              <a:chart seriesIdx="-3" categoryIdx="-3" bldStep="gridLegend"/>
                                            </p:graphicEl>
                                          </p:spTgt>
                                        </p:tgtEl>
                                      </p:cBhvr>
                                    </p:animEffect>
                                  </p:childTnLst>
                                </p:cTn>
                              </p:par>
                            </p:childTnLst>
                          </p:cTn>
                        </p:par>
                        <p:par>
                          <p:cTn id="8" fill="hold">
                            <p:stCondLst>
                              <p:cond delay="100"/>
                            </p:stCondLst>
                            <p:childTnLst>
                              <p:par>
                                <p:cTn id="9" presetID="10" presetClass="entr" presetSubtype="0"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1" dur="100"/>
                                        <p:tgtEl>
                                          <p:spTgt spid="5">
                                            <p:graphicEl>
                                              <a:chart seriesIdx="-4" categoryIdx="0" bldStep="category"/>
                                            </p:graphicEl>
                                          </p:spTgt>
                                        </p:tgtEl>
                                      </p:cBhvr>
                                    </p:animEffec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5" dur="100"/>
                                        <p:tgtEl>
                                          <p:spTgt spid="5">
                                            <p:graphicEl>
                                              <a:chart seriesIdx="-4" categoryIdx="1" bldStep="category"/>
                                            </p:graphicEl>
                                          </p:spTgt>
                                        </p:tgtEl>
                                      </p:cBhvr>
                                    </p:animEffect>
                                  </p:childTnLst>
                                </p:cTn>
                              </p:par>
                            </p:childTnLst>
                          </p:cTn>
                        </p:par>
                        <p:par>
                          <p:cTn id="16" fill="hold">
                            <p:stCondLst>
                              <p:cond delay="300"/>
                            </p:stCondLst>
                            <p:childTnLst>
                              <p:par>
                                <p:cTn id="17" presetID="10" presetClass="entr" presetSubtype="0"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19" dur="100"/>
                                        <p:tgtEl>
                                          <p:spTgt spid="5">
                                            <p:graphicEl>
                                              <a:chart seriesIdx="-4" categoryIdx="2" bldStep="category"/>
                                            </p:graphicEl>
                                          </p:spTgt>
                                        </p:tgtEl>
                                      </p:cBhvr>
                                    </p:animEffect>
                                  </p:childTnLst>
                                </p:cTn>
                              </p:par>
                            </p:childTnLst>
                          </p:cTn>
                        </p:par>
                        <p:par>
                          <p:cTn id="20" fill="hold">
                            <p:stCondLst>
                              <p:cond delay="400"/>
                            </p:stCondLst>
                            <p:childTnLst>
                              <p:par>
                                <p:cTn id="21" presetID="10" presetClass="entr" presetSubtype="0"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23" dur="100"/>
                                        <p:tgtEl>
                                          <p:spTgt spid="5">
                                            <p:graphicEl>
                                              <a:chart seriesIdx="-4" categoryIdx="3" bldStep="category"/>
                                            </p:graphic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27" dur="100"/>
                                        <p:tgtEl>
                                          <p:spTgt spid="5">
                                            <p:graphicEl>
                                              <a:chart seriesIdx="-4" categoryIdx="4" bldStep="category"/>
                                            </p:graphicEl>
                                          </p:spTgt>
                                        </p:tgtEl>
                                      </p:cBhvr>
                                    </p:animEffect>
                                  </p:childTnLst>
                                </p:cTn>
                              </p:par>
                            </p:childTnLst>
                          </p:cTn>
                        </p:par>
                        <p:par>
                          <p:cTn id="28" fill="hold">
                            <p:stCondLst>
                              <p:cond delay="600"/>
                            </p:stCondLst>
                            <p:childTnLst>
                              <p:par>
                                <p:cTn id="29" presetID="10" presetClass="entr" presetSubtype="0" fill="hold" grpId="0" nodeType="afterEffect">
                                  <p:stCondLst>
                                    <p:cond delay="0"/>
                                  </p:stCondLst>
                                  <p:childTnLst>
                                    <p:set>
                                      <p:cBhvr>
                                        <p:cTn id="30"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31" dur="100"/>
                                        <p:tgtEl>
                                          <p:spTgt spid="5">
                                            <p:graphicEl>
                                              <a:chart seriesIdx="-4" categoryIdx="5" bldStep="category"/>
                                            </p:graphicEl>
                                          </p:spTgt>
                                        </p:tgtEl>
                                      </p:cBhvr>
                                    </p:animEffect>
                                  </p:childTnLst>
                                </p:cTn>
                              </p:par>
                            </p:childTnLst>
                          </p:cTn>
                        </p:par>
                        <p:par>
                          <p:cTn id="32" fill="hold">
                            <p:stCondLst>
                              <p:cond delay="700"/>
                            </p:stCondLst>
                            <p:childTnLst>
                              <p:par>
                                <p:cTn id="33" presetID="10" presetClass="entr" presetSubtype="0" fill="hold" grpId="0" nodeType="afterEffect">
                                  <p:stCondLst>
                                    <p:cond delay="0"/>
                                  </p:stCondLst>
                                  <p:childTnLst>
                                    <p:set>
                                      <p:cBhvr>
                                        <p:cTn id="34"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35" dur="100"/>
                                        <p:tgtEl>
                                          <p:spTgt spid="5">
                                            <p:graphicEl>
                                              <a:chart seriesIdx="-4" categoryIdx="6" bldStep="category"/>
                                            </p:graphicEl>
                                          </p:spTgt>
                                        </p:tgtEl>
                                      </p:cBhvr>
                                    </p:animEffect>
                                  </p:childTnLst>
                                </p:cTn>
                              </p:par>
                            </p:childTnLst>
                          </p:cTn>
                        </p:par>
                        <p:par>
                          <p:cTn id="36" fill="hold">
                            <p:stCondLst>
                              <p:cond delay="800"/>
                            </p:stCondLst>
                            <p:childTnLst>
                              <p:par>
                                <p:cTn id="37" presetID="10" presetClass="entr" presetSubtype="0" fill="hold" grpId="0" nodeType="afterEffect">
                                  <p:stCondLst>
                                    <p:cond delay="0"/>
                                  </p:stCondLst>
                                  <p:childTnLst>
                                    <p:set>
                                      <p:cBhvr>
                                        <p:cTn id="38"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39" dur="100"/>
                                        <p:tgtEl>
                                          <p:spTgt spid="5">
                                            <p:graphicEl>
                                              <a:chart seriesIdx="-4" categoryIdx="7" bldStep="category"/>
                                            </p:graphicEl>
                                          </p:spTgt>
                                        </p:tgtEl>
                                      </p:cBhvr>
                                    </p:animEffect>
                                  </p:childTnLst>
                                </p:cTn>
                              </p:par>
                            </p:childTnLst>
                          </p:cTn>
                        </p:par>
                        <p:par>
                          <p:cTn id="40" fill="hold">
                            <p:stCondLst>
                              <p:cond delay="900"/>
                            </p:stCondLst>
                            <p:childTnLst>
                              <p:par>
                                <p:cTn id="41" presetID="10" presetClass="entr" presetSubtype="0" fill="hold" grpId="0" nodeType="afterEffect">
                                  <p:stCondLst>
                                    <p:cond delay="0"/>
                                  </p:stCondLst>
                                  <p:childTnLst>
                                    <p:set>
                                      <p:cBhvr>
                                        <p:cTn id="42"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43" dur="100"/>
                                        <p:tgtEl>
                                          <p:spTgt spid="5">
                                            <p:graphicEl>
                                              <a:chart seriesIdx="-4" categoryIdx="8" bldStep="category"/>
                                            </p:graphic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47" dur="100"/>
                                        <p:tgtEl>
                                          <p:spTgt spid="5">
                                            <p:graphicEl>
                                              <a:chart seriesIdx="-4" categoryIdx="9" bldStep="category"/>
                                            </p:graphicEl>
                                          </p:spTgt>
                                        </p:tgtEl>
                                      </p:cBhvr>
                                    </p:animEffect>
                                  </p:childTnLst>
                                </p:cTn>
                              </p:par>
                            </p:childTnLst>
                          </p:cTn>
                        </p:par>
                        <p:par>
                          <p:cTn id="48" fill="hold">
                            <p:stCondLst>
                              <p:cond delay="1100"/>
                            </p:stCondLst>
                            <p:childTnLst>
                              <p:par>
                                <p:cTn id="49" presetID="10" presetClass="entr" presetSubtype="0" fill="hold" grpId="0" nodeType="afterEffect">
                                  <p:stCondLst>
                                    <p:cond delay="0"/>
                                  </p:stCondLst>
                                  <p:childTnLst>
                                    <p:set>
                                      <p:cBhvr>
                                        <p:cTn id="50"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51" dur="100"/>
                                        <p:tgtEl>
                                          <p:spTgt spid="5">
                                            <p:graphicEl>
                                              <a:chart seriesIdx="-4" categoryIdx="10" bldStep="category"/>
                                            </p:graphicEl>
                                          </p:spTgt>
                                        </p:tgtEl>
                                      </p:cBhvr>
                                    </p:animEffect>
                                  </p:childTnLst>
                                </p:cTn>
                              </p:par>
                            </p:childTnLst>
                          </p:cTn>
                        </p:par>
                        <p:par>
                          <p:cTn id="52" fill="hold">
                            <p:stCondLst>
                              <p:cond delay="12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par>
                          <p:cTn id="56" fill="hold">
                            <p:stCondLst>
                              <p:cond delay="17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2200"/>
                            </p:stCondLst>
                            <p:childTnLst>
                              <p:par>
                                <p:cTn id="61" presetID="10" presetClass="entr" presetSubtype="0" fill="hold" grpId="0"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2700"/>
                            </p:stCondLst>
                            <p:childTnLst>
                              <p:par>
                                <p:cTn id="65" presetID="10" presetClass="entr" presetSubtype="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200"/>
                                        <p:tgtEl>
                                          <p:spTgt spid="8"/>
                                        </p:tgtEl>
                                      </p:cBhvr>
                                    </p:animEffect>
                                  </p:childTnLst>
                                </p:cTn>
                              </p:par>
                            </p:childTnLst>
                          </p:cTn>
                        </p:par>
                        <p:par>
                          <p:cTn id="68" fill="hold">
                            <p:stCondLst>
                              <p:cond delay="29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00"/>
                                        <p:tgtEl>
                                          <p:spTgt spid="13"/>
                                        </p:tgtEl>
                                      </p:cBhvr>
                                    </p:animEffect>
                                  </p:childTnLst>
                                </p:cTn>
                              </p:par>
                            </p:childTnLst>
                          </p:cTn>
                        </p:par>
                        <p:par>
                          <p:cTn id="72" fill="hold">
                            <p:stCondLst>
                              <p:cond delay="3100"/>
                            </p:stCondLst>
                            <p:childTnLst>
                              <p:par>
                                <p:cTn id="73" presetID="10" presetClass="entr" presetSubtype="0" fill="hold"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5" grpId="0">
        <p:bldSub>
          <a:bldChart bld="category"/>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09600" y="4179684"/>
            <a:ext cx="7920000" cy="1144627"/>
          </a:xfrm>
        </p:spPr>
        <p:txBody>
          <a:bodyPr/>
          <a:lstStyle/>
          <a:p>
            <a:pPr rtl="0"/>
            <a:r>
              <a:rPr lang="en" sz="3600" b="0" i="0" u="none"/>
              <a:t>The world’s first </a:t>
            </a:r>
            <a:r>
              <a:rPr lang="en" sz="3600"/>
              <a:t/>
            </a:r>
            <a:br>
              <a:rPr lang="en" sz="3600"/>
            </a:br>
            <a:r>
              <a:rPr lang="en" sz="3600" b="0" i="0" u="none"/>
              <a:t>Software Intercom Server</a:t>
            </a:r>
          </a:p>
        </p:txBody>
      </p:sp>
      <p:pic>
        <p:nvPicPr>
          <p:cNvPr id="4" name="Bild 3" descr="VirtuoSIS-Logo-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59519" y="2044700"/>
            <a:ext cx="5626608" cy="1834896"/>
          </a:xfrm>
          <a:prstGeom prst="rect">
            <a:avLst/>
          </a:prstGeom>
        </p:spPr>
      </p:pic>
    </p:spTree>
    <p:extLst>
      <p:ext uri="{BB962C8B-B14F-4D97-AF65-F5344CB8AC3E}">
        <p14:creationId xmlns:p14="http://schemas.microsoft.com/office/powerpoint/2010/main" xmlns="" val="187330954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7" y="1029756"/>
            <a:ext cx="2025967" cy="529074"/>
          </a:xfrm>
        </p:spPr>
        <p:txBody>
          <a:bodyPr/>
          <a:lstStyle/>
          <a:p>
            <a:r>
              <a:rPr lang="en"/>
              <a:t>References</a:t>
            </a:r>
            <a:endParaRPr lang="de-DE"/>
          </a:p>
        </p:txBody>
      </p:sp>
      <p:sp>
        <p:nvSpPr>
          <p:cNvPr id="3" name="Untertitel 2"/>
          <p:cNvSpPr>
            <a:spLocks noGrp="1"/>
          </p:cNvSpPr>
          <p:nvPr>
            <p:ph type="subTitle" idx="1"/>
          </p:nvPr>
        </p:nvSpPr>
        <p:spPr>
          <a:xfrm>
            <a:off x="936318" y="1632633"/>
            <a:ext cx="7917095" cy="421352"/>
          </a:xfrm>
        </p:spPr>
        <p:txBody>
          <a:bodyPr/>
          <a:lstStyle/>
          <a:p>
            <a:r>
              <a:rPr lang="en"/>
              <a:t>VirtuoSIS used successfully in</a:t>
            </a:r>
            <a:r>
              <a:rPr lang="de-AT"/>
              <a:t> 30+</a:t>
            </a:r>
            <a:r>
              <a:rPr lang="en"/>
              <a:t> installations worldwide</a:t>
            </a:r>
          </a:p>
        </p:txBody>
      </p:sp>
      <p:pic>
        <p:nvPicPr>
          <p:cNvPr id="5" name="Bild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27731" y="4414232"/>
            <a:ext cx="1176567" cy="1176567"/>
          </a:xfrm>
          <a:prstGeom prst="rect">
            <a:avLst/>
          </a:prstGeom>
        </p:spPr>
      </p:pic>
      <p:sp>
        <p:nvSpPr>
          <p:cNvPr id="6" name="Textfeld 5"/>
          <p:cNvSpPr txBox="1"/>
          <p:nvPr/>
        </p:nvSpPr>
        <p:spPr>
          <a:xfrm>
            <a:off x="2356641" y="5663823"/>
            <a:ext cx="1697751"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Airport</a:t>
            </a:r>
            <a:endParaRPr lang="en-GB" sz="2400">
              <a:solidFill>
                <a:schemeClr val="bg1"/>
              </a:solidFill>
              <a:latin typeface="Calibri Light"/>
              <a:cs typeface="Calibri Light"/>
            </a:endParaRPr>
          </a:p>
        </p:txBody>
      </p:sp>
      <p:pic>
        <p:nvPicPr>
          <p:cNvPr id="7" name="Bild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29237" y="2450460"/>
            <a:ext cx="1176567" cy="1176567"/>
          </a:xfrm>
          <a:prstGeom prst="rect">
            <a:avLst/>
          </a:prstGeom>
        </p:spPr>
      </p:pic>
      <p:pic>
        <p:nvPicPr>
          <p:cNvPr id="8" name="Bild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976403" y="4418316"/>
            <a:ext cx="1176567" cy="1176567"/>
          </a:xfrm>
          <a:prstGeom prst="rect">
            <a:avLst/>
          </a:prstGeom>
        </p:spPr>
      </p:pic>
      <p:sp>
        <p:nvSpPr>
          <p:cNvPr id="9" name="Textfeld 8"/>
          <p:cNvSpPr txBox="1"/>
          <p:nvPr/>
        </p:nvSpPr>
        <p:spPr>
          <a:xfrm>
            <a:off x="3605437" y="3762782"/>
            <a:ext cx="1649607"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Parking</a:t>
            </a:r>
            <a:endParaRPr lang="en-GB" sz="2400">
              <a:solidFill>
                <a:schemeClr val="bg1"/>
              </a:solidFill>
              <a:latin typeface="Calibri Light"/>
              <a:cs typeface="Calibri Light"/>
            </a:endParaRPr>
          </a:p>
        </p:txBody>
      </p:sp>
      <p:sp>
        <p:nvSpPr>
          <p:cNvPr id="10" name="Textfeld 9"/>
          <p:cNvSpPr txBox="1"/>
          <p:nvPr/>
        </p:nvSpPr>
        <p:spPr>
          <a:xfrm>
            <a:off x="4628377" y="5692392"/>
            <a:ext cx="1845057"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Railway</a:t>
            </a:r>
            <a:endParaRPr lang="en-GB" sz="2400">
              <a:solidFill>
                <a:schemeClr val="bg1"/>
              </a:solidFill>
              <a:latin typeface="Calibri Light"/>
              <a:cs typeface="Calibri Light"/>
            </a:endParaRPr>
          </a:p>
        </p:txBody>
      </p:sp>
      <p:pic>
        <p:nvPicPr>
          <p:cNvPr id="11" name="Bild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142339" y="2441534"/>
            <a:ext cx="1176567" cy="1176567"/>
          </a:xfrm>
          <a:prstGeom prst="rect">
            <a:avLst/>
          </a:prstGeom>
        </p:spPr>
      </p:pic>
      <p:sp>
        <p:nvSpPr>
          <p:cNvPr id="12" name="Textfeld 11"/>
          <p:cNvSpPr txBox="1"/>
          <p:nvPr/>
        </p:nvSpPr>
        <p:spPr>
          <a:xfrm>
            <a:off x="5429011" y="3762782"/>
            <a:ext cx="2603227" cy="461665"/>
          </a:xfrm>
          <a:prstGeom prst="rect">
            <a:avLst/>
          </a:prstGeom>
          <a:noFill/>
        </p:spPr>
        <p:txBody>
          <a:bodyPr wrap="square" rtlCol="0">
            <a:spAutoFit/>
          </a:bodyPr>
          <a:lstStyle/>
          <a:p>
            <a:pPr algn="ctr"/>
            <a:r>
              <a:rPr lang="en-GB" sz="2400">
                <a:solidFill>
                  <a:schemeClr val="bg1"/>
                </a:solidFill>
                <a:latin typeface="Calibri Light"/>
                <a:cs typeface="Calibri Light"/>
              </a:rPr>
              <a:t>Heavy Industry</a:t>
            </a:r>
          </a:p>
        </p:txBody>
      </p:sp>
      <p:pic>
        <p:nvPicPr>
          <p:cNvPr id="13" name="Bild 12" descr="building.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617120" y="2441534"/>
            <a:ext cx="1176567" cy="1176567"/>
          </a:xfrm>
          <a:prstGeom prst="rect">
            <a:avLst/>
          </a:prstGeom>
        </p:spPr>
      </p:pic>
      <p:sp>
        <p:nvSpPr>
          <p:cNvPr id="14" name="Textfeld 13"/>
          <p:cNvSpPr txBox="1"/>
          <p:nvPr/>
        </p:nvSpPr>
        <p:spPr>
          <a:xfrm>
            <a:off x="1076018" y="3762782"/>
            <a:ext cx="2285160" cy="461665"/>
          </a:xfrm>
          <a:prstGeom prst="rect">
            <a:avLst/>
          </a:prstGeom>
          <a:noFill/>
        </p:spPr>
        <p:txBody>
          <a:bodyPr wrap="square" rtlCol="0">
            <a:spAutoFit/>
          </a:bodyPr>
          <a:lstStyle/>
          <a:p>
            <a:pPr algn="ctr"/>
            <a:r>
              <a:rPr lang="en-GB" sz="2400" smtClean="0">
                <a:solidFill>
                  <a:schemeClr val="bg1"/>
                </a:solidFill>
                <a:latin typeface="Calibri Light"/>
                <a:cs typeface="Calibri Light"/>
              </a:rPr>
              <a:t>Building Security</a:t>
            </a:r>
            <a:endParaRPr lang="en-GB" sz="2400">
              <a:solidFill>
                <a:schemeClr val="bg1"/>
              </a:solidFill>
              <a:latin typeface="Calibri Light"/>
              <a:cs typeface="Calibri Light"/>
            </a:endParaRPr>
          </a:p>
        </p:txBody>
      </p:sp>
    </p:spTree>
    <p:extLst>
      <p:ext uri="{BB962C8B-B14F-4D97-AF65-F5344CB8AC3E}">
        <p14:creationId xmlns:p14="http://schemas.microsoft.com/office/powerpoint/2010/main" xmlns="" val="16055242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09600" y="4179684"/>
            <a:ext cx="7920000" cy="1144627"/>
          </a:xfrm>
        </p:spPr>
        <p:txBody>
          <a:bodyPr/>
          <a:lstStyle/>
          <a:p>
            <a:pPr rtl="0"/>
            <a:r>
              <a:rPr lang="en" sz="3600" b="0" i="0" u="none"/>
              <a:t>The world’s first </a:t>
            </a:r>
            <a:r>
              <a:rPr lang="en" sz="3600"/>
              <a:t/>
            </a:r>
            <a:br>
              <a:rPr lang="en" sz="3600"/>
            </a:br>
            <a:r>
              <a:rPr lang="en" sz="3600" b="0" i="0" u="none"/>
              <a:t>Software Intercom Server</a:t>
            </a:r>
          </a:p>
        </p:txBody>
      </p:sp>
      <p:pic>
        <p:nvPicPr>
          <p:cNvPr id="4" name="Bild 3" descr="VirtuoSIS-Logo-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59519" y="2044700"/>
            <a:ext cx="5626608" cy="1834896"/>
          </a:xfrm>
          <a:prstGeom prst="rect">
            <a:avLst/>
          </a:prstGeom>
        </p:spPr>
      </p:pic>
    </p:spTree>
    <p:extLst>
      <p:ext uri="{BB962C8B-B14F-4D97-AF65-F5344CB8AC3E}">
        <p14:creationId xmlns:p14="http://schemas.microsoft.com/office/powerpoint/2010/main" xmlns="" val="297315535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36318" y="1029756"/>
            <a:ext cx="1701279" cy="529074"/>
          </a:xfrm>
        </p:spPr>
        <p:txBody>
          <a:bodyPr/>
          <a:lstStyle/>
          <a:p>
            <a:pPr algn="l" rtl="0"/>
            <a:r>
              <a:rPr lang="en" b="0" i="0" u="none"/>
              <a:t>VirtuoSIS</a:t>
            </a:r>
          </a:p>
        </p:txBody>
      </p:sp>
      <p:sp>
        <p:nvSpPr>
          <p:cNvPr id="3" name="Untertitel 2"/>
          <p:cNvSpPr>
            <a:spLocks noGrp="1"/>
          </p:cNvSpPr>
          <p:nvPr>
            <p:ph type="subTitle" idx="1"/>
          </p:nvPr>
        </p:nvSpPr>
        <p:spPr>
          <a:xfrm>
            <a:off x="936320" y="1632633"/>
            <a:ext cx="1428023" cy="421352"/>
          </a:xfrm>
        </p:spPr>
        <p:txBody>
          <a:bodyPr/>
          <a:lstStyle/>
          <a:p>
            <a:pPr algn="l" rtl="0"/>
            <a:r>
              <a:rPr lang="en" b="0" i="0" u="none"/>
              <a:t>Ready for</a:t>
            </a:r>
          </a:p>
        </p:txBody>
      </p:sp>
      <p:grpSp>
        <p:nvGrpSpPr>
          <p:cNvPr id="25" name="Gruppierung 24"/>
          <p:cNvGrpSpPr/>
          <p:nvPr/>
        </p:nvGrpSpPr>
        <p:grpSpPr>
          <a:xfrm>
            <a:off x="936321" y="2777885"/>
            <a:ext cx="2483553" cy="2484000"/>
            <a:chOff x="936319" y="2777885"/>
            <a:chExt cx="2483553" cy="2484000"/>
          </a:xfrm>
        </p:grpSpPr>
        <p:sp>
          <p:nvSpPr>
            <p:cNvPr id="4" name="Rechteck 3"/>
            <p:cNvSpPr/>
            <p:nvPr/>
          </p:nvSpPr>
          <p:spPr>
            <a:xfrm>
              <a:off x="936319" y="2777885"/>
              <a:ext cx="2483553" cy="248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pic>
          <p:nvPicPr>
            <p:cNvPr id="5" name="Bild 4" descr="logo-vmwar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7495" y="3674600"/>
              <a:ext cx="2232000" cy="363816"/>
            </a:xfrm>
            <a:prstGeom prst="rect">
              <a:avLst/>
            </a:prstGeom>
          </p:spPr>
        </p:pic>
        <p:sp>
          <p:nvSpPr>
            <p:cNvPr id="14" name="Textfeld 13"/>
            <p:cNvSpPr txBox="1"/>
            <p:nvPr/>
          </p:nvSpPr>
          <p:spPr>
            <a:xfrm>
              <a:off x="936320" y="4082856"/>
              <a:ext cx="2483552" cy="477050"/>
            </a:xfrm>
            <a:prstGeom prst="rect">
              <a:avLst/>
            </a:prstGeom>
            <a:noFill/>
          </p:spPr>
          <p:txBody>
            <a:bodyPr wrap="square" lIns="91436" tIns="45718" rIns="91436" bIns="45718" rtlCol="0">
              <a:spAutoFit/>
            </a:bodyPr>
            <a:lstStyle/>
            <a:p>
              <a:pPr algn="ctr" rtl="0"/>
              <a:r>
                <a:rPr lang="en" sz="2500" b="0" i="0" u="none">
                  <a:solidFill>
                    <a:srgbClr val="008CD2"/>
                  </a:solidFill>
                  <a:latin typeface="Calibri Light"/>
                  <a:cs typeface="Calibri Light"/>
                </a:rPr>
                <a:t>vSphere 5.x</a:t>
              </a:r>
              <a:endParaRPr lang="en" sz="2500" noProof="1" smtClean="0">
                <a:solidFill>
                  <a:srgbClr val="008CD2"/>
                </a:solidFill>
                <a:latin typeface="Calibri Light"/>
                <a:cs typeface="Calibri Light"/>
              </a:endParaRPr>
            </a:p>
          </p:txBody>
        </p:sp>
      </p:grpSp>
      <p:grpSp>
        <p:nvGrpSpPr>
          <p:cNvPr id="26" name="Gruppierung 25"/>
          <p:cNvGrpSpPr/>
          <p:nvPr/>
        </p:nvGrpSpPr>
        <p:grpSpPr>
          <a:xfrm>
            <a:off x="3445274" y="2777885"/>
            <a:ext cx="2483553" cy="2484000"/>
            <a:chOff x="3445272" y="2777885"/>
            <a:chExt cx="2483553" cy="2484000"/>
          </a:xfrm>
        </p:grpSpPr>
        <p:sp>
          <p:nvSpPr>
            <p:cNvPr id="12" name="Rechteck 11"/>
            <p:cNvSpPr/>
            <p:nvPr/>
          </p:nvSpPr>
          <p:spPr>
            <a:xfrm>
              <a:off x="3445272" y="2777885"/>
              <a:ext cx="2483553" cy="248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pic>
          <p:nvPicPr>
            <p:cNvPr id="15" name="Bild 14" descr="logo-citrix.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01368" y="3548171"/>
              <a:ext cx="1571360" cy="615815"/>
            </a:xfrm>
            <a:prstGeom prst="rect">
              <a:avLst/>
            </a:prstGeom>
          </p:spPr>
        </p:pic>
        <p:sp>
          <p:nvSpPr>
            <p:cNvPr id="16" name="Textfeld 15"/>
            <p:cNvSpPr txBox="1"/>
            <p:nvPr/>
          </p:nvSpPr>
          <p:spPr>
            <a:xfrm>
              <a:off x="3445272" y="4082856"/>
              <a:ext cx="2483553" cy="477050"/>
            </a:xfrm>
            <a:prstGeom prst="rect">
              <a:avLst/>
            </a:prstGeom>
            <a:noFill/>
          </p:spPr>
          <p:txBody>
            <a:bodyPr wrap="square" lIns="91436" tIns="45718" rIns="91436" bIns="45718" rtlCol="0">
              <a:spAutoFit/>
            </a:bodyPr>
            <a:lstStyle/>
            <a:p>
              <a:pPr algn="ctr" rtl="0"/>
              <a:r>
                <a:rPr lang="en" sz="2500" b="0" i="0" u="none">
                  <a:solidFill>
                    <a:srgbClr val="008CD2"/>
                  </a:solidFill>
                  <a:latin typeface="Calibri Light"/>
                  <a:cs typeface="Calibri Light"/>
                </a:rPr>
                <a:t>XenServer 6.x</a:t>
              </a:r>
            </a:p>
          </p:txBody>
        </p:sp>
      </p:grpSp>
      <p:grpSp>
        <p:nvGrpSpPr>
          <p:cNvPr id="27" name="Gruppierung 26"/>
          <p:cNvGrpSpPr/>
          <p:nvPr/>
        </p:nvGrpSpPr>
        <p:grpSpPr>
          <a:xfrm>
            <a:off x="5941526" y="2777885"/>
            <a:ext cx="2496253" cy="2484000"/>
            <a:chOff x="5941525" y="2777885"/>
            <a:chExt cx="2496253" cy="2484000"/>
          </a:xfrm>
        </p:grpSpPr>
        <p:sp>
          <p:nvSpPr>
            <p:cNvPr id="13" name="Rechteck 12"/>
            <p:cNvSpPr/>
            <p:nvPr/>
          </p:nvSpPr>
          <p:spPr>
            <a:xfrm>
              <a:off x="5954225" y="2777885"/>
              <a:ext cx="2483553" cy="248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pic>
          <p:nvPicPr>
            <p:cNvPr id="17" name="Bild 16" descr="logo-microsoft.pn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210300" y="3548170"/>
              <a:ext cx="1945945" cy="615815"/>
            </a:xfrm>
            <a:prstGeom prst="rect">
              <a:avLst/>
            </a:prstGeom>
          </p:spPr>
        </p:pic>
        <p:sp>
          <p:nvSpPr>
            <p:cNvPr id="18" name="Textfeld 17"/>
            <p:cNvSpPr txBox="1"/>
            <p:nvPr/>
          </p:nvSpPr>
          <p:spPr>
            <a:xfrm>
              <a:off x="5941525" y="4082856"/>
              <a:ext cx="2483553" cy="477050"/>
            </a:xfrm>
            <a:prstGeom prst="rect">
              <a:avLst/>
            </a:prstGeom>
            <a:noFill/>
          </p:spPr>
          <p:txBody>
            <a:bodyPr wrap="square" lIns="91436" tIns="45718" rIns="91436" bIns="45718" rtlCol="0">
              <a:spAutoFit/>
            </a:bodyPr>
            <a:lstStyle/>
            <a:p>
              <a:pPr algn="ctr" rtl="0"/>
              <a:r>
                <a:rPr lang="en" sz="2500" b="0" i="0" u="none">
                  <a:solidFill>
                    <a:srgbClr val="008CD2"/>
                  </a:solidFill>
                  <a:latin typeface="Calibri Light"/>
                  <a:cs typeface="Calibri Light"/>
                </a:rPr>
                <a:t>Hyper-V</a:t>
              </a:r>
            </a:p>
          </p:txBody>
        </p:sp>
      </p:grpSp>
      <p:grpSp>
        <p:nvGrpSpPr>
          <p:cNvPr id="6" name="Gruppierung 5"/>
          <p:cNvGrpSpPr/>
          <p:nvPr/>
        </p:nvGrpSpPr>
        <p:grpSpPr>
          <a:xfrm>
            <a:off x="7590369" y="4559906"/>
            <a:ext cx="1107567" cy="583593"/>
            <a:chOff x="7590367" y="4559906"/>
            <a:chExt cx="1107567" cy="583594"/>
          </a:xfrm>
        </p:grpSpPr>
        <p:sp>
          <p:nvSpPr>
            <p:cNvPr id="9" name="Rechtwinkliges Dreieck 8"/>
            <p:cNvSpPr/>
            <p:nvPr/>
          </p:nvSpPr>
          <p:spPr>
            <a:xfrm>
              <a:off x="8446245" y="4559906"/>
              <a:ext cx="251689" cy="190500"/>
            </a:xfrm>
            <a:prstGeom prst="rtTriangle">
              <a:avLst/>
            </a:prstGeom>
            <a:solidFill>
              <a:srgbClr val="8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b="0" i="0" u="none"/>
            </a:p>
          </p:txBody>
        </p:sp>
        <p:sp>
          <p:nvSpPr>
            <p:cNvPr id="8" name="Rechteck 7"/>
            <p:cNvSpPr/>
            <p:nvPr/>
          </p:nvSpPr>
          <p:spPr>
            <a:xfrm>
              <a:off x="7590367" y="4749800"/>
              <a:ext cx="1104900" cy="393700"/>
            </a:xfrm>
            <a:prstGeom prst="rect">
              <a:avLst/>
            </a:prstGeom>
            <a:gradFill>
              <a:gsLst>
                <a:gs pos="0">
                  <a:srgbClr val="800000"/>
                </a:gs>
                <a:gs pos="100000">
                  <a:srgbClr val="FF000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t>NEW</a:t>
              </a:r>
            </a:p>
          </p:txBody>
        </p:sp>
      </p:grpSp>
    </p:spTree>
    <p:extLst>
      <p:ext uri="{BB962C8B-B14F-4D97-AF65-F5344CB8AC3E}">
        <p14:creationId xmlns:p14="http://schemas.microsoft.com/office/powerpoint/2010/main" xmlns="" val="14912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
                                        <p:tgtEl>
                                          <p:spTgt spid="25"/>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300"/>
                                        <p:tgtEl>
                                          <p:spTgt spid="26"/>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300"/>
                                        <p:tgtEl>
                                          <p:spTgt spid="27"/>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9"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21" y="1296786"/>
            <a:ext cx="3588495" cy="421352"/>
          </a:xfrm>
        </p:spPr>
        <p:txBody>
          <a:bodyPr/>
          <a:lstStyle/>
          <a:p>
            <a:pPr algn="l" rtl="0"/>
            <a:r>
              <a:rPr lang="de-AT" b="0" i="0" u="none"/>
              <a:t>Software Intercom Server</a:t>
            </a:r>
            <a:endParaRPr lang="en" b="0" i="0" u="none"/>
          </a:p>
        </p:txBody>
      </p:sp>
      <p:sp>
        <p:nvSpPr>
          <p:cNvPr id="4" name="Inhaltsplatzhalter 3"/>
          <p:cNvSpPr>
            <a:spLocks noGrp="1"/>
          </p:cNvSpPr>
          <p:nvPr>
            <p:ph sz="quarter" idx="10"/>
          </p:nvPr>
        </p:nvSpPr>
        <p:spPr>
          <a:xfrm>
            <a:off x="936318" y="2098653"/>
            <a:ext cx="2671896" cy="961369"/>
          </a:xfrm>
          <a:solidFill>
            <a:srgbClr val="FFFFFF"/>
          </a:solidFill>
        </p:spPr>
        <p:txBody>
          <a:bodyPr lIns="180000" bIns="129600" anchor="ctr">
            <a:noAutofit/>
          </a:bodyPr>
          <a:lstStyle/>
          <a:p>
            <a:pPr marL="0" indent="0" algn="l" rtl="0">
              <a:buNone/>
            </a:pPr>
            <a:r>
              <a:rPr lang="en" sz="3500" b="0" i="0" u="none" dirty="0">
                <a:solidFill>
                  <a:srgbClr val="008CD2"/>
                </a:solidFill>
              </a:rPr>
              <a:t>Scalab</a:t>
            </a:r>
            <a:r>
              <a:rPr lang="de-AT" sz="3500" b="0" i="0" u="none" dirty="0" err="1">
                <a:solidFill>
                  <a:srgbClr val="008CD2"/>
                </a:solidFill>
              </a:rPr>
              <a:t>ility</a:t>
            </a:r>
            <a:endParaRPr lang="de-AT" sz="3500" b="0" i="0" u="none" dirty="0">
              <a:solidFill>
                <a:srgbClr val="008CD2"/>
              </a:solidFill>
            </a:endParaRPr>
          </a:p>
        </p:txBody>
      </p:sp>
      <p:sp>
        <p:nvSpPr>
          <p:cNvPr id="31" name="Inhaltsplatzhalter 3"/>
          <p:cNvSpPr txBox="1">
            <a:spLocks/>
          </p:cNvSpPr>
          <p:nvPr/>
        </p:nvSpPr>
        <p:spPr>
          <a:xfrm>
            <a:off x="3527692" y="2098652"/>
            <a:ext cx="4861169" cy="3836595"/>
          </a:xfrm>
          <a:prstGeom prst="rect">
            <a:avLst/>
          </a:prstGeom>
          <a:solidFill>
            <a:srgbClr val="FFFFFF"/>
          </a:solidFill>
        </p:spPr>
        <p:txBody>
          <a:bodyPr vert="horz" lIns="360000" tIns="360000" rIns="360000" bIns="360000" rtlCol="0">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000" dirty="0">
                <a:solidFill>
                  <a:srgbClr val="003A65"/>
                </a:solidFill>
              </a:rPr>
              <a:t>Challenge</a:t>
            </a:r>
          </a:p>
          <a:p>
            <a:pPr marL="0" indent="0">
              <a:buFont typeface="Symbol" charset="2"/>
              <a:buNone/>
            </a:pPr>
            <a:r>
              <a:rPr lang="de-AT" sz="2000" dirty="0">
                <a:solidFill>
                  <a:srgbClr val="008CD2"/>
                </a:solidFill>
              </a:rPr>
              <a:t>Limits and fluctuating costs for hardware expansion</a:t>
            </a:r>
          </a:p>
          <a:p>
            <a:pPr marL="0" indent="0">
              <a:buFont typeface="Symbol" charset="2"/>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Linear costs with licences</a:t>
            </a:r>
          </a:p>
          <a:p>
            <a:pPr marL="0" indent="0">
              <a:buFont typeface="Symbol" charset="2"/>
              <a:buNone/>
            </a:pPr>
            <a:r>
              <a:rPr lang="de-AT" sz="2000" dirty="0">
                <a:solidFill>
                  <a:srgbClr val="008CD2"/>
                </a:solidFill>
              </a:rPr>
              <a:t>Expandable at the click of the mouse  </a:t>
            </a:r>
            <a:endParaRPr lang="en" sz="2000" dirty="0">
              <a:solidFill>
                <a:srgbClr val="008CD2"/>
              </a:solidFill>
            </a:endParaRPr>
          </a:p>
        </p:txBody>
      </p:sp>
      <p:sp>
        <p:nvSpPr>
          <p:cNvPr id="33" name="Inhaltsplatzhalter 3"/>
          <p:cNvSpPr txBox="1">
            <a:spLocks/>
          </p:cNvSpPr>
          <p:nvPr/>
        </p:nvSpPr>
        <p:spPr>
          <a:xfrm>
            <a:off x="936318" y="3060022"/>
            <a:ext cx="2591373" cy="961369"/>
          </a:xfrm>
          <a:prstGeom prst="rect">
            <a:avLst/>
          </a:prstGeom>
          <a:noFill/>
        </p:spPr>
        <p:txBody>
          <a:bodyPr vert="horz" lIns="180000" tIns="36277" rIns="72555" bIns="129600" rtlCol="0" anchor="ctr">
            <a:no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Availability</a:t>
            </a:r>
          </a:p>
        </p:txBody>
      </p:sp>
      <p:sp>
        <p:nvSpPr>
          <p:cNvPr id="34" name="Inhaltsplatzhalter 3"/>
          <p:cNvSpPr txBox="1">
            <a:spLocks/>
          </p:cNvSpPr>
          <p:nvPr/>
        </p:nvSpPr>
        <p:spPr>
          <a:xfrm>
            <a:off x="936318" y="4012509"/>
            <a:ext cx="2591373" cy="961369"/>
          </a:xfrm>
          <a:prstGeom prst="rect">
            <a:avLst/>
          </a:prstGeom>
          <a:noFill/>
        </p:spPr>
        <p:txBody>
          <a:bodyPr vert="horz" lIns="180000" tIns="36277" rIns="72555" bIns="129600" rtlCol="0" anchor="ctr">
            <a:no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Flexibility</a:t>
            </a:r>
          </a:p>
        </p:txBody>
      </p:sp>
      <p:sp>
        <p:nvSpPr>
          <p:cNvPr id="35" name="Inhaltsplatzhalter 3"/>
          <p:cNvSpPr txBox="1">
            <a:spLocks/>
          </p:cNvSpPr>
          <p:nvPr/>
        </p:nvSpPr>
        <p:spPr>
          <a:xfrm>
            <a:off x="936318" y="4973876"/>
            <a:ext cx="2591373" cy="961369"/>
          </a:xfrm>
          <a:prstGeom prst="rect">
            <a:avLst/>
          </a:prstGeom>
          <a:noFill/>
        </p:spPr>
        <p:txBody>
          <a:bodyPr vert="horz" lIns="180000" tIns="36277" rIns="72555" bIns="129600" rtlCol="0" anchor="ctr">
            <a:no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Efficiency</a:t>
            </a:r>
          </a:p>
        </p:txBody>
      </p:sp>
    </p:spTree>
    <p:extLst>
      <p:ext uri="{BB962C8B-B14F-4D97-AF65-F5344CB8AC3E}">
        <p14:creationId xmlns:p14="http://schemas.microsoft.com/office/powerpoint/2010/main" xmlns="" val="304752189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20" y="1296786"/>
            <a:ext cx="3588495" cy="421352"/>
          </a:xfrm>
        </p:spPr>
        <p:txBody>
          <a:bodyPr/>
          <a:lstStyle/>
          <a:p>
            <a:r>
              <a:rPr lang="de-AT"/>
              <a:t>Software Intercom Server</a:t>
            </a:r>
            <a:endParaRPr lang="en"/>
          </a:p>
        </p:txBody>
      </p:sp>
      <p:sp>
        <p:nvSpPr>
          <p:cNvPr id="4" name="Inhaltsplatzhalter 3"/>
          <p:cNvSpPr>
            <a:spLocks noGrp="1"/>
          </p:cNvSpPr>
          <p:nvPr>
            <p:ph sz="quarter" idx="10"/>
          </p:nvPr>
        </p:nvSpPr>
        <p:spPr>
          <a:xfrm>
            <a:off x="936318" y="2098652"/>
            <a:ext cx="2591373" cy="961369"/>
          </a:xfrm>
          <a:noFill/>
        </p:spPr>
        <p:txBody>
          <a:bodyPr lIns="180000" bIns="129600" anchor="ctr">
            <a:normAutofit/>
          </a:bodyPr>
          <a:lstStyle/>
          <a:p>
            <a:pPr marL="0" indent="0" algn="l" rtl="0">
              <a:buNone/>
            </a:pPr>
            <a:r>
              <a:rPr lang="en" sz="3500" b="0" i="0" u="none" dirty="0">
                <a:solidFill>
                  <a:srgbClr val="008CD2"/>
                </a:solidFill>
              </a:rPr>
              <a:t>Scalab</a:t>
            </a:r>
            <a:r>
              <a:rPr lang="de-AT" sz="3500" b="0" i="0" u="none" dirty="0" err="1">
                <a:solidFill>
                  <a:srgbClr val="008CD2"/>
                </a:solidFill>
              </a:rPr>
              <a:t>ility</a:t>
            </a:r>
            <a:endParaRPr lang="de-AT" sz="3500" b="0" i="0" u="none" dirty="0">
              <a:solidFill>
                <a:srgbClr val="008CD2"/>
              </a:solidFill>
            </a:endParaRPr>
          </a:p>
        </p:txBody>
      </p:sp>
      <p:sp>
        <p:nvSpPr>
          <p:cNvPr id="31" name="Inhaltsplatzhalter 3"/>
          <p:cNvSpPr txBox="1">
            <a:spLocks/>
          </p:cNvSpPr>
          <p:nvPr/>
        </p:nvSpPr>
        <p:spPr>
          <a:xfrm>
            <a:off x="3527692" y="2098651"/>
            <a:ext cx="4861169" cy="3836595"/>
          </a:xfrm>
          <a:prstGeom prst="rect">
            <a:avLst/>
          </a:prstGeom>
          <a:solidFill>
            <a:srgbClr val="FFFFFF"/>
          </a:solidFill>
        </p:spPr>
        <p:txBody>
          <a:bodyPr vert="horz" lIns="360000" tIns="360000" rIns="360000" bIns="360000" rtlCol="0">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000" dirty="0">
                <a:solidFill>
                  <a:srgbClr val="003A65"/>
                </a:solidFill>
              </a:rPr>
              <a:t>Challenge</a:t>
            </a:r>
          </a:p>
          <a:p>
            <a:pPr marL="0" indent="0">
              <a:buFont typeface="Symbol" charset="2"/>
              <a:buNone/>
            </a:pPr>
            <a:r>
              <a:rPr lang="de-AT" sz="2000" dirty="0">
                <a:solidFill>
                  <a:srgbClr val="008CD2"/>
                </a:solidFill>
              </a:rPr>
              <a:t>Downtime costs with </a:t>
            </a:r>
            <a:br>
              <a:rPr lang="de-AT" sz="2000" dirty="0">
                <a:solidFill>
                  <a:srgbClr val="008CD2"/>
                </a:solidFill>
              </a:rPr>
            </a:br>
            <a:r>
              <a:rPr lang="de-AT" sz="2000" dirty="0">
                <a:solidFill>
                  <a:srgbClr val="008CD2"/>
                </a:solidFill>
              </a:rPr>
              <a:t>non-redundant systems</a:t>
            </a:r>
          </a:p>
          <a:p>
            <a:pPr marL="0" indent="0">
              <a:buFont typeface="Symbol" charset="2"/>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Runs on redundant and </a:t>
            </a:r>
            <a:br>
              <a:rPr lang="de-AT" sz="2000" dirty="0">
                <a:solidFill>
                  <a:srgbClr val="008CD2"/>
                </a:solidFill>
              </a:rPr>
            </a:br>
            <a:r>
              <a:rPr lang="de-AT" sz="2000" dirty="0">
                <a:solidFill>
                  <a:srgbClr val="008CD2"/>
                </a:solidFill>
              </a:rPr>
              <a:t>fault-tolerant IT infrastructures</a:t>
            </a:r>
            <a:endParaRPr lang="en" sz="2000" dirty="0">
              <a:solidFill>
                <a:srgbClr val="008CD2"/>
              </a:solidFill>
            </a:endParaRPr>
          </a:p>
        </p:txBody>
      </p:sp>
      <p:sp>
        <p:nvSpPr>
          <p:cNvPr id="33" name="Inhaltsplatzhalter 3"/>
          <p:cNvSpPr txBox="1">
            <a:spLocks/>
          </p:cNvSpPr>
          <p:nvPr/>
        </p:nvSpPr>
        <p:spPr>
          <a:xfrm>
            <a:off x="936319" y="3060021"/>
            <a:ext cx="2665176" cy="961369"/>
          </a:xfrm>
          <a:prstGeom prst="rect">
            <a:avLst/>
          </a:prstGeom>
          <a:solidFill>
            <a:srgbClr val="FFFFFF"/>
          </a:solid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Availability</a:t>
            </a:r>
          </a:p>
        </p:txBody>
      </p:sp>
      <p:sp>
        <p:nvSpPr>
          <p:cNvPr id="34" name="Inhaltsplatzhalter 3"/>
          <p:cNvSpPr txBox="1">
            <a:spLocks/>
          </p:cNvSpPr>
          <p:nvPr/>
        </p:nvSpPr>
        <p:spPr>
          <a:xfrm>
            <a:off x="936318" y="4012508"/>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Flexibility</a:t>
            </a:r>
          </a:p>
        </p:txBody>
      </p:sp>
      <p:sp>
        <p:nvSpPr>
          <p:cNvPr id="35" name="Inhaltsplatzhalter 3"/>
          <p:cNvSpPr txBox="1">
            <a:spLocks/>
          </p:cNvSpPr>
          <p:nvPr/>
        </p:nvSpPr>
        <p:spPr>
          <a:xfrm>
            <a:off x="936318" y="4973876"/>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Efficiency</a:t>
            </a:r>
          </a:p>
        </p:txBody>
      </p:sp>
    </p:spTree>
    <p:extLst>
      <p:ext uri="{BB962C8B-B14F-4D97-AF65-F5344CB8AC3E}">
        <p14:creationId xmlns:p14="http://schemas.microsoft.com/office/powerpoint/2010/main" xmlns="" val="116544362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20" y="1296786"/>
            <a:ext cx="3588495" cy="421352"/>
          </a:xfrm>
        </p:spPr>
        <p:txBody>
          <a:bodyPr/>
          <a:lstStyle/>
          <a:p>
            <a:r>
              <a:rPr lang="de-AT"/>
              <a:t>Software Intercom Server</a:t>
            </a:r>
            <a:endParaRPr lang="en"/>
          </a:p>
        </p:txBody>
      </p:sp>
      <p:sp>
        <p:nvSpPr>
          <p:cNvPr id="4" name="Inhaltsplatzhalter 3"/>
          <p:cNvSpPr>
            <a:spLocks noGrp="1"/>
          </p:cNvSpPr>
          <p:nvPr>
            <p:ph sz="quarter" idx="10"/>
          </p:nvPr>
        </p:nvSpPr>
        <p:spPr>
          <a:xfrm>
            <a:off x="936318" y="2098652"/>
            <a:ext cx="2591373" cy="961369"/>
          </a:xfrm>
          <a:noFill/>
        </p:spPr>
        <p:txBody>
          <a:bodyPr lIns="180000" bIns="129600" anchor="ctr">
            <a:normAutofit/>
          </a:bodyPr>
          <a:lstStyle/>
          <a:p>
            <a:pPr marL="0" indent="0" algn="l" rtl="0">
              <a:buNone/>
            </a:pPr>
            <a:r>
              <a:rPr lang="en" sz="3500" b="0" i="0" u="none" dirty="0">
                <a:solidFill>
                  <a:srgbClr val="008CD2"/>
                </a:solidFill>
              </a:rPr>
              <a:t>Scalab</a:t>
            </a:r>
            <a:r>
              <a:rPr lang="de-AT" sz="3500" b="0" i="0" u="none" dirty="0" err="1">
                <a:solidFill>
                  <a:srgbClr val="008CD2"/>
                </a:solidFill>
              </a:rPr>
              <a:t>ility</a:t>
            </a:r>
            <a:endParaRPr lang="de-AT" sz="3500" b="0" i="0" u="none" dirty="0">
              <a:solidFill>
                <a:srgbClr val="008CD2"/>
              </a:solidFill>
            </a:endParaRPr>
          </a:p>
        </p:txBody>
      </p:sp>
      <p:sp>
        <p:nvSpPr>
          <p:cNvPr id="31" name="Inhaltsplatzhalter 3"/>
          <p:cNvSpPr txBox="1">
            <a:spLocks/>
          </p:cNvSpPr>
          <p:nvPr/>
        </p:nvSpPr>
        <p:spPr>
          <a:xfrm>
            <a:off x="3527692" y="2098651"/>
            <a:ext cx="4861169" cy="3836595"/>
          </a:xfrm>
          <a:prstGeom prst="rect">
            <a:avLst/>
          </a:prstGeom>
          <a:solidFill>
            <a:srgbClr val="FFFFFF"/>
          </a:solidFill>
        </p:spPr>
        <p:txBody>
          <a:bodyPr vert="horz" lIns="360000" tIns="360000" rIns="360000" bIns="360000" rtlCol="0">
            <a:normAutofit lnSpcReduction="10000"/>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000" dirty="0">
                <a:solidFill>
                  <a:srgbClr val="003A65"/>
                </a:solidFill>
              </a:rPr>
              <a:t>Challenge</a:t>
            </a:r>
          </a:p>
          <a:p>
            <a:pPr marL="0" indent="0">
              <a:buFont typeface="Symbol" charset="2"/>
              <a:buNone/>
            </a:pPr>
            <a:r>
              <a:rPr lang="de-AT" sz="2000" dirty="0">
                <a:solidFill>
                  <a:srgbClr val="008CD2"/>
                </a:solidFill>
              </a:rPr>
              <a:t>No stand-by server for maintenance</a:t>
            </a:r>
          </a:p>
          <a:p>
            <a:pPr marL="0" indent="0">
              <a:buFont typeface="Symbol" charset="2"/>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Redundant server available</a:t>
            </a:r>
          </a:p>
          <a:p>
            <a:pPr marL="0" indent="0">
              <a:buFont typeface="Symbol" charset="2"/>
              <a:buNone/>
            </a:pPr>
            <a:r>
              <a:rPr lang="de-AT" sz="2000" dirty="0">
                <a:solidFill>
                  <a:srgbClr val="008CD2"/>
                </a:solidFill>
              </a:rPr>
              <a:t>Easy migration / easy backup</a:t>
            </a:r>
          </a:p>
          <a:p>
            <a:pPr marL="0" indent="0">
              <a:buFont typeface="Symbol" charset="2"/>
              <a:buNone/>
            </a:pPr>
            <a:r>
              <a:rPr lang="de-AT" sz="2000" dirty="0">
                <a:solidFill>
                  <a:srgbClr val="008CD2"/>
                </a:solidFill>
              </a:rPr>
              <a:t>Multiple virtual machines and Intercom servers</a:t>
            </a:r>
            <a:endParaRPr lang="en" sz="2000" dirty="0">
              <a:solidFill>
                <a:srgbClr val="008CD2"/>
              </a:solidFill>
            </a:endParaRPr>
          </a:p>
        </p:txBody>
      </p:sp>
      <p:sp>
        <p:nvSpPr>
          <p:cNvPr id="33" name="Inhaltsplatzhalter 3"/>
          <p:cNvSpPr txBox="1">
            <a:spLocks/>
          </p:cNvSpPr>
          <p:nvPr/>
        </p:nvSpPr>
        <p:spPr>
          <a:xfrm>
            <a:off x="936318" y="3060021"/>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Availability</a:t>
            </a:r>
          </a:p>
        </p:txBody>
      </p:sp>
      <p:sp>
        <p:nvSpPr>
          <p:cNvPr id="34" name="Inhaltsplatzhalter 3"/>
          <p:cNvSpPr txBox="1">
            <a:spLocks/>
          </p:cNvSpPr>
          <p:nvPr/>
        </p:nvSpPr>
        <p:spPr>
          <a:xfrm>
            <a:off x="936319" y="4012508"/>
            <a:ext cx="2658457" cy="961369"/>
          </a:xfrm>
          <a:prstGeom prst="rect">
            <a:avLst/>
          </a:prstGeom>
          <a:solidFill>
            <a:srgbClr val="FFFFFF"/>
          </a:solid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Flexibility</a:t>
            </a:r>
          </a:p>
        </p:txBody>
      </p:sp>
      <p:sp>
        <p:nvSpPr>
          <p:cNvPr id="35" name="Inhaltsplatzhalter 3"/>
          <p:cNvSpPr txBox="1">
            <a:spLocks/>
          </p:cNvSpPr>
          <p:nvPr/>
        </p:nvSpPr>
        <p:spPr>
          <a:xfrm>
            <a:off x="936318" y="4973876"/>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Efficiency</a:t>
            </a:r>
          </a:p>
        </p:txBody>
      </p:sp>
    </p:spTree>
    <p:extLst>
      <p:ext uri="{BB962C8B-B14F-4D97-AF65-F5344CB8AC3E}">
        <p14:creationId xmlns:p14="http://schemas.microsoft.com/office/powerpoint/2010/main" xmlns="" val="2771893631"/>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36318" y="693909"/>
            <a:ext cx="1701279" cy="529074"/>
          </a:xfrm>
        </p:spPr>
        <p:txBody>
          <a:bodyPr/>
          <a:lstStyle/>
          <a:p>
            <a:pPr algn="l" rtl="0"/>
            <a:r>
              <a:rPr lang="en" b="0" i="0" u="none"/>
              <a:t>VirtuoSIS</a:t>
            </a:r>
          </a:p>
        </p:txBody>
      </p:sp>
      <p:sp>
        <p:nvSpPr>
          <p:cNvPr id="3" name="Untertitel 2"/>
          <p:cNvSpPr>
            <a:spLocks noGrp="1"/>
          </p:cNvSpPr>
          <p:nvPr>
            <p:ph type="subTitle" idx="1"/>
          </p:nvPr>
        </p:nvSpPr>
        <p:spPr>
          <a:xfrm>
            <a:off x="936320" y="1296786"/>
            <a:ext cx="3588495" cy="421352"/>
          </a:xfrm>
        </p:spPr>
        <p:txBody>
          <a:bodyPr/>
          <a:lstStyle/>
          <a:p>
            <a:r>
              <a:rPr lang="de-AT"/>
              <a:t>Software Intercom Server</a:t>
            </a:r>
            <a:endParaRPr lang="en"/>
          </a:p>
        </p:txBody>
      </p:sp>
      <p:sp>
        <p:nvSpPr>
          <p:cNvPr id="4" name="Inhaltsplatzhalter 3"/>
          <p:cNvSpPr>
            <a:spLocks noGrp="1"/>
          </p:cNvSpPr>
          <p:nvPr>
            <p:ph sz="quarter" idx="10"/>
          </p:nvPr>
        </p:nvSpPr>
        <p:spPr>
          <a:xfrm>
            <a:off x="936318" y="2098652"/>
            <a:ext cx="2591373" cy="961369"/>
          </a:xfrm>
          <a:noFill/>
        </p:spPr>
        <p:txBody>
          <a:bodyPr lIns="180000" bIns="129600" anchor="ctr">
            <a:normAutofit/>
          </a:bodyPr>
          <a:lstStyle/>
          <a:p>
            <a:pPr marL="0" indent="0" algn="l" rtl="0">
              <a:buNone/>
            </a:pPr>
            <a:r>
              <a:rPr lang="en" sz="3500" b="0" i="0" u="none" dirty="0">
                <a:solidFill>
                  <a:srgbClr val="008CD2"/>
                </a:solidFill>
              </a:rPr>
              <a:t>Scalab</a:t>
            </a:r>
            <a:r>
              <a:rPr lang="de-AT" sz="3500" b="0" i="0" u="none" dirty="0" err="1">
                <a:solidFill>
                  <a:srgbClr val="008CD2"/>
                </a:solidFill>
              </a:rPr>
              <a:t>ility</a:t>
            </a:r>
            <a:endParaRPr lang="de-AT" sz="3500" b="0" i="0" u="none" dirty="0">
              <a:solidFill>
                <a:srgbClr val="008CD2"/>
              </a:solidFill>
            </a:endParaRPr>
          </a:p>
        </p:txBody>
      </p:sp>
      <p:sp>
        <p:nvSpPr>
          <p:cNvPr id="31" name="Inhaltsplatzhalter 3"/>
          <p:cNvSpPr txBox="1">
            <a:spLocks/>
          </p:cNvSpPr>
          <p:nvPr/>
        </p:nvSpPr>
        <p:spPr>
          <a:xfrm>
            <a:off x="3527692" y="2098651"/>
            <a:ext cx="4861169" cy="3836595"/>
          </a:xfrm>
          <a:prstGeom prst="rect">
            <a:avLst/>
          </a:prstGeom>
          <a:solidFill>
            <a:srgbClr val="FFFFFF"/>
          </a:solidFill>
        </p:spPr>
        <p:txBody>
          <a:bodyPr vert="horz" lIns="360000" tIns="360000" rIns="360000" bIns="360000" rtlCol="0">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2000" dirty="0">
                <a:solidFill>
                  <a:srgbClr val="003A65"/>
                </a:solidFill>
              </a:rPr>
              <a:t>Challenge</a:t>
            </a:r>
          </a:p>
          <a:p>
            <a:pPr marL="0" indent="0">
              <a:buNone/>
            </a:pPr>
            <a:r>
              <a:rPr lang="de-AT" sz="2000" dirty="0">
                <a:solidFill>
                  <a:srgbClr val="008CD2"/>
                </a:solidFill>
              </a:rPr>
              <a:t>Low resource utilisation of dedicated servers</a:t>
            </a:r>
          </a:p>
          <a:p>
            <a:pPr marL="0" indent="0">
              <a:buNone/>
            </a:pPr>
            <a:endParaRPr lang="de-AT" sz="2000" dirty="0">
              <a:solidFill>
                <a:srgbClr val="003A65"/>
              </a:solidFill>
            </a:endParaRPr>
          </a:p>
          <a:p>
            <a:pPr marL="0" indent="0">
              <a:buFont typeface="Symbol" charset="2"/>
              <a:buNone/>
            </a:pPr>
            <a:r>
              <a:rPr lang="de-AT" sz="2000" dirty="0">
                <a:solidFill>
                  <a:srgbClr val="003A65"/>
                </a:solidFill>
              </a:rPr>
              <a:t>VirtuoSIS</a:t>
            </a:r>
          </a:p>
          <a:p>
            <a:pPr marL="0" indent="0">
              <a:buFont typeface="Symbol" charset="2"/>
              <a:buNone/>
            </a:pPr>
            <a:r>
              <a:rPr lang="de-AT" sz="2000" dirty="0">
                <a:solidFill>
                  <a:srgbClr val="008CD2"/>
                </a:solidFill>
              </a:rPr>
              <a:t>Cost sharing of resources with existing IT infrastructure (hardware and rack space, energy, IT staff, maintenance, etc.)</a:t>
            </a:r>
            <a:endParaRPr lang="en" sz="2000" dirty="0">
              <a:solidFill>
                <a:srgbClr val="008CD2"/>
              </a:solidFill>
            </a:endParaRPr>
          </a:p>
        </p:txBody>
      </p:sp>
      <p:sp>
        <p:nvSpPr>
          <p:cNvPr id="33" name="Inhaltsplatzhalter 3"/>
          <p:cNvSpPr txBox="1">
            <a:spLocks/>
          </p:cNvSpPr>
          <p:nvPr/>
        </p:nvSpPr>
        <p:spPr>
          <a:xfrm>
            <a:off x="936318" y="3060021"/>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Availability</a:t>
            </a:r>
          </a:p>
        </p:txBody>
      </p:sp>
      <p:sp>
        <p:nvSpPr>
          <p:cNvPr id="34" name="Inhaltsplatzhalter 3"/>
          <p:cNvSpPr txBox="1">
            <a:spLocks/>
          </p:cNvSpPr>
          <p:nvPr/>
        </p:nvSpPr>
        <p:spPr>
          <a:xfrm>
            <a:off x="936318" y="4012508"/>
            <a:ext cx="2591373" cy="961369"/>
          </a:xfrm>
          <a:prstGeom prst="rect">
            <a:avLst/>
          </a:prstGeom>
          <a:no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Flexibility</a:t>
            </a:r>
          </a:p>
        </p:txBody>
      </p:sp>
      <p:sp>
        <p:nvSpPr>
          <p:cNvPr id="35" name="Inhaltsplatzhalter 3"/>
          <p:cNvSpPr txBox="1">
            <a:spLocks/>
          </p:cNvSpPr>
          <p:nvPr/>
        </p:nvSpPr>
        <p:spPr>
          <a:xfrm>
            <a:off x="936319" y="4973876"/>
            <a:ext cx="2665176" cy="961369"/>
          </a:xfrm>
          <a:prstGeom prst="rect">
            <a:avLst/>
          </a:prstGeom>
          <a:solidFill>
            <a:srgbClr val="FFFFFF"/>
          </a:solidFill>
        </p:spPr>
        <p:txBody>
          <a:bodyPr vert="horz" lIns="180000" tIns="36277" rIns="72555" bIns="129600" rtlCol="0" anchor="ctr">
            <a:normAutofit/>
          </a:bodyPr>
          <a:lstStyle>
            <a:lvl1pPr marL="342900" indent="-342900" algn="l" defTabSz="362772" rtl="0" eaLnBrk="1" latinLnBrk="0" hangingPunct="1">
              <a:spcBef>
                <a:spcPts val="500"/>
              </a:spcBef>
              <a:spcAft>
                <a:spcPts val="500"/>
              </a:spcAft>
              <a:buFont typeface="Symbol" charset="2"/>
              <a:buChar char="-"/>
              <a:defRPr sz="2200" b="0" i="0" kern="1200">
                <a:solidFill>
                  <a:schemeClr val="bg1"/>
                </a:solidFill>
                <a:latin typeface="Calibri Light"/>
                <a:ea typeface="+mn-ea"/>
                <a:cs typeface="Calibri Light"/>
              </a:defRPr>
            </a:lvl1pPr>
            <a:lvl2pPr marL="589505" indent="-226733"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2pPr>
            <a:lvl3pPr marL="906931" indent="-181386" algn="l" defTabSz="362772" rtl="0" eaLnBrk="1" latinLnBrk="0" hangingPunct="1">
              <a:spcBef>
                <a:spcPct val="20000"/>
              </a:spcBef>
              <a:buFont typeface="Arial"/>
              <a:buChar char="•"/>
              <a:defRPr sz="1900" b="0" i="0" kern="1200">
                <a:solidFill>
                  <a:schemeClr val="bg1"/>
                </a:solidFill>
                <a:latin typeface="Calibri Light"/>
                <a:ea typeface="+mn-ea"/>
                <a:cs typeface="Calibri Light"/>
              </a:defRPr>
            </a:lvl3pPr>
            <a:lvl4pPr marL="1269704"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4pPr>
            <a:lvl5pPr marL="1632476" indent="-181386" algn="l" defTabSz="362772" rtl="0" eaLnBrk="1" latinLnBrk="0" hangingPunct="1">
              <a:spcBef>
                <a:spcPct val="20000"/>
              </a:spcBef>
              <a:buFont typeface="Arial"/>
              <a:buChar char="»"/>
              <a:defRPr sz="1600" b="0" i="0" kern="1200">
                <a:solidFill>
                  <a:schemeClr val="bg1"/>
                </a:solidFill>
                <a:latin typeface="Calibri Light"/>
                <a:ea typeface="+mn-ea"/>
                <a:cs typeface="Calibri Light"/>
              </a:defRPr>
            </a:lvl5pPr>
            <a:lvl6pPr marL="1995248" indent="-181386" algn="l" defTabSz="362772" rtl="0" eaLnBrk="1" latinLnBrk="0" hangingPunct="1">
              <a:spcBef>
                <a:spcPct val="20000"/>
              </a:spcBef>
              <a:buFont typeface="Arial"/>
              <a:buChar char="•"/>
              <a:defRPr sz="1600" kern="1200">
                <a:solidFill>
                  <a:schemeClr val="tx1"/>
                </a:solidFill>
                <a:latin typeface="+mn-lt"/>
                <a:ea typeface="+mn-ea"/>
                <a:cs typeface="+mn-cs"/>
              </a:defRPr>
            </a:lvl6pPr>
            <a:lvl7pPr marL="2358020" indent="-181386" algn="l" defTabSz="362772" rtl="0" eaLnBrk="1" latinLnBrk="0" hangingPunct="1">
              <a:spcBef>
                <a:spcPct val="20000"/>
              </a:spcBef>
              <a:buFont typeface="Arial"/>
              <a:buChar char="•"/>
              <a:defRPr sz="1600" kern="1200">
                <a:solidFill>
                  <a:schemeClr val="tx1"/>
                </a:solidFill>
                <a:latin typeface="+mn-lt"/>
                <a:ea typeface="+mn-ea"/>
                <a:cs typeface="+mn-cs"/>
              </a:defRPr>
            </a:lvl7pPr>
            <a:lvl8pPr marL="2720793" indent="-181386" algn="l" defTabSz="362772" rtl="0" eaLnBrk="1" latinLnBrk="0" hangingPunct="1">
              <a:spcBef>
                <a:spcPct val="20000"/>
              </a:spcBef>
              <a:buFont typeface="Arial"/>
              <a:buChar char="•"/>
              <a:defRPr sz="1600" kern="1200">
                <a:solidFill>
                  <a:schemeClr val="tx1"/>
                </a:solidFill>
                <a:latin typeface="+mn-lt"/>
                <a:ea typeface="+mn-ea"/>
                <a:cs typeface="+mn-cs"/>
              </a:defRPr>
            </a:lvl8pPr>
            <a:lvl9pPr marL="3083565" indent="-181386" algn="l" defTabSz="362772"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Symbol" charset="2"/>
              <a:buNone/>
            </a:pPr>
            <a:r>
              <a:rPr lang="de-AT" sz="3500" dirty="0">
                <a:solidFill>
                  <a:srgbClr val="008CD2"/>
                </a:solidFill>
              </a:rPr>
              <a:t>Efficiency</a:t>
            </a:r>
          </a:p>
        </p:txBody>
      </p:sp>
    </p:spTree>
    <p:extLst>
      <p:ext uri="{BB962C8B-B14F-4D97-AF65-F5344CB8AC3E}">
        <p14:creationId xmlns:p14="http://schemas.microsoft.com/office/powerpoint/2010/main" xmlns="" val="1335101226"/>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Abgerundetes Rechteck 41"/>
          <p:cNvSpPr/>
          <p:nvPr/>
        </p:nvSpPr>
        <p:spPr>
          <a:xfrm>
            <a:off x="936316"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SAP ERP</a:t>
            </a:r>
          </a:p>
        </p:txBody>
      </p:sp>
      <p:sp>
        <p:nvSpPr>
          <p:cNvPr id="43" name="Abgerundetes Rechteck 42"/>
          <p:cNvSpPr/>
          <p:nvPr/>
        </p:nvSpPr>
        <p:spPr>
          <a:xfrm>
            <a:off x="3452659" y="3136900"/>
            <a:ext cx="2454582" cy="754050"/>
          </a:xfrm>
          <a:prstGeom prst="roundRect">
            <a:avLst>
              <a:gd name="adj" fmla="val 513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sz="2000" b="0" i="0" u="none">
                <a:solidFill>
                  <a:srgbClr val="008CD2"/>
                </a:solidFill>
                <a:latin typeface="Calibri Light"/>
                <a:cs typeface="Calibri Light"/>
              </a:rPr>
              <a:t>Apache Web Server</a:t>
            </a:r>
          </a:p>
        </p:txBody>
      </p:sp>
      <p:sp>
        <p:nvSpPr>
          <p:cNvPr id="44" name="Abgerundetes Rechteck 43"/>
          <p:cNvSpPr/>
          <p:nvPr/>
        </p:nvSpPr>
        <p:spPr>
          <a:xfrm>
            <a:off x="5965518" y="3136900"/>
            <a:ext cx="2454582" cy="754050"/>
          </a:xfrm>
          <a:prstGeom prst="roundRect">
            <a:avLst>
              <a:gd name="adj" fmla="val 5133"/>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sz="2000" noProof="1">
              <a:solidFill>
                <a:srgbClr val="008CD2"/>
              </a:solidFill>
              <a:latin typeface="Calibri Light"/>
              <a:cs typeface="Calibri Light"/>
            </a:endParaRPr>
          </a:p>
        </p:txBody>
      </p:sp>
      <p:sp>
        <p:nvSpPr>
          <p:cNvPr id="2" name="Titel 1"/>
          <p:cNvSpPr>
            <a:spLocks noGrp="1"/>
          </p:cNvSpPr>
          <p:nvPr>
            <p:ph type="ctrTitle"/>
          </p:nvPr>
        </p:nvSpPr>
        <p:spPr>
          <a:xfrm>
            <a:off x="936318" y="1029756"/>
            <a:ext cx="1701279" cy="529074"/>
          </a:xfrm>
        </p:spPr>
        <p:txBody>
          <a:bodyPr/>
          <a:lstStyle/>
          <a:p>
            <a:pPr algn="l" rtl="0"/>
            <a:r>
              <a:rPr lang="en" b="0" i="0" u="none"/>
              <a:t>VirtuoSIS</a:t>
            </a:r>
          </a:p>
        </p:txBody>
      </p:sp>
      <p:sp>
        <p:nvSpPr>
          <p:cNvPr id="3" name="Untertitel 2"/>
          <p:cNvSpPr>
            <a:spLocks noGrp="1"/>
          </p:cNvSpPr>
          <p:nvPr>
            <p:ph type="subTitle" idx="1"/>
          </p:nvPr>
        </p:nvSpPr>
        <p:spPr>
          <a:xfrm>
            <a:off x="936318" y="1632635"/>
            <a:ext cx="6738040" cy="806073"/>
          </a:xfrm>
        </p:spPr>
        <p:txBody>
          <a:bodyPr/>
          <a:lstStyle/>
          <a:p>
            <a:pPr algn="l" rtl="0"/>
            <a:r>
              <a:rPr lang="en" b="0" i="0" u="none"/>
              <a:t>An efficient and economical ‘housemate’ sharing </a:t>
            </a:r>
            <a:r>
              <a:rPr lang="de-AT" b="0" i="0" u="none"/>
              <a:t/>
            </a:r>
            <a:br>
              <a:rPr lang="de-AT" b="0" i="0" u="none"/>
            </a:br>
            <a:r>
              <a:rPr lang="en" b="0" i="0" u="none"/>
              <a:t>a home with other virtualised servers</a:t>
            </a:r>
          </a:p>
        </p:txBody>
      </p:sp>
      <p:sp>
        <p:nvSpPr>
          <p:cNvPr id="4" name="Abgerundetes Rechteck 3"/>
          <p:cNvSpPr/>
          <p:nvPr/>
        </p:nvSpPr>
        <p:spPr>
          <a:xfrm>
            <a:off x="936318"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1</a:t>
            </a:r>
          </a:p>
        </p:txBody>
      </p:sp>
      <p:sp>
        <p:nvSpPr>
          <p:cNvPr id="20" name="Abgerundetes Rechteck 19"/>
          <p:cNvSpPr/>
          <p:nvPr/>
        </p:nvSpPr>
        <p:spPr>
          <a:xfrm>
            <a:off x="936318"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Windows Server (OS)</a:t>
            </a:r>
          </a:p>
        </p:txBody>
      </p:sp>
      <p:grpSp>
        <p:nvGrpSpPr>
          <p:cNvPr id="32" name="Gruppierung 31"/>
          <p:cNvGrpSpPr/>
          <p:nvPr/>
        </p:nvGrpSpPr>
        <p:grpSpPr>
          <a:xfrm>
            <a:off x="8035127" y="2757059"/>
            <a:ext cx="745325" cy="745325"/>
            <a:chOff x="6756400" y="4065575"/>
            <a:chExt cx="952500" cy="952500"/>
          </a:xfrm>
        </p:grpSpPr>
        <p:sp>
          <p:nvSpPr>
            <p:cNvPr id="28" name="Oval 27"/>
            <p:cNvSpPr/>
            <p:nvPr/>
          </p:nvSpPr>
          <p:spPr>
            <a:xfrm>
              <a:off x="6756400" y="4065575"/>
              <a:ext cx="952500" cy="9525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grpSp>
          <p:nvGrpSpPr>
            <p:cNvPr id="31" name="Gruppierung 30"/>
            <p:cNvGrpSpPr/>
            <p:nvPr/>
          </p:nvGrpSpPr>
          <p:grpSpPr>
            <a:xfrm>
              <a:off x="6959600" y="4272751"/>
              <a:ext cx="533400" cy="533400"/>
              <a:chOff x="6959600" y="4272751"/>
              <a:chExt cx="533400" cy="533400"/>
            </a:xfrm>
          </p:grpSpPr>
          <p:sp>
            <p:nvSpPr>
              <p:cNvPr id="29" name="Rechteck 28"/>
              <p:cNvSpPr/>
              <p:nvPr/>
            </p:nvSpPr>
            <p:spPr>
              <a:xfrm>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a:p>
            </p:txBody>
          </p:sp>
          <p:sp>
            <p:nvSpPr>
              <p:cNvPr id="30" name="Rechteck 29"/>
              <p:cNvSpPr/>
              <p:nvPr/>
            </p:nvSpPr>
            <p:spPr>
              <a:xfrm rot="5400000">
                <a:off x="6959600" y="4473834"/>
                <a:ext cx="533400" cy="13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t>rv</a:t>
                </a:r>
              </a:p>
            </p:txBody>
          </p:sp>
        </p:grpSp>
      </p:grpSp>
      <p:sp>
        <p:nvSpPr>
          <p:cNvPr id="16" name="Abgerundetes Rechteck 15"/>
          <p:cNvSpPr/>
          <p:nvPr/>
        </p:nvSpPr>
        <p:spPr>
          <a:xfrm>
            <a:off x="936319" y="4864102"/>
            <a:ext cx="7483782" cy="546100"/>
          </a:xfrm>
          <a:prstGeom prst="roundRect">
            <a:avLst>
              <a:gd name="adj" fmla="val 11028"/>
            </a:avLst>
          </a:prstGeom>
          <a:solidFill>
            <a:srgbClr val="008CD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grpSp>
        <p:nvGrpSpPr>
          <p:cNvPr id="17" name="Gruppierung 16"/>
          <p:cNvGrpSpPr/>
          <p:nvPr/>
        </p:nvGrpSpPr>
        <p:grpSpPr>
          <a:xfrm>
            <a:off x="2672718" y="4954101"/>
            <a:ext cx="3780000" cy="373530"/>
            <a:chOff x="2286199" y="5481131"/>
            <a:chExt cx="4680035" cy="462469"/>
          </a:xfrm>
        </p:grpSpPr>
        <p:pic>
          <p:nvPicPr>
            <p:cNvPr id="5" name="Bild 4" descr="logo-vmware-invers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286199" y="5575300"/>
              <a:ext cx="1689178" cy="275336"/>
            </a:xfrm>
            <a:prstGeom prst="rect">
              <a:avLst/>
            </a:prstGeom>
          </p:spPr>
        </p:pic>
        <p:pic>
          <p:nvPicPr>
            <p:cNvPr id="8" name="Bild 7" descr="logo-citrix-inver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67493" y="5486400"/>
              <a:ext cx="1166625" cy="457200"/>
            </a:xfrm>
            <a:prstGeom prst="rect">
              <a:avLst/>
            </a:prstGeom>
          </p:spPr>
        </p:pic>
        <p:pic>
          <p:nvPicPr>
            <p:cNvPr id="9" name="Bild 8" descr="logo-microsoft-inverse.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26234" y="5481131"/>
              <a:ext cx="1440000" cy="455704"/>
            </a:xfrm>
            <a:prstGeom prst="rect">
              <a:avLst/>
            </a:prstGeom>
          </p:spPr>
        </p:pic>
      </p:grpSp>
      <p:sp>
        <p:nvSpPr>
          <p:cNvPr id="35" name="Abgerundetes Rechteck 34"/>
          <p:cNvSpPr/>
          <p:nvPr/>
        </p:nvSpPr>
        <p:spPr>
          <a:xfrm>
            <a:off x="3452659" y="3925875"/>
            <a:ext cx="2454582" cy="400850"/>
          </a:xfrm>
          <a:prstGeom prst="roundRect">
            <a:avLst>
              <a:gd name="adj" fmla="val 11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rgbClr val="008CD2"/>
                </a:solidFill>
                <a:latin typeface="Calibri Light"/>
                <a:cs typeface="Calibri Light"/>
              </a:rPr>
              <a:t>Linux (OS)</a:t>
            </a:r>
          </a:p>
        </p:txBody>
      </p:sp>
      <p:sp>
        <p:nvSpPr>
          <p:cNvPr id="38" name="Abgerundetes Rechteck 37"/>
          <p:cNvSpPr/>
          <p:nvPr/>
        </p:nvSpPr>
        <p:spPr>
          <a:xfrm>
            <a:off x="5969000" y="4361650"/>
            <a:ext cx="2454582" cy="400850"/>
          </a:xfrm>
          <a:prstGeom prst="roundRect">
            <a:avLst>
              <a:gd name="adj" fmla="val 11028"/>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sp>
        <p:nvSpPr>
          <p:cNvPr id="39" name="Abgerundetes Rechteck 38"/>
          <p:cNvSpPr/>
          <p:nvPr/>
        </p:nvSpPr>
        <p:spPr>
          <a:xfrm>
            <a:off x="5969000" y="3925875"/>
            <a:ext cx="2454582" cy="400850"/>
          </a:xfrm>
          <a:prstGeom prst="roundRect">
            <a:avLst>
              <a:gd name="adj" fmla="val 11028"/>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 noProof="1">
              <a:solidFill>
                <a:srgbClr val="008CD2"/>
              </a:solidFill>
              <a:latin typeface="Calibri Light"/>
              <a:cs typeface="Calibri Light"/>
            </a:endParaRPr>
          </a:p>
        </p:txBody>
      </p:sp>
      <p:sp>
        <p:nvSpPr>
          <p:cNvPr id="41" name="Abgerundetes Rechteck 40"/>
          <p:cNvSpPr/>
          <p:nvPr/>
        </p:nvSpPr>
        <p:spPr>
          <a:xfrm>
            <a:off x="3452659" y="4361650"/>
            <a:ext cx="2454582" cy="400850"/>
          </a:xfrm>
          <a:prstGeom prst="roundRect">
            <a:avLst>
              <a:gd name="adj" fmla="val 11028"/>
            </a:avLst>
          </a:prstGeom>
          <a:gradFill flip="none" rotWithShape="1">
            <a:gsLst>
              <a:gs pos="0">
                <a:schemeClr val="tx1">
                  <a:lumMod val="85000"/>
                  <a:lumOff val="15000"/>
                </a:schemeClr>
              </a:gs>
              <a:gs pos="100000">
                <a:schemeClr val="tx1">
                  <a:lumMod val="65000"/>
                  <a:lumOff val="3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r>
              <a:rPr lang="en" b="0" i="0" u="none">
                <a:solidFill>
                  <a:schemeClr val="bg1"/>
                </a:solidFill>
                <a:latin typeface="Calibri Light"/>
                <a:cs typeface="Calibri Light"/>
              </a:rPr>
              <a:t>Virtual Machine 2</a:t>
            </a:r>
          </a:p>
        </p:txBody>
      </p:sp>
    </p:spTree>
    <p:extLst>
      <p:ext uri="{BB962C8B-B14F-4D97-AF65-F5344CB8AC3E}">
        <p14:creationId xmlns:p14="http://schemas.microsoft.com/office/powerpoint/2010/main" xmlns="" val="2155777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oreas">
      <a:majorFont>
        <a:latin typeface="Calibri"/>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91436" tIns="45718" rIns="91436" bIns="45718" rtlCol="0">
        <a:spAutoFit/>
      </a:bodyPr>
      <a:lstStyle>
        <a:defPPr>
          <a:defRPr sz="3400" noProof="1" smtClean="0">
            <a:solidFill>
              <a:schemeClr val="bg1"/>
            </a:solidFill>
            <a:latin typeface="Calibri Light"/>
            <a:cs typeface="Calibri Light"/>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2524</Words>
  <Application>Microsoft Office PowerPoint</Application>
  <PresentationFormat>Bildschirmpräsentation (4:3)</PresentationFormat>
  <Paragraphs>554</Paragraphs>
  <Slides>31</Slides>
  <Notes>31</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Office-Design</vt:lpstr>
      <vt:lpstr>Folie 1</vt:lpstr>
      <vt:lpstr>Folie 2</vt:lpstr>
      <vt:lpstr>The world’s first  Software Intercom Server</vt:lpstr>
      <vt:lpstr>VirtuoSIS</vt:lpstr>
      <vt:lpstr>VirtuoSIS</vt:lpstr>
      <vt:lpstr>VirtuoSIS</vt:lpstr>
      <vt:lpstr>VirtuoSIS</vt:lpstr>
      <vt:lpstr>VirtuoSIS</vt:lpstr>
      <vt:lpstr>VirtuoSIS</vt:lpstr>
      <vt:lpstr>VirtuoSIS</vt:lpstr>
      <vt:lpstr>Connectivity</vt:lpstr>
      <vt:lpstr>SIP Connectivity</vt:lpstr>
      <vt:lpstr>Connectivity</vt:lpstr>
      <vt:lpstr>Perfect Networking </vt:lpstr>
      <vt:lpstr>Backward Compatibility</vt:lpstr>
      <vt:lpstr>VirtuoSIS</vt:lpstr>
      <vt:lpstr>Folie 17</vt:lpstr>
      <vt:lpstr>Folie 18</vt:lpstr>
      <vt:lpstr>Folie 19</vt:lpstr>
      <vt:lpstr>Folie 20</vt:lpstr>
      <vt:lpstr>Licence Scheme</vt:lpstr>
      <vt:lpstr>Up to 25,000 subscribers</vt:lpstr>
      <vt:lpstr>Commend Software</vt:lpstr>
      <vt:lpstr>Hot and Cold Stand-by</vt:lpstr>
      <vt:lpstr>Maintenance</vt:lpstr>
      <vt:lpstr>Maintenance: done</vt:lpstr>
      <vt:lpstr>Sustained Intercom  performance, thanks  to Fault Tolerance*</vt:lpstr>
      <vt:lpstr>Reduced overheads</vt:lpstr>
      <vt:lpstr>Downtime costs money</vt:lpstr>
      <vt:lpstr>References</vt:lpstr>
      <vt:lpstr>The world’s first  Software Intercom Server</vt:lpstr>
    </vt:vector>
  </TitlesOfParts>
  <Company>Commend International GmbH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subject>VirtuoSIS</dc:subject>
  <dc:creator>Herbert Stadler</dc:creator>
  <cp:keywords>VirtuoSIS,SIS</cp:keywords>
  <dc:description>Präsentation,Presentation,ViruoSIS,SIS,Server</dc:description>
  <cp:lastModifiedBy>t.fessl</cp:lastModifiedBy>
  <cp:revision>924</cp:revision>
  <cp:lastPrinted>2013-11-22T10:35:27Z</cp:lastPrinted>
  <dcterms:created xsi:type="dcterms:W3CDTF">2013-10-04T12:41:07Z</dcterms:created>
  <dcterms:modified xsi:type="dcterms:W3CDTF">2014-05-05T12:29:35Z</dcterms:modified>
  <cp:category>VirtuoSIS</cp:category>
</cp:coreProperties>
</file>