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0" r:id="rId2"/>
    <p:sldId id="524" r:id="rId3"/>
    <p:sldId id="567" r:id="rId4"/>
    <p:sldId id="571" r:id="rId5"/>
    <p:sldId id="576" r:id="rId6"/>
    <p:sldId id="572" r:id="rId7"/>
    <p:sldId id="575" r:id="rId8"/>
    <p:sldId id="577" r:id="rId9"/>
    <p:sldId id="574" r:id="rId10"/>
    <p:sldId id="573" r:id="rId11"/>
    <p:sldId id="568" r:id="rId12"/>
  </p:sldIdLst>
  <p:sldSz cx="9144000" cy="6858000" type="screen4x3"/>
  <p:notesSz cx="6797675" cy="9926638"/>
  <p:defaultTextStyle>
    <a:defPPr>
      <a:defRPr lang="de-DE"/>
    </a:defPPr>
    <a:lvl1pPr marL="0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2772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5544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8317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1090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3862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6634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39406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2179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scaleToFitPaper="1" frameSlides="1"/>
  <p:clrMru>
    <a:srgbClr val="003A65"/>
    <a:srgbClr val="008CD2"/>
    <a:srgbClr val="0083E1"/>
    <a:srgbClr val="95C11F"/>
    <a:srgbClr val="93D4FF"/>
    <a:srgbClr val="009DDF"/>
    <a:srgbClr val="CC0000"/>
    <a:srgbClr val="0077C0"/>
    <a:srgbClr val="0D1E35"/>
    <a:srgbClr val="0023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2" autoAdjust="0"/>
    <p:restoredTop sz="82855" autoAdjust="0"/>
  </p:normalViewPr>
  <p:slideViewPr>
    <p:cSldViewPr snapToGrid="0" snapToObjects="1">
      <p:cViewPr>
        <p:scale>
          <a:sx n="150" d="100"/>
          <a:sy n="150" d="100"/>
        </p:scale>
        <p:origin x="-72" y="-72"/>
      </p:cViewPr>
      <p:guideLst>
        <p:guide orient="horz" pos="2591"/>
        <p:guide orient="horz" pos="2311"/>
        <p:guide pos="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Univers Next Pro Thin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2763E-3C3C-4294-A662-52D13D564543}" type="datetimeFigureOut">
              <a:rPr lang="de-DE" smtClean="0">
                <a:latin typeface="Univers Next Pro Thin" pitchFamily="34" charset="0"/>
              </a:rPr>
              <a:pPr/>
              <a:t>05.05.2014</a:t>
            </a:fld>
            <a:endParaRPr lang="de-DE" dirty="0">
              <a:latin typeface="Univers Next Pro Thin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Univers Next Pro Thin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2D90C-2E2E-4981-B1CC-DC3BEF61691D}" type="slidenum">
              <a:rPr lang="de-DE" smtClean="0">
                <a:latin typeface="Univers Next Pro Thin" pitchFamily="34" charset="0"/>
              </a:rPr>
              <a:pPr/>
              <a:t>‹Nr.›</a:t>
            </a:fld>
            <a:endParaRPr lang="de-DE" dirty="0">
              <a:latin typeface="Univers Next Pro Th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58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nivers Next Pro Thi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nivers Next Pro Thin" pitchFamily="34" charset="0"/>
              </a:defRPr>
            </a:lvl1pPr>
          </a:lstStyle>
          <a:p>
            <a:fld id="{27EA5F6F-5EF7-4ACF-A84D-FBD46ED90EC2}" type="datetimeFigureOut">
              <a:rPr lang="de-DE" smtClean="0"/>
              <a:pPr/>
              <a:t>05.05.2014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nivers Next Pro Thi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nivers Next Pro Thin" pitchFamily="34" charset="0"/>
              </a:defRPr>
            </a:lvl1pPr>
          </a:lstStyle>
          <a:p>
            <a:fld id="{0FCC22F9-6892-46A9-933B-234A683B55D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2508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1pPr>
    <a:lvl2pPr marL="45718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2pPr>
    <a:lvl3pPr marL="91436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3pPr>
    <a:lvl4pPr marL="137154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4pPr>
    <a:lvl5pPr marL="182872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5pPr>
    <a:lvl6pPr marL="228590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Der</a:t>
            </a:r>
            <a:r>
              <a:rPr lang="de-DE" baseline="0"/>
              <a:t> IS 300 steht stellvertretend für alle Intercom Server von Commend, welche auf niedrige Leistungsaufnahme optimiert sind.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0926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6372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tag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9600" y="3063847"/>
            <a:ext cx="7920000" cy="729129"/>
          </a:xfrm>
          <a:noFill/>
        </p:spPr>
        <p:txBody>
          <a:bodyPr wrap="square" tIns="0" anchor="ctr" anchorCtr="0">
            <a:spAutoFit/>
          </a:bodyPr>
          <a:lstStyle>
            <a:lvl1pPr algn="ctr">
              <a:defRPr sz="4500" b="0" i="0" spc="-6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" y="3981781"/>
            <a:ext cx="7920000" cy="432000"/>
          </a:xfrm>
          <a:noFill/>
        </p:spPr>
        <p:txBody>
          <a:bodyPr wrap="square" tIns="0" anchor="t">
            <a:spAutoFit/>
          </a:bodyPr>
          <a:lstStyle>
            <a:lvl1pPr marL="0" indent="0" algn="ctr">
              <a:buNone/>
              <a:defRPr sz="2500" b="0" i="0" spc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9835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Blue-Title-Centr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rgbClr val="10253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38904" y="3371226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38904" y="3909204"/>
            <a:ext cx="5944696" cy="1798433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defRPr sz="20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2538904" y="2766007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4" name="Bild 13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ckground-Imag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rgbClr val="10253F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4554" y="1449140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04554" y="1987118"/>
            <a:ext cx="7377446" cy="1849729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spcAft>
                <a:spcPts val="400"/>
              </a:spcAft>
              <a:defRPr sz="22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004554" y="843921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6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Worldmap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4554" y="1449140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004554" y="843921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8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white-Title-Centr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38904" y="3371226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38904" y="3909204"/>
            <a:ext cx="5944696" cy="1798433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2538904" y="2766007"/>
            <a:ext cx="1841302" cy="529074"/>
          </a:xfrm>
          <a:solidFill>
            <a:srgbClr val="008CD2"/>
          </a:soli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2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white-Title-Top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4554" y="1449140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04554" y="1987118"/>
            <a:ext cx="5944696" cy="1798433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defRPr sz="2200" b="0" i="0">
                <a:solidFill>
                  <a:srgbClr val="59595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004554" y="843921"/>
            <a:ext cx="1841302" cy="529074"/>
          </a:xfrm>
          <a:solidFill>
            <a:srgbClr val="008CD2"/>
          </a:soli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2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 Whit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38902" y="3058896"/>
            <a:ext cx="2794613" cy="806073"/>
          </a:xfrm>
          <a:noFill/>
        </p:spPr>
        <p:txBody>
          <a:bodyPr wrap="none" tIns="0" anchor="ctr" anchorCtr="0">
            <a:spAutoFit/>
          </a:bodyPr>
          <a:lstStyle>
            <a:lvl1pPr algn="l">
              <a:defRPr sz="5000" b="0" i="0" spc="0" baseline="0">
                <a:solidFill>
                  <a:srgbClr val="008CD2"/>
                </a:solidFill>
                <a:latin typeface="Calibri Light"/>
                <a:cs typeface="Calibri Light"/>
              </a:defRPr>
            </a:lvl1pPr>
          </a:lstStyle>
          <a:p>
            <a:r>
              <a:rPr lang="de-AT"/>
              <a:t>Enter Title</a:t>
            </a:r>
            <a:endParaRPr lang="de-DE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38904" y="3926662"/>
            <a:ext cx="1896681" cy="421352"/>
          </a:xfrm>
          <a:solidFill>
            <a:srgbClr val="007BC2"/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tag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0" i="0">
                <a:latin typeface="Calibri Light"/>
                <a:cs typeface="Calibri Light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Symbol" charset="2"/>
              <a:buChar char="-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8400" y="2941300"/>
            <a:ext cx="7920000" cy="828000"/>
          </a:xfrm>
        </p:spPr>
        <p:txBody>
          <a:bodyPr anchor="ctr">
            <a:normAutofit/>
          </a:bodyPr>
          <a:lstStyle>
            <a:lvl1pPr algn="ctr">
              <a:defRPr sz="4500" b="0" i="0" kern="1200" spc="1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/>
              <a:t>Enter 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8400" y="3919713"/>
            <a:ext cx="7920000" cy="467999"/>
          </a:xfrm>
        </p:spPr>
        <p:txBody>
          <a:bodyPr anchor="t">
            <a:normAutofit/>
          </a:bodyPr>
          <a:lstStyle>
            <a:lvl1pPr marL="0" indent="0" algn="ctr">
              <a:buNone/>
              <a:defRPr sz="2500" b="0" i="0" spc="1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Enter Subtitle</a:t>
            </a:r>
            <a:endParaRPr lang="de-DE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1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rgbClr val="10253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14" name="Bild 13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09600" y="3063847"/>
            <a:ext cx="7920000" cy="729129"/>
          </a:xfrm>
          <a:noFill/>
        </p:spPr>
        <p:txBody>
          <a:bodyPr wrap="square" tIns="0" anchor="ctr" anchorCtr="0">
            <a:spAutoFit/>
          </a:bodyPr>
          <a:lstStyle>
            <a:lvl1pPr algn="ctr">
              <a:defRPr sz="4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" y="3981781"/>
            <a:ext cx="7920000" cy="432000"/>
          </a:xfrm>
          <a:noFill/>
        </p:spPr>
        <p:txBody>
          <a:bodyPr wrap="square" tIns="0" anchor="t">
            <a:spAutoFit/>
          </a:bodyPr>
          <a:lstStyle>
            <a:lvl1pPr marL="0" indent="0" algn="ctr">
              <a:buNone/>
              <a:defRPr sz="2500" b="0" i="0" spc="6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814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tag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36316" y="1029756"/>
            <a:ext cx="1918245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wrap="none" tIns="0" anchor="ctr" anchorCtr="0">
            <a:spAutoFit/>
          </a:bodyPr>
          <a:lstStyle>
            <a:lvl1pPr algn="l">
              <a:defRPr sz="32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6318" y="1632633"/>
            <a:ext cx="1989012" cy="421352"/>
          </a:xfrm>
          <a:solidFill>
            <a:srgbClr val="003A65">
              <a:alpha val="8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6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936318" y="2273300"/>
            <a:ext cx="7483782" cy="3784600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tage-Headlin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197268" y="285036"/>
            <a:ext cx="7946732" cy="551676"/>
          </a:xfrm>
          <a:prstGeom prst="rect">
            <a:avLst/>
          </a:prstGeom>
          <a:solidFill>
            <a:srgbClr val="008C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73100" y="285036"/>
            <a:ext cx="524168" cy="551675"/>
          </a:xfrm>
          <a:solidFill>
            <a:srgbClr val="003A65">
              <a:alpha val="80000"/>
            </a:srgbClr>
          </a:solidFill>
        </p:spPr>
        <p:txBody>
          <a:bodyPr wrap="none" lIns="0" tIns="18000" rIns="0" bIns="72000" anchor="t">
            <a:noAutofit/>
          </a:bodyPr>
          <a:lstStyle>
            <a:lvl1pPr marL="0" indent="0" algn="ctr">
              <a:buNone/>
              <a:defRPr sz="2900" b="0" i="0" spc="0" baseline="0">
                <a:solidFill>
                  <a:srgbClr val="008CD2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7268" y="285037"/>
            <a:ext cx="7946731" cy="551675"/>
          </a:xfrm>
          <a:noFill/>
        </p:spPr>
        <p:txBody>
          <a:bodyPr wrap="none" lIns="360000" tIns="18000" rIns="108000" bIns="72000" anchor="ctr" anchorCtr="0">
            <a:noAutofit/>
          </a:bodyPr>
          <a:lstStyle>
            <a:lvl1pPr algn="l">
              <a:defRPr sz="2400" b="0" i="0" spc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197268" y="1028700"/>
            <a:ext cx="7483782" cy="5099050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10" name="Rechtwinkliges Dreieck 9"/>
          <p:cNvSpPr/>
          <p:nvPr/>
        </p:nvSpPr>
        <p:spPr>
          <a:xfrm rot="13500000">
            <a:off x="1109722" y="507404"/>
            <a:ext cx="140557" cy="100467"/>
          </a:xfrm>
          <a:prstGeom prst="rtTriangle">
            <a:avLst/>
          </a:prstGeom>
          <a:solidFill>
            <a:srgbClr val="0035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8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Title-Bottom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978617" y="4506541"/>
            <a:ext cx="1918245" cy="565146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wrap="none" tIns="0" bIns="72000" anchor="ctr" anchorCtr="0">
            <a:spAutoFit/>
          </a:bodyPr>
          <a:lstStyle>
            <a:lvl1pPr algn="l">
              <a:defRPr sz="32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/>
              <a:t>Enter Title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8619" y="5127454"/>
            <a:ext cx="1989012" cy="421352"/>
          </a:xfrm>
          <a:solidFill>
            <a:srgbClr val="003A65">
              <a:alpha val="8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spcBef>
                <a:spcPts val="0"/>
              </a:spcBef>
              <a:buNone/>
              <a:defRPr sz="2500" b="0" i="0" spc="6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Title-Top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978617" y="1041148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wrap="none" tIns="0" anchor="ctr" anchorCtr="0">
            <a:spAutoFit/>
          </a:bodyPr>
          <a:lstStyle>
            <a:lvl1pPr algn="l">
              <a:defRPr sz="3200" b="0" i="0" spc="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/>
              <a:t>Enter Title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8619" y="1644025"/>
            <a:ext cx="1896681" cy="421352"/>
          </a:xfrm>
          <a:solidFill>
            <a:srgbClr val="003A65">
              <a:alpha val="8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78618" y="2075194"/>
            <a:ext cx="5917482" cy="1798433"/>
          </a:xfrm>
          <a:solidFill>
            <a:srgbClr val="003561">
              <a:alpha val="90000"/>
            </a:srgbClr>
          </a:solidFill>
        </p:spPr>
        <p:txBody>
          <a:bodyPr wrap="square" lIns="108000" tIns="82800" rIns="108000" bIns="82800">
            <a:spAutoFit/>
          </a:bodyPr>
          <a:lstStyle>
            <a:lvl1pPr>
              <a:defRPr sz="20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633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Text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660400" y="1592263"/>
            <a:ext cx="4089400" cy="5266266"/>
          </a:xfrm>
          <a:prstGeom prst="rect">
            <a:avLst/>
          </a:prstGeom>
          <a:gradFill flip="none" rotWithShape="1">
            <a:gsLst>
              <a:gs pos="86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2901600" rIns="180000" rtlCol="0" anchor="t" anchorCtr="0"/>
          <a:lstStyle/>
          <a:p>
            <a:pPr>
              <a:spcBef>
                <a:spcPts val="600"/>
              </a:spcBef>
            </a:pPr>
            <a:endParaRPr lang="de-DE" sz="2000" b="1">
              <a:solidFill>
                <a:srgbClr val="002350"/>
              </a:solidFill>
              <a:latin typeface="Calibri"/>
              <a:cs typeface="Calibri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60400" y="1592263"/>
            <a:ext cx="4089400" cy="2285469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-425088"/>
            <a:ext cx="1018561" cy="267464"/>
          </a:xfrm>
          <a:noFill/>
        </p:spPr>
        <p:txBody>
          <a:bodyPr wrap="none" tIns="0" anchor="ctr" anchorCtr="0">
            <a:spAutoFit/>
          </a:bodyPr>
          <a:lstStyle>
            <a:lvl1pPr algn="l">
              <a:defRPr sz="15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660400" y="3877733"/>
            <a:ext cx="4089399" cy="2980266"/>
          </a:xfrm>
        </p:spPr>
        <p:txBody>
          <a:bodyPr lIns="144000" tIns="129600" rIns="144000"/>
          <a:lstStyle>
            <a:lvl1pPr marL="0" indent="0">
              <a:buNone/>
              <a:defRPr>
                <a:solidFill>
                  <a:srgbClr val="003A65"/>
                </a:solidFill>
              </a:defRPr>
            </a:lvl1pPr>
            <a:lvl2pPr>
              <a:defRPr>
                <a:solidFill>
                  <a:srgbClr val="003A65"/>
                </a:solidFill>
              </a:defRPr>
            </a:lvl2pPr>
            <a:lvl3pPr>
              <a:defRPr>
                <a:solidFill>
                  <a:srgbClr val="003A65"/>
                </a:solidFill>
              </a:defRPr>
            </a:lvl3pPr>
            <a:lvl4pPr>
              <a:defRPr>
                <a:solidFill>
                  <a:srgbClr val="003A65"/>
                </a:solidFill>
              </a:defRPr>
            </a:lvl4pPr>
            <a:lvl5pPr>
              <a:defRPr>
                <a:solidFill>
                  <a:srgbClr val="003A65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0161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Text 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309533" y="0"/>
            <a:ext cx="4089400" cy="5266266"/>
          </a:xfrm>
          <a:prstGeom prst="rect">
            <a:avLst/>
          </a:prstGeom>
          <a:gradFill flip="none" rotWithShape="1">
            <a:gsLst>
              <a:gs pos="86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2901600" rIns="180000" rtlCol="0" anchor="t" anchorCtr="0"/>
          <a:lstStyle/>
          <a:p>
            <a:pPr>
              <a:spcBef>
                <a:spcPts val="600"/>
              </a:spcBef>
            </a:pPr>
            <a:endParaRPr lang="de-DE" sz="2000" b="1">
              <a:solidFill>
                <a:srgbClr val="002350"/>
              </a:solidFill>
              <a:latin typeface="Calibri"/>
              <a:cs typeface="Calibri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309533" y="2979206"/>
            <a:ext cx="4089400" cy="2285469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-425088"/>
            <a:ext cx="1018561" cy="267464"/>
          </a:xfrm>
          <a:noFill/>
        </p:spPr>
        <p:txBody>
          <a:bodyPr wrap="none" tIns="0" anchor="ctr" anchorCtr="0">
            <a:spAutoFit/>
          </a:bodyPr>
          <a:lstStyle>
            <a:lvl1pPr algn="l">
              <a:defRPr sz="15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309533" y="143409"/>
            <a:ext cx="4089399" cy="2827330"/>
          </a:xfrm>
        </p:spPr>
        <p:txBody>
          <a:bodyPr lIns="144000" tIns="129600" rIns="144000"/>
          <a:lstStyle>
            <a:lvl1pPr marL="0" indent="0">
              <a:buNone/>
              <a:defRPr>
                <a:solidFill>
                  <a:srgbClr val="003A65"/>
                </a:solidFill>
              </a:defRPr>
            </a:lvl1pPr>
            <a:lvl2pPr>
              <a:defRPr>
                <a:solidFill>
                  <a:srgbClr val="003A65"/>
                </a:solidFill>
              </a:defRPr>
            </a:lvl2pPr>
            <a:lvl3pPr>
              <a:defRPr>
                <a:solidFill>
                  <a:srgbClr val="003A65"/>
                </a:solidFill>
              </a:defRPr>
            </a:lvl3pPr>
            <a:lvl4pPr>
              <a:defRPr>
                <a:solidFill>
                  <a:srgbClr val="003A65"/>
                </a:solidFill>
              </a:defRPr>
            </a:lvl4pPr>
            <a:lvl5pPr>
              <a:defRPr>
                <a:solidFill>
                  <a:srgbClr val="003A65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1165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arrow-right.pn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8705124" y="4243032"/>
            <a:ext cx="438876" cy="2614968"/>
          </a:xfrm>
          <a:prstGeom prst="rect">
            <a:avLst/>
          </a:prstGeom>
        </p:spPr>
      </p:pic>
      <p:pic>
        <p:nvPicPr>
          <p:cNvPr id="9" name="Bild 8" descr="ppt-logo-shadow-blue.pn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  <p:pic>
        <p:nvPicPr>
          <p:cNvPr id="8" name="Bild 7" descr="arrow-left.png"/>
          <p:cNvPicPr>
            <a:picLocks noChangeAspect="1"/>
          </p:cNvPicPr>
          <p:nvPr/>
        </p:nvPicPr>
        <p:blipFill>
          <a:blip r:embed="rId22" cstate="screen"/>
          <a:srcRect/>
          <a:stretch>
            <a:fillRect/>
          </a:stretch>
        </p:blipFill>
        <p:spPr>
          <a:xfrm>
            <a:off x="2" y="5"/>
            <a:ext cx="250911" cy="287324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45"/>
            <a:ext cx="8229600" cy="766756"/>
          </a:xfrm>
          <a:prstGeom prst="rect">
            <a:avLst/>
          </a:prstGeom>
        </p:spPr>
        <p:txBody>
          <a:bodyPr vert="horz" lIns="72555" tIns="36277" rIns="72555" bIns="36277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10733"/>
            <a:ext cx="8229600" cy="4915437"/>
          </a:xfrm>
          <a:prstGeom prst="rect">
            <a:avLst/>
          </a:prstGeom>
        </p:spPr>
        <p:txBody>
          <a:bodyPr vert="horz" lIns="72555" tIns="36277" rIns="72555" bIns="36277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 err="1"/>
              <a:t>vFünfte</a:t>
            </a:r>
            <a:r>
              <a:rPr lang="de-AT" dirty="0"/>
              <a:t>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49" r:id="rId2"/>
    <p:sldLayoutId id="2147483752" r:id="rId3"/>
    <p:sldLayoutId id="2147483662" r:id="rId4"/>
    <p:sldLayoutId id="2147483755" r:id="rId5"/>
    <p:sldLayoutId id="2147483660" r:id="rId6"/>
    <p:sldLayoutId id="2147483747" r:id="rId7"/>
    <p:sldLayoutId id="2147483756" r:id="rId8"/>
    <p:sldLayoutId id="2147483757" r:id="rId9"/>
    <p:sldLayoutId id="2147483669" r:id="rId10"/>
    <p:sldLayoutId id="2147483748" r:id="rId11"/>
    <p:sldLayoutId id="2147483751" r:id="rId12"/>
    <p:sldLayoutId id="2147483749" r:id="rId13"/>
    <p:sldLayoutId id="2147483750" r:id="rId14"/>
    <p:sldLayoutId id="2147483663" r:id="rId15"/>
    <p:sldLayoutId id="2147483683" r:id="rId16"/>
    <p:sldLayoutId id="2147483682" r:id="rId17"/>
    <p:sldLayoutId id="2147483650" r:id="rId18"/>
  </p:sldLayoutIdLst>
  <p:timing>
    <p:tnLst>
      <p:par>
        <p:cTn id="1" dur="indefinite" restart="never" nodeType="tmRoot"/>
      </p:par>
    </p:tnLst>
  </p:timing>
  <p:txStyles>
    <p:titleStyle>
      <a:lvl1pPr algn="l" defTabSz="362772" rtl="0" eaLnBrk="1" latinLnBrk="0" hangingPunct="1">
        <a:spcBef>
          <a:spcPct val="0"/>
        </a:spcBef>
        <a:buNone/>
        <a:defRPr sz="2800" b="0" i="0" kern="1200">
          <a:solidFill>
            <a:srgbClr val="007BC2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362772" rtl="0" eaLnBrk="1" latinLnBrk="0" hangingPunct="1">
        <a:spcBef>
          <a:spcPct val="20000"/>
        </a:spcBef>
        <a:buFont typeface="Symbol" charset="2"/>
        <a:buChar char="-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589505" indent="-226733" algn="l" defTabSz="362772" rtl="0" eaLnBrk="1" latinLnBrk="0" hangingPunct="1">
        <a:spcBef>
          <a:spcPct val="20000"/>
        </a:spcBef>
        <a:buFont typeface="Arial"/>
        <a:buChar char="–"/>
        <a:defRPr sz="19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906931" indent="-181386" algn="l" defTabSz="362772" rtl="0" eaLnBrk="1" latinLnBrk="0" hangingPunct="1">
        <a:spcBef>
          <a:spcPct val="20000"/>
        </a:spcBef>
        <a:buFont typeface="Arial"/>
        <a:buChar char="•"/>
        <a:defRPr sz="19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269704" indent="-181386" algn="l" defTabSz="362772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1632476" indent="-181386" algn="l" defTabSz="362772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1995248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020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793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565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772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544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17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090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3862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634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9406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179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4878592" cy="529074"/>
          </a:xfrm>
        </p:spPr>
        <p:txBody>
          <a:bodyPr/>
          <a:lstStyle/>
          <a:p>
            <a:r>
              <a:rPr lang="de-DE"/>
              <a:t>Commend Hardware Server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3696197" cy="421352"/>
          </a:xfrm>
        </p:spPr>
        <p:txBody>
          <a:bodyPr/>
          <a:lstStyle/>
          <a:p>
            <a:r>
              <a:rPr lang="de-DE"/>
              <a:t>Unsere Intercom Manager</a:t>
            </a:r>
          </a:p>
        </p:txBody>
      </p:sp>
    </p:spTree>
    <p:extLst>
      <p:ext uri="{BB962C8B-B14F-4D97-AF65-F5344CB8AC3E}">
        <p14:creationId xmlns:p14="http://schemas.microsoft.com/office/powerpoint/2010/main" xmlns="" val="37997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4731713" cy="529074"/>
          </a:xfrm>
        </p:spPr>
        <p:txBody>
          <a:bodyPr/>
          <a:lstStyle/>
          <a:p>
            <a:r>
              <a:rPr lang="de-DE"/>
              <a:t>Offen für jede Schnittstelle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3171573" cy="421352"/>
          </a:xfrm>
        </p:spPr>
        <p:txBody>
          <a:bodyPr/>
          <a:lstStyle/>
          <a:p>
            <a:r>
              <a:rPr lang="de-DE"/>
              <a:t>Video – Audio – Daten</a:t>
            </a:r>
          </a:p>
        </p:txBody>
      </p:sp>
      <p:pic>
        <p:nvPicPr>
          <p:cNvPr id="6" name="Bild 5" descr="Interface-Glo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6523" y="2363179"/>
            <a:ext cx="3275637" cy="327563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7665" y="5842016"/>
            <a:ext cx="3175000" cy="262467"/>
          </a:xfrm>
          <a:prstGeom prst="ellipse">
            <a:avLst/>
          </a:prstGeom>
          <a:gradFill flip="none" rotWithShape="1">
            <a:gsLst>
              <a:gs pos="0">
                <a:srgbClr val="003A65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 descr="icon-si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661" y="3583587"/>
            <a:ext cx="966857" cy="732759"/>
          </a:xfrm>
          <a:prstGeom prst="rect">
            <a:avLst/>
          </a:prstGeom>
        </p:spPr>
      </p:pic>
      <p:pic>
        <p:nvPicPr>
          <p:cNvPr id="10" name="Bild 9" descr="icon-teleph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5237" y="3617455"/>
            <a:ext cx="577826" cy="58201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679784" y="4910682"/>
            <a:ext cx="924694" cy="61554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de-DE" sz="3400" noProof="1" smtClean="0">
                <a:solidFill>
                  <a:schemeClr val="bg1"/>
                </a:solidFill>
                <a:latin typeface="Calibri Light"/>
                <a:cs typeface="Calibri Light"/>
              </a:rPr>
              <a:t>OPC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46769" y="5796708"/>
            <a:ext cx="1300348" cy="61554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de-DE" sz="3400" noProof="1" smtClean="0">
                <a:solidFill>
                  <a:schemeClr val="bg1"/>
                </a:solidFill>
                <a:latin typeface="Calibri Light"/>
                <a:cs typeface="Calibri Light"/>
              </a:rPr>
              <a:t>TETRA</a:t>
            </a:r>
          </a:p>
        </p:txBody>
      </p:sp>
      <p:pic>
        <p:nvPicPr>
          <p:cNvPr id="13" name="Bild 12" descr="icon-bul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0143" y="5831564"/>
            <a:ext cx="568585" cy="606722"/>
          </a:xfrm>
          <a:prstGeom prst="rect">
            <a:avLst/>
          </a:prstGeom>
        </p:spPr>
      </p:pic>
      <p:pic>
        <p:nvPicPr>
          <p:cNvPr id="14" name="Bild 13" descr="icon-doo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476" y="5055802"/>
            <a:ext cx="424688" cy="740906"/>
          </a:xfrm>
          <a:prstGeom prst="rect">
            <a:avLst/>
          </a:prstGeom>
        </p:spPr>
      </p:pic>
      <p:pic>
        <p:nvPicPr>
          <p:cNvPr id="15" name="Bild 14" descr="icon-loudspeak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476" y="2363179"/>
            <a:ext cx="656522" cy="517590"/>
          </a:xfrm>
          <a:prstGeom prst="rect">
            <a:avLst/>
          </a:prstGeom>
        </p:spPr>
      </p:pic>
      <p:pic>
        <p:nvPicPr>
          <p:cNvPr id="17" name="Bild 16" descr="icon-videocamera-1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443033"/>
            <a:ext cx="761806" cy="689634"/>
          </a:xfrm>
          <a:prstGeom prst="rect">
            <a:avLst/>
          </a:prstGeom>
        </p:spPr>
      </p:pic>
      <p:pic>
        <p:nvPicPr>
          <p:cNvPr id="18" name="Bild 17" descr="icon-barrier-1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573" y="5324109"/>
            <a:ext cx="540079" cy="4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0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5910802" cy="529074"/>
          </a:xfrm>
        </p:spPr>
        <p:txBody>
          <a:bodyPr/>
          <a:lstStyle/>
          <a:p>
            <a:r>
              <a:rPr lang="de-DE"/>
              <a:t>14.280 vernetzte Intercom Server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2673201" cy="421352"/>
          </a:xfrm>
        </p:spPr>
        <p:txBody>
          <a:bodyPr/>
          <a:lstStyle/>
          <a:p>
            <a:r>
              <a:rPr lang="de-DE"/>
              <a:t>30.000 Teilnehmer</a:t>
            </a:r>
          </a:p>
        </p:txBody>
      </p:sp>
      <p:pic>
        <p:nvPicPr>
          <p:cNvPr id="5" name="Bild 4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4739" y="5782734"/>
            <a:ext cx="194394" cy="291591"/>
          </a:xfrm>
          <a:prstGeom prst="rect">
            <a:avLst/>
          </a:prstGeom>
        </p:spPr>
      </p:pic>
      <p:pic>
        <p:nvPicPr>
          <p:cNvPr id="6" name="Bild 5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873" y="5491143"/>
            <a:ext cx="194394" cy="291591"/>
          </a:xfrm>
          <a:prstGeom prst="rect">
            <a:avLst/>
          </a:prstGeom>
        </p:spPr>
      </p:pic>
      <p:pic>
        <p:nvPicPr>
          <p:cNvPr id="7" name="Bild 6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1273" y="5558877"/>
            <a:ext cx="194394" cy="291591"/>
          </a:xfrm>
          <a:prstGeom prst="rect">
            <a:avLst/>
          </a:prstGeom>
        </p:spPr>
      </p:pic>
      <p:pic>
        <p:nvPicPr>
          <p:cNvPr id="8" name="Bild 7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207" y="5413081"/>
            <a:ext cx="194394" cy="291591"/>
          </a:xfrm>
          <a:prstGeom prst="rect">
            <a:avLst/>
          </a:prstGeom>
        </p:spPr>
      </p:pic>
      <p:pic>
        <p:nvPicPr>
          <p:cNvPr id="9" name="Bild 8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473" y="4498681"/>
            <a:ext cx="194394" cy="291591"/>
          </a:xfrm>
          <a:prstGeom prst="rect">
            <a:avLst/>
          </a:prstGeom>
        </p:spPr>
      </p:pic>
      <p:pic>
        <p:nvPicPr>
          <p:cNvPr id="10" name="Bild 9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140" y="4270081"/>
            <a:ext cx="194394" cy="291591"/>
          </a:xfrm>
          <a:prstGeom prst="rect">
            <a:avLst/>
          </a:prstGeom>
        </p:spPr>
      </p:pic>
      <p:pic>
        <p:nvPicPr>
          <p:cNvPr id="11" name="Bild 10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006" y="3889081"/>
            <a:ext cx="194394" cy="291591"/>
          </a:xfrm>
          <a:prstGeom prst="rect">
            <a:avLst/>
          </a:prstGeom>
        </p:spPr>
      </p:pic>
      <p:pic>
        <p:nvPicPr>
          <p:cNvPr id="12" name="Bild 11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079" y="3889081"/>
            <a:ext cx="194394" cy="291591"/>
          </a:xfrm>
          <a:prstGeom prst="rect">
            <a:avLst/>
          </a:prstGeom>
        </p:spPr>
      </p:pic>
      <p:pic>
        <p:nvPicPr>
          <p:cNvPr id="13" name="Bild 12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867" y="3889081"/>
            <a:ext cx="194394" cy="291591"/>
          </a:xfrm>
          <a:prstGeom prst="rect">
            <a:avLst/>
          </a:prstGeom>
        </p:spPr>
      </p:pic>
      <p:pic>
        <p:nvPicPr>
          <p:cNvPr id="14" name="Bild 13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7337" y="4790272"/>
            <a:ext cx="194394" cy="291591"/>
          </a:xfrm>
          <a:prstGeom prst="rect">
            <a:avLst/>
          </a:prstGeom>
        </p:spPr>
      </p:pic>
      <p:pic>
        <p:nvPicPr>
          <p:cNvPr id="15" name="Bild 14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670" y="5704672"/>
            <a:ext cx="194394" cy="291591"/>
          </a:xfrm>
          <a:prstGeom prst="rect">
            <a:avLst/>
          </a:prstGeom>
        </p:spPr>
      </p:pic>
      <p:pic>
        <p:nvPicPr>
          <p:cNvPr id="16" name="Bild 15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0137" y="4415876"/>
            <a:ext cx="194394" cy="291591"/>
          </a:xfrm>
          <a:prstGeom prst="rect">
            <a:avLst/>
          </a:prstGeom>
        </p:spPr>
      </p:pic>
      <p:pic>
        <p:nvPicPr>
          <p:cNvPr id="17" name="Bild 16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37" y="4352885"/>
            <a:ext cx="194394" cy="291591"/>
          </a:xfrm>
          <a:prstGeom prst="rect">
            <a:avLst/>
          </a:prstGeom>
        </p:spPr>
      </p:pic>
      <p:pic>
        <p:nvPicPr>
          <p:cNvPr id="20" name="Bild 19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207" y="4180672"/>
            <a:ext cx="194394" cy="291591"/>
          </a:xfrm>
          <a:prstGeom prst="rect">
            <a:avLst/>
          </a:prstGeom>
        </p:spPr>
      </p:pic>
      <p:pic>
        <p:nvPicPr>
          <p:cNvPr id="21" name="Bild 20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1" y="4061294"/>
            <a:ext cx="194394" cy="291591"/>
          </a:xfrm>
          <a:prstGeom prst="rect">
            <a:avLst/>
          </a:prstGeom>
        </p:spPr>
      </p:pic>
      <p:pic>
        <p:nvPicPr>
          <p:cNvPr id="22" name="Bild 21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1" y="4415876"/>
            <a:ext cx="194394" cy="291591"/>
          </a:xfrm>
          <a:prstGeom prst="rect">
            <a:avLst/>
          </a:prstGeom>
        </p:spPr>
      </p:pic>
      <p:pic>
        <p:nvPicPr>
          <p:cNvPr id="23" name="Bild 22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3798" y="4707467"/>
            <a:ext cx="194394" cy="291591"/>
          </a:xfrm>
          <a:prstGeom prst="rect">
            <a:avLst/>
          </a:prstGeom>
        </p:spPr>
      </p:pic>
      <p:pic>
        <p:nvPicPr>
          <p:cNvPr id="24" name="Bild 23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5667" y="4707467"/>
            <a:ext cx="194394" cy="291591"/>
          </a:xfrm>
          <a:prstGeom prst="rect">
            <a:avLst/>
          </a:prstGeom>
        </p:spPr>
      </p:pic>
      <p:pic>
        <p:nvPicPr>
          <p:cNvPr id="25" name="Bild 24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3798" y="5121490"/>
            <a:ext cx="194394" cy="291591"/>
          </a:xfrm>
          <a:prstGeom prst="rect">
            <a:avLst/>
          </a:prstGeom>
        </p:spPr>
      </p:pic>
      <p:pic>
        <p:nvPicPr>
          <p:cNvPr id="26" name="Bild 25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9465" y="5081863"/>
            <a:ext cx="194394" cy="291591"/>
          </a:xfrm>
          <a:prstGeom prst="rect">
            <a:avLst/>
          </a:prstGeom>
        </p:spPr>
      </p:pic>
      <p:pic>
        <p:nvPicPr>
          <p:cNvPr id="27" name="Bild 26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3859" y="5413081"/>
            <a:ext cx="194394" cy="291591"/>
          </a:xfrm>
          <a:prstGeom prst="rect">
            <a:avLst/>
          </a:prstGeom>
        </p:spPr>
      </p:pic>
      <p:pic>
        <p:nvPicPr>
          <p:cNvPr id="28" name="Bild 27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253" y="5580554"/>
            <a:ext cx="194394" cy="291591"/>
          </a:xfrm>
          <a:prstGeom prst="rect">
            <a:avLst/>
          </a:prstGeom>
        </p:spPr>
      </p:pic>
      <p:pic>
        <p:nvPicPr>
          <p:cNvPr id="29" name="Bild 28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064" y="5996263"/>
            <a:ext cx="194394" cy="291591"/>
          </a:xfrm>
          <a:prstGeom prst="rect">
            <a:avLst/>
          </a:prstGeom>
        </p:spPr>
      </p:pic>
      <p:pic>
        <p:nvPicPr>
          <p:cNvPr id="30" name="Bild 29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2268" y="6274646"/>
            <a:ext cx="194394" cy="291591"/>
          </a:xfrm>
          <a:prstGeom prst="rect">
            <a:avLst/>
          </a:prstGeom>
        </p:spPr>
      </p:pic>
      <p:pic>
        <p:nvPicPr>
          <p:cNvPr id="31" name="Bild 30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8401" y="5726349"/>
            <a:ext cx="194394" cy="291591"/>
          </a:xfrm>
          <a:prstGeom prst="rect">
            <a:avLst/>
          </a:prstGeom>
        </p:spPr>
      </p:pic>
      <p:pic>
        <p:nvPicPr>
          <p:cNvPr id="32" name="Bild 31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5473" y="6017940"/>
            <a:ext cx="194394" cy="291591"/>
          </a:xfrm>
          <a:prstGeom prst="rect">
            <a:avLst/>
          </a:prstGeom>
        </p:spPr>
      </p:pic>
      <p:pic>
        <p:nvPicPr>
          <p:cNvPr id="33" name="Bild 32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731" y="6142058"/>
            <a:ext cx="194394" cy="291591"/>
          </a:xfrm>
          <a:prstGeom prst="rect">
            <a:avLst/>
          </a:prstGeom>
        </p:spPr>
      </p:pic>
      <p:pic>
        <p:nvPicPr>
          <p:cNvPr id="34" name="Bild 33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079" y="4936067"/>
            <a:ext cx="194394" cy="291591"/>
          </a:xfrm>
          <a:prstGeom prst="rect">
            <a:avLst/>
          </a:prstGeom>
        </p:spPr>
      </p:pic>
      <p:pic>
        <p:nvPicPr>
          <p:cNvPr id="35" name="Bild 34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612" y="4700863"/>
            <a:ext cx="194394" cy="291591"/>
          </a:xfrm>
          <a:prstGeom prst="rect">
            <a:avLst/>
          </a:prstGeom>
        </p:spPr>
      </p:pic>
      <p:pic>
        <p:nvPicPr>
          <p:cNvPr id="36" name="Bild 35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450" y="4451606"/>
            <a:ext cx="194394" cy="291591"/>
          </a:xfrm>
          <a:prstGeom prst="rect">
            <a:avLst/>
          </a:prstGeom>
        </p:spPr>
      </p:pic>
      <p:pic>
        <p:nvPicPr>
          <p:cNvPr id="37" name="Bild 36" descr="icon-mar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867" y="5447967"/>
            <a:ext cx="194394" cy="2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7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8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2914325" cy="421352"/>
          </a:xfrm>
        </p:spPr>
        <p:txBody>
          <a:bodyPr/>
          <a:lstStyle/>
          <a:p>
            <a:r>
              <a:rPr lang="de-DE" dirty="0" smtClean="0"/>
              <a:t>Konzentrierte Power</a:t>
            </a:r>
            <a:endParaRPr lang="de-DE" dirty="0"/>
          </a:p>
        </p:txBody>
      </p:sp>
      <p:pic>
        <p:nvPicPr>
          <p:cNvPr id="9" name="Bild 8" descr="ge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538" y="2709334"/>
            <a:ext cx="2511622" cy="2335052"/>
          </a:xfrm>
          <a:prstGeom prst="rect">
            <a:avLst/>
          </a:prstGeom>
        </p:spPr>
      </p:pic>
      <p:pic>
        <p:nvPicPr>
          <p:cNvPr id="10" name="Bild 9" descr="ge8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013" y="3677267"/>
            <a:ext cx="4435877" cy="2010739"/>
          </a:xfrm>
          <a:prstGeom prst="rect">
            <a:avLst/>
          </a:prstGeom>
        </p:spPr>
      </p:pic>
      <p:pic>
        <p:nvPicPr>
          <p:cNvPr id="11" name="Bild 10" descr="is3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493" y="4910455"/>
            <a:ext cx="2410725" cy="112788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4878592" cy="529074"/>
          </a:xfrm>
        </p:spPr>
        <p:txBody>
          <a:bodyPr/>
          <a:lstStyle/>
          <a:p>
            <a:r>
              <a:rPr lang="de-DE" dirty="0"/>
              <a:t>Commend Hardware Server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442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2059229" cy="529074"/>
          </a:xfrm>
        </p:spPr>
        <p:txBody>
          <a:bodyPr/>
          <a:lstStyle/>
          <a:p>
            <a:r>
              <a:rPr lang="de-DE"/>
              <a:t>Teilnehmer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2503195" cy="421352"/>
          </a:xfrm>
        </p:spPr>
        <p:txBody>
          <a:bodyPr/>
          <a:lstStyle/>
          <a:p>
            <a:r>
              <a:rPr lang="de-DE"/>
              <a:t>Triple Technology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xmlns="" val="3190916711"/>
              </p:ext>
            </p:extLst>
          </p:nvPr>
        </p:nvGraphicFramePr>
        <p:xfrm>
          <a:off x="2705365" y="4282427"/>
          <a:ext cx="5081384" cy="17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46"/>
                <a:gridCol w="1270346"/>
                <a:gridCol w="1270346"/>
                <a:gridCol w="1270346"/>
              </a:tblGrid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de-DE" baseline="0">
                          <a:solidFill>
                            <a:schemeClr val="bg1"/>
                          </a:solidFill>
                        </a:rPr>
                        <a:t> 300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bg1"/>
                          </a:solidFill>
                        </a:rPr>
                        <a:t>GE 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bg1"/>
                          </a:solidFill>
                        </a:rPr>
                        <a:t>GE 800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62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62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62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SIP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62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62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Digital 2-Draht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62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r>
                        <a:rPr lang="de-DE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 </a:t>
                      </a:r>
                      <a:r>
                        <a:rPr lang="de-DE" sz="1000">
                          <a:solidFill>
                            <a:schemeClr val="bg1"/>
                          </a:solidFill>
                        </a:rPr>
                        <a:t>(ET 901)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62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62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4-Draht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62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r>
                        <a:rPr lang="de-DE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 </a:t>
                      </a:r>
                      <a:r>
                        <a:rPr lang="de-DE" sz="1000">
                          <a:solidFill>
                            <a:schemeClr val="bg1"/>
                          </a:solidFill>
                        </a:rPr>
                        <a:t>(ET 901)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62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62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★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4277079" y="3685530"/>
            <a:ext cx="761999" cy="3276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521679" y="3488267"/>
            <a:ext cx="761999" cy="5249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783219" y="929314"/>
            <a:ext cx="761999" cy="29409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327776" y="3058996"/>
            <a:ext cx="626636" cy="61554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de-DE" sz="3400" noProof="1" smtClean="0">
                <a:solidFill>
                  <a:schemeClr val="bg1"/>
                </a:solidFill>
                <a:latin typeface="Calibri Light"/>
                <a:cs typeface="Calibri Light"/>
              </a:rPr>
              <a:t>64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80948" y="2882142"/>
            <a:ext cx="626636" cy="61554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de-DE" sz="3400" noProof="1" smtClean="0">
                <a:solidFill>
                  <a:schemeClr val="bg1"/>
                </a:solidFill>
                <a:latin typeface="Calibri Light"/>
                <a:cs typeface="Calibri Light"/>
              </a:rPr>
              <a:t>80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732416" y="313764"/>
            <a:ext cx="950060" cy="61554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de-DE" sz="3400" noProof="1" smtClean="0">
                <a:solidFill>
                  <a:schemeClr val="bg1"/>
                </a:solidFill>
                <a:latin typeface="Calibri Light"/>
                <a:cs typeface="Calibri Light"/>
              </a:rPr>
              <a:t>896</a:t>
            </a:r>
          </a:p>
        </p:txBody>
      </p:sp>
      <p:pic>
        <p:nvPicPr>
          <p:cNvPr id="13" name="Bild 12" descr="ge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948" y="3617794"/>
            <a:ext cx="662095" cy="615549"/>
          </a:xfrm>
          <a:prstGeom prst="rect">
            <a:avLst/>
          </a:prstGeom>
        </p:spPr>
      </p:pic>
      <p:pic>
        <p:nvPicPr>
          <p:cNvPr id="14" name="Bild 13" descr="ge8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429" y="3598342"/>
            <a:ext cx="1282320" cy="581263"/>
          </a:xfrm>
          <a:prstGeom prst="rect">
            <a:avLst/>
          </a:prstGeom>
        </p:spPr>
      </p:pic>
      <p:pic>
        <p:nvPicPr>
          <p:cNvPr id="15" name="Bild 14" descr="is3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137" y="3860801"/>
            <a:ext cx="705778" cy="330207"/>
          </a:xfrm>
          <a:prstGeom prst="rect">
            <a:avLst/>
          </a:prstGeom>
        </p:spPr>
      </p:pic>
      <p:pic>
        <p:nvPicPr>
          <p:cNvPr id="18" name="Bild 17" descr="EE80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790" y="4282427"/>
            <a:ext cx="1030326" cy="1720122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948" y="4517426"/>
            <a:ext cx="872840" cy="170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15" descr="series-dd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245" y="4738169"/>
            <a:ext cx="818995" cy="17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2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5829164" cy="421352"/>
          </a:xfrm>
        </p:spPr>
        <p:txBody>
          <a:bodyPr/>
          <a:lstStyle/>
          <a:p>
            <a:r>
              <a:rPr lang="de-DE" dirty="0"/>
              <a:t>GE 800 und GE 300 – </a:t>
            </a:r>
            <a:r>
              <a:rPr lang="de-DE" dirty="0" smtClean="0"/>
              <a:t>Für große Aufgaben</a:t>
            </a:r>
            <a:endParaRPr lang="de-DE" dirty="0"/>
          </a:p>
        </p:txBody>
      </p:sp>
      <p:grpSp>
        <p:nvGrpSpPr>
          <p:cNvPr id="2" name="Gruppierung 1"/>
          <p:cNvGrpSpPr/>
          <p:nvPr/>
        </p:nvGrpSpPr>
        <p:grpSpPr>
          <a:xfrm>
            <a:off x="4959616" y="3818467"/>
            <a:ext cx="3611731" cy="1905399"/>
            <a:chOff x="1723345" y="2709334"/>
            <a:chExt cx="5646147" cy="2978672"/>
          </a:xfrm>
        </p:grpSpPr>
        <p:pic>
          <p:nvPicPr>
            <p:cNvPr id="9" name="Bild 8" descr="ge30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57870" y="2709334"/>
              <a:ext cx="2511622" cy="2335052"/>
            </a:xfrm>
            <a:prstGeom prst="rect">
              <a:avLst/>
            </a:prstGeom>
          </p:spPr>
        </p:pic>
        <p:pic>
          <p:nvPicPr>
            <p:cNvPr id="10" name="Bild 9" descr="ge8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23345" y="3677267"/>
              <a:ext cx="4435877" cy="2010739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3332654" cy="529074"/>
          </a:xfrm>
        </p:spPr>
        <p:txBody>
          <a:bodyPr/>
          <a:lstStyle/>
          <a:p>
            <a:r>
              <a:rPr lang="de-DE" dirty="0"/>
              <a:t>IP-Intercom Server</a:t>
            </a:r>
            <a:endParaRPr lang="de-DE"/>
          </a:p>
        </p:txBody>
      </p:sp>
      <p:sp>
        <p:nvSpPr>
          <p:cNvPr id="6" name="Inhaltsplatzhalter 1"/>
          <p:cNvSpPr>
            <a:spLocks noGrp="1"/>
          </p:cNvSpPr>
          <p:nvPr>
            <p:ph sz="quarter" idx="10"/>
          </p:nvPr>
        </p:nvSpPr>
        <p:spPr>
          <a:xfrm>
            <a:off x="936318" y="2273300"/>
            <a:ext cx="7483782" cy="3784600"/>
          </a:xfrm>
        </p:spPr>
        <p:txBody>
          <a:bodyPr/>
          <a:lstStyle/>
          <a:p>
            <a:r>
              <a:rPr lang="de-DE"/>
              <a:t>100% IP</a:t>
            </a:r>
          </a:p>
          <a:p>
            <a:r>
              <a:rPr lang="de-DE"/>
              <a:t>Höchste Verfügbarkeit</a:t>
            </a:r>
          </a:p>
          <a:p>
            <a:r>
              <a:rPr lang="de-DE"/>
              <a:t>Integrierter Sprachspeicher</a:t>
            </a:r>
          </a:p>
          <a:p>
            <a:r>
              <a:rPr lang="de-DE"/>
              <a:t>Integrierte Audio-Aufzeichnung</a:t>
            </a:r>
          </a:p>
          <a:p>
            <a:r>
              <a:rPr lang="de-DE"/>
              <a:t>GE 800 – Rackmontage (3U)</a:t>
            </a:r>
          </a:p>
          <a:p>
            <a:r>
              <a:rPr lang="de-DE"/>
              <a:t>GE 300 – Wandmontage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213" y="2610584"/>
            <a:ext cx="1325895" cy="9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5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3682789" cy="529074"/>
          </a:xfrm>
        </p:spPr>
        <p:txBody>
          <a:bodyPr/>
          <a:lstStyle/>
          <a:p>
            <a:r>
              <a:rPr lang="de-DE"/>
              <a:t>Modulare Skalierung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7284940" cy="421352"/>
          </a:xfrm>
        </p:spPr>
        <p:txBody>
          <a:bodyPr/>
          <a:lstStyle/>
          <a:p>
            <a:r>
              <a:rPr lang="de-DE" dirty="0"/>
              <a:t>GE 800 und GE 300 mit Einschubkarten und Lizenzen</a:t>
            </a:r>
          </a:p>
        </p:txBody>
      </p:sp>
    </p:spTree>
    <p:extLst>
      <p:ext uri="{BB962C8B-B14F-4D97-AF65-F5344CB8AC3E}">
        <p14:creationId xmlns:p14="http://schemas.microsoft.com/office/powerpoint/2010/main" xmlns="" val="414812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3332654" cy="529074"/>
          </a:xfrm>
        </p:spPr>
        <p:txBody>
          <a:bodyPr/>
          <a:lstStyle/>
          <a:p>
            <a:r>
              <a:rPr lang="de-DE" dirty="0"/>
              <a:t>IP-Intercom Server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3449821" cy="421352"/>
          </a:xfrm>
        </p:spPr>
        <p:txBody>
          <a:bodyPr/>
          <a:lstStyle/>
          <a:p>
            <a:r>
              <a:rPr lang="de-DE" dirty="0" smtClean="0"/>
              <a:t>IS 300 – Klein und Smart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100% IP</a:t>
            </a:r>
          </a:p>
          <a:p>
            <a:r>
              <a:rPr lang="de-DE"/>
              <a:t>Höchste Verfügbarkeit</a:t>
            </a:r>
          </a:p>
          <a:p>
            <a:r>
              <a:rPr lang="de-DE"/>
              <a:t>Integrierter Sprachspeicher</a:t>
            </a:r>
          </a:p>
          <a:p>
            <a:r>
              <a:rPr lang="de-DE"/>
              <a:t>Wand- und Rackmontage (1U)</a:t>
            </a:r>
          </a:p>
        </p:txBody>
      </p:sp>
      <p:pic>
        <p:nvPicPr>
          <p:cNvPr id="11" name="Bild 10" descr="is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6252" y="3787711"/>
            <a:ext cx="2410725" cy="112788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040" y="2610584"/>
            <a:ext cx="1325895" cy="9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2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1790646" cy="529074"/>
          </a:xfrm>
        </p:spPr>
        <p:txBody>
          <a:bodyPr/>
          <a:lstStyle/>
          <a:p>
            <a:r>
              <a:rPr lang="de-DE"/>
              <a:t>Rüttelfest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6474131" cy="421352"/>
          </a:xfrm>
        </p:spPr>
        <p:txBody>
          <a:bodyPr/>
          <a:lstStyle/>
          <a:p>
            <a:r>
              <a:rPr lang="de-DE" dirty="0"/>
              <a:t>IS 300 – Hält auch stärksten Belastungen stand</a:t>
            </a:r>
          </a:p>
        </p:txBody>
      </p:sp>
      <p:pic>
        <p:nvPicPr>
          <p:cNvPr id="5" name="Bild 4" descr="IS 300-Mo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4800" y="1917531"/>
            <a:ext cx="7199376" cy="43098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8456" y="3888749"/>
            <a:ext cx="1434280" cy="1434280"/>
          </a:xfrm>
          <a:prstGeom prst="ellips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tIns="0" rtlCol="0" anchor="ctr"/>
          <a:lstStyle/>
          <a:p>
            <a:pPr algn="ctr" rtl="0"/>
            <a:r>
              <a:rPr lang="de-AT" sz="2500">
                <a:solidFill>
                  <a:schemeClr val="bg1"/>
                </a:solidFill>
                <a:latin typeface="Calibri Light"/>
                <a:cs typeface="Calibri Light"/>
              </a:rPr>
              <a:t>IEC 61373</a:t>
            </a:r>
            <a:endParaRPr lang="en" sz="250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91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3690684" cy="529074"/>
          </a:xfrm>
        </p:spPr>
        <p:txBody>
          <a:bodyPr/>
          <a:lstStyle/>
          <a:p>
            <a:r>
              <a:rPr lang="de-DE"/>
              <a:t>True Colour of Audio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6051261" cy="421352"/>
          </a:xfrm>
        </p:spPr>
        <p:txBody>
          <a:bodyPr/>
          <a:lstStyle/>
          <a:p>
            <a:r>
              <a:rPr lang="de-DE"/>
              <a:t>Perfekte Verständlichkeit in jeder Situation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334" y="3268950"/>
            <a:ext cx="1930402" cy="1377643"/>
          </a:xfrm>
          <a:prstGeom prst="rect">
            <a:avLst/>
          </a:prstGeom>
        </p:spPr>
      </p:pic>
      <p:pic>
        <p:nvPicPr>
          <p:cNvPr id="6" name="Bild 5" descr="OpenDuplex-Logo-big-invers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7141" y="3598332"/>
            <a:ext cx="2999317" cy="29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1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4275863" cy="529074"/>
          </a:xfrm>
        </p:spPr>
        <p:txBody>
          <a:bodyPr/>
          <a:lstStyle/>
          <a:p>
            <a:r>
              <a:rPr lang="de-DE"/>
              <a:t>Niedriger Energiebedarf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6958970" cy="421352"/>
          </a:xfrm>
        </p:spPr>
        <p:txBody>
          <a:bodyPr/>
          <a:lstStyle/>
          <a:p>
            <a:r>
              <a:rPr lang="de-DE"/>
              <a:t>Stromkosten sparen und ein Betrag an die Umwelt</a:t>
            </a:r>
          </a:p>
        </p:txBody>
      </p:sp>
      <p:pic>
        <p:nvPicPr>
          <p:cNvPr id="6" name="Bild 5" descr="IS300-Gras-Transperency-0314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866" y="2480732"/>
            <a:ext cx="6620933" cy="4098139"/>
          </a:xfrm>
          <a:prstGeom prst="rect">
            <a:avLst/>
          </a:prstGeom>
        </p:spPr>
      </p:pic>
      <p:pic>
        <p:nvPicPr>
          <p:cNvPr id="7" name="Bild 6" descr="Green-IT-Label-r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851" y="2624665"/>
            <a:ext cx="1794256" cy="179425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743753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eas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36" tIns="45718" rIns="91436" bIns="45718" rtlCol="0">
        <a:spAutoFit/>
      </a:bodyPr>
      <a:lstStyle>
        <a:defPPr>
          <a:defRPr sz="3400" noProof="1" smtClean="0">
            <a:solidFill>
              <a:schemeClr val="bg1"/>
            </a:solidFill>
            <a:latin typeface="Calibri Light"/>
            <a:cs typeface="Calibri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Bildschirmpräsentation (4:3)</PresentationFormat>
  <Paragraphs>62</Paragraphs>
  <Slides>11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Commend Hardware Server</vt:lpstr>
      <vt:lpstr>Commend Hardware Server</vt:lpstr>
      <vt:lpstr>Teilnehmer</vt:lpstr>
      <vt:lpstr>IP-Intercom Server</vt:lpstr>
      <vt:lpstr>Modulare Skalierung</vt:lpstr>
      <vt:lpstr>IP-Intercom Server</vt:lpstr>
      <vt:lpstr>Rüttelfest</vt:lpstr>
      <vt:lpstr>True Colour of Audio</vt:lpstr>
      <vt:lpstr>Niedriger Energiebedarf</vt:lpstr>
      <vt:lpstr>Offen für jede Schnittstelle</vt:lpstr>
      <vt:lpstr>14.280 vernetzte Intercom Server</vt:lpstr>
    </vt:vector>
  </TitlesOfParts>
  <Company>Commend International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subject>Hardware</dc:subject>
  <dc:creator>Herbert Stadler</dc:creator>
  <cp:keywords>Hardware Server</cp:keywords>
  <dc:description>Präsentation,Presentation,hardware,server,intercom</dc:description>
  <cp:lastModifiedBy>t.fessl</cp:lastModifiedBy>
  <cp:revision>907</cp:revision>
  <cp:lastPrinted>2013-11-22T10:35:27Z</cp:lastPrinted>
  <dcterms:created xsi:type="dcterms:W3CDTF">2013-10-04T12:41:07Z</dcterms:created>
  <dcterms:modified xsi:type="dcterms:W3CDTF">2014-05-05T11:23:30Z</dcterms:modified>
  <cp:category>Hardware</cp:category>
</cp:coreProperties>
</file>